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59" r:id="rId5"/>
    <p:sldId id="260" r:id="rId6"/>
    <p:sldId id="261" r:id="rId7"/>
    <p:sldId id="262" r:id="rId8"/>
    <p:sldId id="263" r:id="rId9"/>
    <p:sldId id="264" r:id="rId10"/>
    <p:sldId id="265" r:id="rId11"/>
    <p:sldId id="413" r:id="rId12"/>
    <p:sldId id="266" r:id="rId13"/>
    <p:sldId id="267" r:id="rId14"/>
    <p:sldId id="401" r:id="rId15"/>
    <p:sldId id="405" r:id="rId16"/>
    <p:sldId id="268" r:id="rId17"/>
    <p:sldId id="495" r:id="rId18"/>
    <p:sldId id="269" r:id="rId19"/>
    <p:sldId id="270" r:id="rId20"/>
    <p:sldId id="488" r:id="rId21"/>
    <p:sldId id="489" r:id="rId22"/>
    <p:sldId id="407" r:id="rId23"/>
    <p:sldId id="406" r:id="rId24"/>
    <p:sldId id="408" r:id="rId25"/>
    <p:sldId id="410" r:id="rId26"/>
    <p:sldId id="411" r:id="rId27"/>
    <p:sldId id="493" r:id="rId28"/>
    <p:sldId id="494" r:id="rId29"/>
    <p:sldId id="412" r:id="rId30"/>
    <p:sldId id="414" r:id="rId31"/>
    <p:sldId id="415" r:id="rId32"/>
    <p:sldId id="381" r:id="rId33"/>
    <p:sldId id="393" r:id="rId34"/>
    <p:sldId id="418" r:id="rId35"/>
    <p:sldId id="417" r:id="rId36"/>
    <p:sldId id="416" r:id="rId37"/>
    <p:sldId id="490" r:id="rId38"/>
    <p:sldId id="419" r:id="rId39"/>
    <p:sldId id="420" r:id="rId40"/>
    <p:sldId id="421" r:id="rId41"/>
    <p:sldId id="491" r:id="rId42"/>
    <p:sldId id="423" r:id="rId43"/>
    <p:sldId id="424" r:id="rId44"/>
    <p:sldId id="422" r:id="rId45"/>
    <p:sldId id="425" r:id="rId46"/>
    <p:sldId id="426" r:id="rId47"/>
    <p:sldId id="428" r:id="rId48"/>
    <p:sldId id="427" r:id="rId49"/>
    <p:sldId id="429" r:id="rId50"/>
    <p:sldId id="430" r:id="rId51"/>
    <p:sldId id="431" r:id="rId52"/>
    <p:sldId id="432" r:id="rId53"/>
    <p:sldId id="433" r:id="rId54"/>
    <p:sldId id="434" r:id="rId55"/>
    <p:sldId id="435" r:id="rId56"/>
    <p:sldId id="436" r:id="rId57"/>
    <p:sldId id="437" r:id="rId58"/>
    <p:sldId id="439" r:id="rId59"/>
    <p:sldId id="438" r:id="rId60"/>
    <p:sldId id="440" r:id="rId61"/>
    <p:sldId id="441" r:id="rId62"/>
    <p:sldId id="492" r:id="rId63"/>
    <p:sldId id="442" r:id="rId64"/>
    <p:sldId id="443" r:id="rId65"/>
    <p:sldId id="444" r:id="rId66"/>
    <p:sldId id="457" r:id="rId67"/>
    <p:sldId id="446" r:id="rId68"/>
    <p:sldId id="445" r:id="rId69"/>
    <p:sldId id="447" r:id="rId70"/>
    <p:sldId id="448" r:id="rId71"/>
    <p:sldId id="451" r:id="rId72"/>
    <p:sldId id="456" r:id="rId73"/>
    <p:sldId id="449" r:id="rId74"/>
    <p:sldId id="450" r:id="rId75"/>
    <p:sldId id="453" r:id="rId76"/>
    <p:sldId id="452" r:id="rId77"/>
    <p:sldId id="454" r:id="rId78"/>
    <p:sldId id="461" r:id="rId79"/>
    <p:sldId id="460" r:id="rId80"/>
    <p:sldId id="462" r:id="rId81"/>
    <p:sldId id="463" r:id="rId82"/>
    <p:sldId id="464" r:id="rId83"/>
    <p:sldId id="465" r:id="rId84"/>
    <p:sldId id="468" r:id="rId85"/>
    <p:sldId id="470" r:id="rId86"/>
    <p:sldId id="458" r:id="rId87"/>
    <p:sldId id="459" r:id="rId88"/>
    <p:sldId id="466" r:id="rId89"/>
    <p:sldId id="467" r:id="rId90"/>
    <p:sldId id="469" r:id="rId91"/>
    <p:sldId id="472" r:id="rId92"/>
    <p:sldId id="474" r:id="rId93"/>
    <p:sldId id="475" r:id="rId94"/>
    <p:sldId id="476" r:id="rId95"/>
    <p:sldId id="477" r:id="rId96"/>
    <p:sldId id="478" r:id="rId97"/>
    <p:sldId id="479" r:id="rId98"/>
    <p:sldId id="496" r:id="rId99"/>
    <p:sldId id="481" r:id="rId100"/>
    <p:sldId id="484" r:id="rId101"/>
    <p:sldId id="482" r:id="rId102"/>
    <p:sldId id="480" r:id="rId103"/>
    <p:sldId id="483" r:id="rId104"/>
    <p:sldId id="485" r:id="rId105"/>
    <p:sldId id="486" r:id="rId106"/>
    <p:sldId id="487"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E25EF4-7B25-45EC-9D73-508CF05E14BE}">
          <p14:sldIdLst>
            <p14:sldId id="256"/>
          </p14:sldIdLst>
        </p14:section>
        <p14:section name="Introduction" id="{511C7AF1-6354-459C-A82A-FC73CBF2C310}">
          <p14:sldIdLst>
            <p14:sldId id="257"/>
            <p14:sldId id="258"/>
            <p14:sldId id="259"/>
            <p14:sldId id="260"/>
          </p14:sldIdLst>
        </p14:section>
        <p14:section name="Reflection" id="{5685A417-30CD-4E51-9B4F-0BCB8F2C3671}">
          <p14:sldIdLst>
            <p14:sldId id="261"/>
          </p14:sldIdLst>
        </p14:section>
        <p14:section name="Refraction" id="{1393185A-59B8-4CA0-9F22-1A5ADA2A51D7}">
          <p14:sldIdLst>
            <p14:sldId id="262"/>
            <p14:sldId id="263"/>
            <p14:sldId id="264"/>
            <p14:sldId id="265"/>
            <p14:sldId id="413"/>
          </p14:sldIdLst>
        </p14:section>
        <p14:section name="Polarization" id="{59181AD1-60F4-484F-8A1E-4042BD610ECF}">
          <p14:sldIdLst>
            <p14:sldId id="266"/>
            <p14:sldId id="267"/>
          </p14:sldIdLst>
        </p14:section>
        <p14:section name="Interference" id="{339B1BF6-2DB1-40B4-A11B-8202C940CE20}">
          <p14:sldIdLst>
            <p14:sldId id="401"/>
            <p14:sldId id="405"/>
          </p14:sldIdLst>
        </p14:section>
        <p14:section name="Diffraction" id="{847804C5-8870-48BF-BDB0-6EF9CFF42B60}">
          <p14:sldIdLst>
            <p14:sldId id="268"/>
            <p14:sldId id="495"/>
            <p14:sldId id="269"/>
            <p14:sldId id="270"/>
            <p14:sldId id="488"/>
            <p14:sldId id="489"/>
          </p14:sldIdLst>
        </p14:section>
        <p14:section name="Double slit experiment" id="{4D38D3B4-F110-4578-8418-07627C5CE02A}">
          <p14:sldIdLst>
            <p14:sldId id="407"/>
            <p14:sldId id="406"/>
            <p14:sldId id="408"/>
          </p14:sldIdLst>
        </p14:section>
        <p14:section name="Path difference" id="{F4B2C83C-64E7-42C4-8775-A5B564676FFC}">
          <p14:sldIdLst>
            <p14:sldId id="410"/>
            <p14:sldId id="411"/>
          </p14:sldIdLst>
        </p14:section>
        <p14:section name="Fringe separation" id="{07FBA657-FBB9-4D44-8E8B-CF9E0B03308F}">
          <p14:sldIdLst>
            <p14:sldId id="493"/>
            <p14:sldId id="494"/>
            <p14:sldId id="412"/>
          </p14:sldIdLst>
        </p14:section>
        <p14:section name="Electromagnetic waves" id="{2682A884-AB7B-4582-9517-FD022BE6E1E8}">
          <p14:sldIdLst>
            <p14:sldId id="414"/>
            <p14:sldId id="415"/>
            <p14:sldId id="381"/>
            <p14:sldId id="393"/>
            <p14:sldId id="418"/>
            <p14:sldId id="417"/>
            <p14:sldId id="416"/>
            <p14:sldId id="490"/>
          </p14:sldIdLst>
        </p14:section>
        <p14:section name="Blackbody radiation" id="{6B387BB7-42DE-4E7D-AF7B-5BBAF0E1E72B}">
          <p14:sldIdLst>
            <p14:sldId id="419"/>
            <p14:sldId id="420"/>
            <p14:sldId id="421"/>
            <p14:sldId id="491"/>
            <p14:sldId id="423"/>
          </p14:sldIdLst>
        </p14:section>
        <p14:section name="Planck-Einstein relation" id="{FFBA5431-7927-48F9-8797-2BDA04346EBF}">
          <p14:sldIdLst>
            <p14:sldId id="424"/>
            <p14:sldId id="422"/>
            <p14:sldId id="425"/>
          </p14:sldIdLst>
        </p14:section>
        <p14:section name="Photoelectric effect" id="{97CFB772-CE8A-40BF-AED6-0A4FD9970343}">
          <p14:sldIdLst>
            <p14:sldId id="426"/>
            <p14:sldId id="428"/>
            <p14:sldId id="427"/>
            <p14:sldId id="429"/>
            <p14:sldId id="430"/>
            <p14:sldId id="431"/>
            <p14:sldId id="432"/>
            <p14:sldId id="433"/>
            <p14:sldId id="434"/>
            <p14:sldId id="435"/>
            <p14:sldId id="436"/>
          </p14:sldIdLst>
        </p14:section>
        <p14:section name="Compton scattering" id="{8C83B3D8-41DD-4ADF-9F19-8A69A424A9BD}">
          <p14:sldIdLst>
            <p14:sldId id="437"/>
            <p14:sldId id="439"/>
            <p14:sldId id="438"/>
          </p14:sldIdLst>
        </p14:section>
        <p14:section name="Nature of light summary" id="{BB511B7F-30A3-477B-9138-01C36AD71567}">
          <p14:sldIdLst>
            <p14:sldId id="440"/>
          </p14:sldIdLst>
        </p14:section>
        <p14:section name="de Broglie wavelength" id="{9E79A6E1-8FD0-4CC3-A6C2-E84D4B06DD0A}">
          <p14:sldIdLst>
            <p14:sldId id="441"/>
            <p14:sldId id="492"/>
            <p14:sldId id="442"/>
            <p14:sldId id="443"/>
          </p14:sldIdLst>
        </p14:section>
        <p14:section name="Atomic absorption and emission" id="{14A569F7-076A-4DF4-B2C1-6B90A27D267B}">
          <p14:sldIdLst>
            <p14:sldId id="444"/>
            <p14:sldId id="457"/>
            <p14:sldId id="446"/>
            <p14:sldId id="445"/>
          </p14:sldIdLst>
        </p14:section>
        <p14:section name="Atomic structure refresh" id="{CDAF31ED-50BC-4734-B952-F42E0D4F8E5E}">
          <p14:sldIdLst>
            <p14:sldId id="447"/>
            <p14:sldId id="448"/>
            <p14:sldId id="451"/>
            <p14:sldId id="456"/>
          </p14:sldIdLst>
        </p14:section>
        <p14:section name="Energy level diagrams" id="{4E2AC920-D4C2-41EC-B183-3C11494327F2}">
          <p14:sldIdLst>
            <p14:sldId id="449"/>
            <p14:sldId id="450"/>
            <p14:sldId id="453"/>
            <p14:sldId id="452"/>
            <p14:sldId id="454"/>
          </p14:sldIdLst>
        </p14:section>
        <p14:section name="Band spectra" id="{9E58A45C-922B-40D1-8AF5-E4AA6DF44BFD}">
          <p14:sldIdLst>
            <p14:sldId id="461"/>
          </p14:sldIdLst>
        </p14:section>
        <p14:section name="Fluorescence and phosphorescence" id="{DEE375B6-9D45-4CFB-91A3-C6DE9855F2DC}">
          <p14:sldIdLst>
            <p14:sldId id="460"/>
            <p14:sldId id="462"/>
            <p14:sldId id="463"/>
            <p14:sldId id="464"/>
            <p14:sldId id="465"/>
          </p14:sldIdLst>
        </p14:section>
        <p14:section name="Lasers" id="{3A1AF1FD-7CF1-4490-83DE-C7E15C42904A}">
          <p14:sldIdLst>
            <p14:sldId id="468"/>
            <p14:sldId id="470"/>
          </p14:sldIdLst>
        </p14:section>
        <p14:section name="Stellar spectra" id="{3D3C6CB4-7517-480A-AECD-278A0291D954}">
          <p14:sldIdLst>
            <p14:sldId id="458"/>
            <p14:sldId id="459"/>
            <p14:sldId id="466"/>
            <p14:sldId id="467"/>
          </p14:sldIdLst>
        </p14:section>
        <p14:section name="Photovoltaic cells" id="{5407F4A5-204A-4FC8-A43C-B83379C2E68B}">
          <p14:sldIdLst>
            <p14:sldId id="469"/>
            <p14:sldId id="472"/>
            <p14:sldId id="474"/>
            <p14:sldId id="475"/>
          </p14:sldIdLst>
        </p14:section>
        <p14:section name="LEDs" id="{D433F430-A79F-4453-99F2-B76E20204290}">
          <p14:sldIdLst>
            <p14:sldId id="476"/>
            <p14:sldId id="477"/>
            <p14:sldId id="478"/>
            <p14:sldId id="479"/>
            <p14:sldId id="496"/>
          </p14:sldIdLst>
        </p14:section>
        <p14:section name="X-ray generation" id="{B3F294E0-30C0-485C-947E-C1B8012E6910}">
          <p14:sldIdLst>
            <p14:sldId id="481"/>
            <p14:sldId id="484"/>
            <p14:sldId id="482"/>
            <p14:sldId id="480"/>
            <p14:sldId id="483"/>
            <p14:sldId id="485"/>
            <p14:sldId id="486"/>
            <p14:sldId id="4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Owen" initials="JO" lastIdx="1" clrIdx="0">
    <p:extLst>
      <p:ext uri="{19B8F6BF-5375-455C-9EA6-DF929625EA0E}">
        <p15:presenceInfo xmlns:p15="http://schemas.microsoft.com/office/powerpoint/2012/main" userId="S::jowen@kennedy.wa.edu.au::2711ebd5-7c67-476c-9b3f-929992fd12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1843"/>
    <a:srgbClr val="2A1A4C"/>
    <a:srgbClr val="363080"/>
    <a:srgbClr val="076491"/>
    <a:srgbClr val="D6A83C"/>
    <a:srgbClr val="E67474"/>
    <a:srgbClr val="C62424"/>
    <a:srgbClr val="381E7D"/>
    <a:srgbClr val="351667"/>
    <a:srgbClr val="264D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24" autoAdjust="0"/>
    <p:restoredTop sz="94660"/>
  </p:normalViewPr>
  <p:slideViewPr>
    <p:cSldViewPr snapToGrid="0">
      <p:cViewPr varScale="1">
        <p:scale>
          <a:sx n="73" d="100"/>
          <a:sy n="73" d="100"/>
        </p:scale>
        <p:origin x="7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spPr>
            <a:ln w="28575">
              <a:solidFill>
                <a:schemeClr val="accent2">
                  <a:alpha val="20000"/>
                </a:schemeClr>
              </a:solidFill>
            </a:ln>
            <a:effectLst/>
          </c:spPr>
          <c:marker>
            <c:symbol val="none"/>
          </c:marker>
          <c:xVal>
            <c:numRef>
              <c:f>Sheet1!$B$3:$B$14</c:f>
              <c:numCache>
                <c:formatCode>General</c:formatCode>
                <c:ptCount val="12"/>
                <c:pt idx="0">
                  <c:v>-2</c:v>
                </c:pt>
                <c:pt idx="1">
                  <c:v>-1.5</c:v>
                </c:pt>
                <c:pt idx="2">
                  <c:v>-1</c:v>
                </c:pt>
                <c:pt idx="3">
                  <c:v>-0.5</c:v>
                </c:pt>
                <c:pt idx="4">
                  <c:v>0</c:v>
                </c:pt>
                <c:pt idx="5">
                  <c:v>0.5</c:v>
                </c:pt>
                <c:pt idx="6">
                  <c:v>1</c:v>
                </c:pt>
                <c:pt idx="7">
                  <c:v>1.5</c:v>
                </c:pt>
                <c:pt idx="8">
                  <c:v>2</c:v>
                </c:pt>
                <c:pt idx="9">
                  <c:v>2.5</c:v>
                </c:pt>
                <c:pt idx="10">
                  <c:v>3</c:v>
                </c:pt>
                <c:pt idx="11">
                  <c:v>3.5</c:v>
                </c:pt>
              </c:numCache>
            </c:numRef>
          </c:xVal>
          <c:yVal>
            <c:numRef>
              <c:f>Sheet1!$C$3:$C$15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0-B260-45EE-9D78-CEF6ECA18A91}"/>
            </c:ext>
          </c:extLst>
        </c:ser>
        <c:ser>
          <c:idx val="0"/>
          <c:order val="1"/>
          <c:spPr>
            <a:ln w="28575">
              <a:solidFill>
                <a:schemeClr val="tx2"/>
              </a:solidFill>
            </a:ln>
            <a:effectLst/>
          </c:spPr>
          <c:marker>
            <c:symbol val="none"/>
          </c:marker>
          <c:xVal>
            <c:numRef>
              <c:f>Sheet1!$B$3:$B$14</c:f>
              <c:numCache>
                <c:formatCode>General</c:formatCode>
                <c:ptCount val="12"/>
                <c:pt idx="0">
                  <c:v>-2</c:v>
                </c:pt>
                <c:pt idx="1">
                  <c:v>-1.5</c:v>
                </c:pt>
                <c:pt idx="2">
                  <c:v>-1</c:v>
                </c:pt>
                <c:pt idx="3">
                  <c:v>-0.5</c:v>
                </c:pt>
                <c:pt idx="4">
                  <c:v>0</c:v>
                </c:pt>
                <c:pt idx="5">
                  <c:v>0.5</c:v>
                </c:pt>
                <c:pt idx="6">
                  <c:v>1</c:v>
                </c:pt>
                <c:pt idx="7">
                  <c:v>1.5</c:v>
                </c:pt>
                <c:pt idx="8">
                  <c:v>2</c:v>
                </c:pt>
                <c:pt idx="9">
                  <c:v>2.5</c:v>
                </c:pt>
                <c:pt idx="10">
                  <c:v>3</c:v>
                </c:pt>
                <c:pt idx="11">
                  <c:v>3.5</c:v>
                </c:pt>
              </c:numCache>
            </c:numRef>
          </c:xVal>
          <c:yVal>
            <c:numRef>
              <c:f>Sheet1!$C$3:$C$15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1-B260-45EE-9D78-CEF6ECA18A91}"/>
            </c:ext>
          </c:extLst>
        </c:ser>
        <c:dLbls>
          <c:showLegendKey val="0"/>
          <c:showVal val="0"/>
          <c:showCatName val="0"/>
          <c:showSerName val="0"/>
          <c:showPercent val="0"/>
          <c:showBubbleSize val="0"/>
        </c:dLbls>
        <c:axId val="701066376"/>
        <c:axId val="701066704"/>
      </c:scatterChart>
      <c:valAx>
        <c:axId val="701066376"/>
        <c:scaling>
          <c:orientation val="minMax"/>
          <c:min val="0"/>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Voltage (V)</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01066704"/>
        <c:crosses val="autoZero"/>
        <c:crossBetween val="midCat"/>
      </c:valAx>
      <c:valAx>
        <c:axId val="70106670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Current (A)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01066376"/>
        <c:crosses val="autoZero"/>
        <c:crossBetween val="midCat"/>
      </c:valAx>
      <c:spPr>
        <a:noFill/>
        <a:ln>
          <a:noFill/>
        </a:ln>
        <a:effectLst/>
      </c:spPr>
    </c:plotArea>
    <c:plotVisOnly val="1"/>
    <c:dispBlanksAs val="gap"/>
    <c:showDLblsOverMax val="0"/>
    <c:extLst/>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spPr>
            <a:ln w="28575">
              <a:solidFill>
                <a:schemeClr val="accent2">
                  <a:alpha val="20000"/>
                </a:schemeClr>
              </a:solidFill>
            </a:ln>
            <a:effectLst/>
          </c:spPr>
          <c:marker>
            <c:symbol val="none"/>
          </c:marker>
          <c:xVal>
            <c:numRef>
              <c:f>Sheet1!$B$3:$B$14</c:f>
              <c:numCache>
                <c:formatCode>General</c:formatCode>
                <c:ptCount val="12"/>
                <c:pt idx="0">
                  <c:v>-2</c:v>
                </c:pt>
                <c:pt idx="1">
                  <c:v>-1.5</c:v>
                </c:pt>
                <c:pt idx="2">
                  <c:v>-1</c:v>
                </c:pt>
                <c:pt idx="3">
                  <c:v>-0.5</c:v>
                </c:pt>
                <c:pt idx="4">
                  <c:v>0</c:v>
                </c:pt>
                <c:pt idx="5">
                  <c:v>0.5</c:v>
                </c:pt>
                <c:pt idx="6">
                  <c:v>1</c:v>
                </c:pt>
                <c:pt idx="7">
                  <c:v>1.5</c:v>
                </c:pt>
                <c:pt idx="8">
                  <c:v>2</c:v>
                </c:pt>
                <c:pt idx="9">
                  <c:v>2.5</c:v>
                </c:pt>
                <c:pt idx="10">
                  <c:v>3</c:v>
                </c:pt>
                <c:pt idx="11">
                  <c:v>3.5</c:v>
                </c:pt>
              </c:numCache>
            </c:numRef>
          </c:xVal>
          <c:yVal>
            <c:numRef>
              <c:f>Sheet1!$C$3:$C$15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0-CB2C-4840-948F-34BA7B08E474}"/>
            </c:ext>
          </c:extLst>
        </c:ser>
        <c:ser>
          <c:idx val="0"/>
          <c:order val="1"/>
          <c:spPr>
            <a:ln w="28575">
              <a:solidFill>
                <a:schemeClr val="tx2"/>
              </a:solidFill>
            </a:ln>
            <a:effectLst/>
          </c:spPr>
          <c:marker>
            <c:symbol val="none"/>
          </c:marker>
          <c:xVal>
            <c:numRef>
              <c:f>Sheet1!$B$3:$B$14</c:f>
              <c:numCache>
                <c:formatCode>General</c:formatCode>
                <c:ptCount val="12"/>
                <c:pt idx="0">
                  <c:v>-2</c:v>
                </c:pt>
                <c:pt idx="1">
                  <c:v>-1.5</c:v>
                </c:pt>
                <c:pt idx="2">
                  <c:v>-1</c:v>
                </c:pt>
                <c:pt idx="3">
                  <c:v>-0.5</c:v>
                </c:pt>
                <c:pt idx="4">
                  <c:v>0</c:v>
                </c:pt>
                <c:pt idx="5">
                  <c:v>0.5</c:v>
                </c:pt>
                <c:pt idx="6">
                  <c:v>1</c:v>
                </c:pt>
                <c:pt idx="7">
                  <c:v>1.5</c:v>
                </c:pt>
                <c:pt idx="8">
                  <c:v>2</c:v>
                </c:pt>
                <c:pt idx="9">
                  <c:v>2.5</c:v>
                </c:pt>
                <c:pt idx="10">
                  <c:v>3</c:v>
                </c:pt>
                <c:pt idx="11">
                  <c:v>3.5</c:v>
                </c:pt>
              </c:numCache>
            </c:numRef>
          </c:xVal>
          <c:yVal>
            <c:numRef>
              <c:f>Sheet1!$C$3:$C$15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1-CB2C-4840-948F-34BA7B08E474}"/>
            </c:ext>
          </c:extLst>
        </c:ser>
        <c:dLbls>
          <c:showLegendKey val="0"/>
          <c:showVal val="0"/>
          <c:showCatName val="0"/>
          <c:showSerName val="0"/>
          <c:showPercent val="0"/>
          <c:showBubbleSize val="0"/>
        </c:dLbls>
        <c:axId val="701066376"/>
        <c:axId val="701066704"/>
      </c:scatterChart>
      <c:valAx>
        <c:axId val="701066376"/>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Voltage (V)</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01066704"/>
        <c:crosses val="autoZero"/>
        <c:crossBetween val="midCat"/>
      </c:valAx>
      <c:valAx>
        <c:axId val="70106670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Current (A)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01066376"/>
        <c:crosses val="autoZero"/>
        <c:crossBetween val="midCat"/>
      </c:valAx>
      <c:spPr>
        <a:noFill/>
        <a:ln>
          <a:noFill/>
        </a:ln>
        <a:effectLst/>
      </c:spPr>
    </c:plotArea>
    <c:plotVisOnly val="1"/>
    <c:dispBlanksAs val="gap"/>
    <c:showDLblsOverMax val="0"/>
    <c:extLst/>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28575">
              <a:solidFill>
                <a:schemeClr val="accent1"/>
              </a:solidFill>
            </a:ln>
            <a:effectLst/>
          </c:spPr>
          <c:marker>
            <c:symbol val="none"/>
          </c:marker>
          <c:xVal>
            <c:numRef>
              <c:f>Sheet1!$B$43:$B$55</c:f>
              <c:numCache>
                <c:formatCode>General</c:formatCode>
                <c:ptCount val="13"/>
                <c:pt idx="0">
                  <c:v>-2</c:v>
                </c:pt>
                <c:pt idx="1">
                  <c:v>-1.5</c:v>
                </c:pt>
                <c:pt idx="2">
                  <c:v>-1</c:v>
                </c:pt>
                <c:pt idx="3">
                  <c:v>-0.5</c:v>
                </c:pt>
                <c:pt idx="4">
                  <c:v>0</c:v>
                </c:pt>
                <c:pt idx="5">
                  <c:v>0.5</c:v>
                </c:pt>
                <c:pt idx="6">
                  <c:v>1</c:v>
                </c:pt>
                <c:pt idx="7">
                  <c:v>1.5</c:v>
                </c:pt>
                <c:pt idx="8">
                  <c:v>2</c:v>
                </c:pt>
                <c:pt idx="9">
                  <c:v>2.5</c:v>
                </c:pt>
                <c:pt idx="10">
                  <c:v>3</c:v>
                </c:pt>
                <c:pt idx="11">
                  <c:v>3.5</c:v>
                </c:pt>
                <c:pt idx="12">
                  <c:v>4</c:v>
                </c:pt>
              </c:numCache>
            </c:numRef>
          </c:xVal>
          <c:yVal>
            <c:numRef>
              <c:f>Sheet1!$C$43:$C$55</c:f>
              <c:numCache>
                <c:formatCode>General</c:formatCode>
                <c:ptCount val="13"/>
                <c:pt idx="2">
                  <c:v>0</c:v>
                </c:pt>
                <c:pt idx="3">
                  <c:v>0.5</c:v>
                </c:pt>
                <c:pt idx="4">
                  <c:v>1</c:v>
                </c:pt>
                <c:pt idx="5">
                  <c:v>1.5</c:v>
                </c:pt>
                <c:pt idx="6">
                  <c:v>1.8</c:v>
                </c:pt>
                <c:pt idx="7">
                  <c:v>1.95</c:v>
                </c:pt>
                <c:pt idx="8">
                  <c:v>2</c:v>
                </c:pt>
                <c:pt idx="9">
                  <c:v>2</c:v>
                </c:pt>
                <c:pt idx="10">
                  <c:v>2</c:v>
                </c:pt>
                <c:pt idx="11">
                  <c:v>2</c:v>
                </c:pt>
                <c:pt idx="12">
                  <c:v>2</c:v>
                </c:pt>
              </c:numCache>
            </c:numRef>
          </c:yVal>
          <c:smooth val="1"/>
          <c:extLst>
            <c:ext xmlns:c16="http://schemas.microsoft.com/office/drawing/2014/chart" uri="{C3380CC4-5D6E-409C-BE32-E72D297353CC}">
              <c16:uniqueId val="{00000000-DD1D-4768-B293-9488DA76CFDD}"/>
            </c:ext>
          </c:extLst>
        </c:ser>
        <c:ser>
          <c:idx val="1"/>
          <c:order val="1"/>
          <c:spPr>
            <a:ln w="28575">
              <a:solidFill>
                <a:schemeClr val="tx2"/>
              </a:solidFill>
            </a:ln>
            <a:effectLst/>
          </c:spPr>
          <c:marker>
            <c:symbol val="none"/>
          </c:marker>
          <c:xVal>
            <c:numRef>
              <c:f>Sheet1!$B$43:$B$55</c:f>
              <c:numCache>
                <c:formatCode>General</c:formatCode>
                <c:ptCount val="13"/>
                <c:pt idx="0">
                  <c:v>-2</c:v>
                </c:pt>
                <c:pt idx="1">
                  <c:v>-1.5</c:v>
                </c:pt>
                <c:pt idx="2">
                  <c:v>-1</c:v>
                </c:pt>
                <c:pt idx="3">
                  <c:v>-0.5</c:v>
                </c:pt>
                <c:pt idx="4">
                  <c:v>0</c:v>
                </c:pt>
                <c:pt idx="5">
                  <c:v>0.5</c:v>
                </c:pt>
                <c:pt idx="6">
                  <c:v>1</c:v>
                </c:pt>
                <c:pt idx="7">
                  <c:v>1.5</c:v>
                </c:pt>
                <c:pt idx="8">
                  <c:v>2</c:v>
                </c:pt>
                <c:pt idx="9">
                  <c:v>2.5</c:v>
                </c:pt>
                <c:pt idx="10">
                  <c:v>3</c:v>
                </c:pt>
                <c:pt idx="11">
                  <c:v>3.5</c:v>
                </c:pt>
                <c:pt idx="12">
                  <c:v>4</c:v>
                </c:pt>
              </c:numCache>
            </c:numRef>
          </c:xVal>
          <c:yVal>
            <c:numRef>
              <c:f>Sheet1!$D$43:$D$55</c:f>
              <c:numCache>
                <c:formatCode>General</c:formatCode>
                <c:ptCount val="13"/>
                <c:pt idx="2">
                  <c:v>0</c:v>
                </c:pt>
                <c:pt idx="3">
                  <c:v>1</c:v>
                </c:pt>
                <c:pt idx="4">
                  <c:v>2</c:v>
                </c:pt>
                <c:pt idx="5">
                  <c:v>3</c:v>
                </c:pt>
                <c:pt idx="6">
                  <c:v>3.6</c:v>
                </c:pt>
                <c:pt idx="7">
                  <c:v>3.9</c:v>
                </c:pt>
                <c:pt idx="8">
                  <c:v>4</c:v>
                </c:pt>
                <c:pt idx="9">
                  <c:v>4</c:v>
                </c:pt>
                <c:pt idx="10">
                  <c:v>4</c:v>
                </c:pt>
                <c:pt idx="11">
                  <c:v>4</c:v>
                </c:pt>
                <c:pt idx="12">
                  <c:v>4</c:v>
                </c:pt>
              </c:numCache>
            </c:numRef>
          </c:yVal>
          <c:smooth val="1"/>
          <c:extLst>
            <c:ext xmlns:c16="http://schemas.microsoft.com/office/drawing/2014/chart" uri="{C3380CC4-5D6E-409C-BE32-E72D297353CC}">
              <c16:uniqueId val="{00000001-DD1D-4768-B293-9488DA76CFDD}"/>
            </c:ext>
          </c:extLst>
        </c:ser>
        <c:dLbls>
          <c:showLegendKey val="0"/>
          <c:showVal val="0"/>
          <c:showCatName val="0"/>
          <c:showSerName val="0"/>
          <c:showPercent val="0"/>
          <c:showBubbleSize val="0"/>
        </c:dLbls>
        <c:axId val="659507480"/>
        <c:axId val="659512728"/>
      </c:scatterChart>
      <c:valAx>
        <c:axId val="65950748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Voltage (V)</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659512728"/>
        <c:crosses val="autoZero"/>
        <c:crossBetween val="midCat"/>
      </c:valAx>
      <c:valAx>
        <c:axId val="65951272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Current (A)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6595074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28575">
              <a:solidFill>
                <a:schemeClr val="accent1"/>
              </a:solidFill>
            </a:ln>
            <a:effectLst/>
          </c:spPr>
          <c:marker>
            <c:symbol val="none"/>
          </c:marker>
          <c:xVal>
            <c:numRef>
              <c:f>Sheet1!$B$66:$B$76</c:f>
              <c:numCache>
                <c:formatCode>General</c:formatCode>
                <c:ptCount val="11"/>
                <c:pt idx="0">
                  <c:v>-1</c:v>
                </c:pt>
                <c:pt idx="1">
                  <c:v>-0.5</c:v>
                </c:pt>
                <c:pt idx="2">
                  <c:v>0</c:v>
                </c:pt>
                <c:pt idx="3">
                  <c:v>0.5</c:v>
                </c:pt>
                <c:pt idx="4">
                  <c:v>1</c:v>
                </c:pt>
                <c:pt idx="5">
                  <c:v>1.5</c:v>
                </c:pt>
                <c:pt idx="6">
                  <c:v>2</c:v>
                </c:pt>
                <c:pt idx="7">
                  <c:v>2.5</c:v>
                </c:pt>
                <c:pt idx="8">
                  <c:v>3</c:v>
                </c:pt>
                <c:pt idx="9">
                  <c:v>3.5</c:v>
                </c:pt>
                <c:pt idx="10">
                  <c:v>4</c:v>
                </c:pt>
              </c:numCache>
            </c:numRef>
          </c:xVal>
          <c:yVal>
            <c:numRef>
              <c:f>Sheet1!$C$66:$C$76</c:f>
              <c:numCache>
                <c:formatCode>General</c:formatCode>
                <c:ptCount val="11"/>
                <c:pt idx="0">
                  <c:v>0</c:v>
                </c:pt>
                <c:pt idx="1">
                  <c:v>0.5</c:v>
                </c:pt>
                <c:pt idx="2">
                  <c:v>1</c:v>
                </c:pt>
                <c:pt idx="3">
                  <c:v>1.5</c:v>
                </c:pt>
                <c:pt idx="4">
                  <c:v>1.8</c:v>
                </c:pt>
                <c:pt idx="5">
                  <c:v>1.95</c:v>
                </c:pt>
                <c:pt idx="6">
                  <c:v>2</c:v>
                </c:pt>
                <c:pt idx="7">
                  <c:v>2</c:v>
                </c:pt>
                <c:pt idx="8">
                  <c:v>2</c:v>
                </c:pt>
                <c:pt idx="9">
                  <c:v>2</c:v>
                </c:pt>
                <c:pt idx="10">
                  <c:v>2</c:v>
                </c:pt>
              </c:numCache>
            </c:numRef>
          </c:yVal>
          <c:smooth val="1"/>
          <c:extLst>
            <c:ext xmlns:c16="http://schemas.microsoft.com/office/drawing/2014/chart" uri="{C3380CC4-5D6E-409C-BE32-E72D297353CC}">
              <c16:uniqueId val="{00000000-0795-4C6C-B8A4-898B031C6479}"/>
            </c:ext>
          </c:extLst>
        </c:ser>
        <c:ser>
          <c:idx val="1"/>
          <c:order val="1"/>
          <c:spPr>
            <a:ln w="28575">
              <a:solidFill>
                <a:schemeClr val="tx2"/>
              </a:solidFill>
            </a:ln>
            <a:effectLst/>
          </c:spPr>
          <c:marker>
            <c:symbol val="none"/>
          </c:marker>
          <c:xVal>
            <c:numRef>
              <c:f>Sheet1!$D$60:$D$70</c:f>
              <c:numCache>
                <c:formatCode>General</c:formatCode>
                <c:ptCount val="11"/>
                <c:pt idx="0">
                  <c:v>-4</c:v>
                </c:pt>
                <c:pt idx="1">
                  <c:v>-3</c:v>
                </c:pt>
                <c:pt idx="2">
                  <c:v>-2</c:v>
                </c:pt>
                <c:pt idx="3">
                  <c:v>-1</c:v>
                </c:pt>
                <c:pt idx="4">
                  <c:v>0</c:v>
                </c:pt>
                <c:pt idx="5">
                  <c:v>1</c:v>
                </c:pt>
                <c:pt idx="6">
                  <c:v>2</c:v>
                </c:pt>
                <c:pt idx="7">
                  <c:v>2.5</c:v>
                </c:pt>
                <c:pt idx="8">
                  <c:v>3</c:v>
                </c:pt>
                <c:pt idx="9">
                  <c:v>3.5</c:v>
                </c:pt>
                <c:pt idx="10">
                  <c:v>4</c:v>
                </c:pt>
              </c:numCache>
            </c:numRef>
          </c:xVal>
          <c:yVal>
            <c:numRef>
              <c:f>Sheet1!$E$60:$E$70</c:f>
              <c:numCache>
                <c:formatCode>General</c:formatCode>
                <c:ptCount val="11"/>
                <c:pt idx="0">
                  <c:v>0</c:v>
                </c:pt>
                <c:pt idx="1">
                  <c:v>0.5</c:v>
                </c:pt>
                <c:pt idx="2">
                  <c:v>1</c:v>
                </c:pt>
                <c:pt idx="3">
                  <c:v>1.5</c:v>
                </c:pt>
                <c:pt idx="4">
                  <c:v>1.8</c:v>
                </c:pt>
                <c:pt idx="5">
                  <c:v>1.95</c:v>
                </c:pt>
                <c:pt idx="6">
                  <c:v>2</c:v>
                </c:pt>
                <c:pt idx="7">
                  <c:v>2</c:v>
                </c:pt>
                <c:pt idx="8">
                  <c:v>2</c:v>
                </c:pt>
                <c:pt idx="9">
                  <c:v>2</c:v>
                </c:pt>
                <c:pt idx="10">
                  <c:v>2</c:v>
                </c:pt>
              </c:numCache>
            </c:numRef>
          </c:yVal>
          <c:smooth val="1"/>
          <c:extLst>
            <c:ext xmlns:c16="http://schemas.microsoft.com/office/drawing/2014/chart" uri="{C3380CC4-5D6E-409C-BE32-E72D297353CC}">
              <c16:uniqueId val="{00000001-0795-4C6C-B8A4-898B031C6479}"/>
            </c:ext>
          </c:extLst>
        </c:ser>
        <c:dLbls>
          <c:showLegendKey val="0"/>
          <c:showVal val="0"/>
          <c:showCatName val="0"/>
          <c:showSerName val="0"/>
          <c:showPercent val="0"/>
          <c:showBubbleSize val="0"/>
        </c:dLbls>
        <c:axId val="659512072"/>
        <c:axId val="659516336"/>
      </c:scatterChart>
      <c:valAx>
        <c:axId val="65951207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Voltage (V)</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659516336"/>
        <c:crosses val="autoZero"/>
        <c:crossBetween val="midCat"/>
      </c:valAx>
      <c:valAx>
        <c:axId val="65951633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AU"/>
                  <a:t>Current (A)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659512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tx>
            <c:strRef>
              <c:f>Sheet1!$C$80</c:f>
              <c:strCache>
                <c:ptCount val="1"/>
                <c:pt idx="0">
                  <c:v>Aluminium</c:v>
                </c:pt>
              </c:strCache>
            </c:strRef>
          </c:tx>
          <c:spPr>
            <a:ln w="19050" cap="rnd">
              <a:solidFill>
                <a:srgbClr val="9EC544"/>
              </a:solidFill>
              <a:prstDash val="dash"/>
              <a:round/>
            </a:ln>
            <a:effectLst/>
          </c:spPr>
          <c:marker>
            <c:symbol val="none"/>
          </c:marker>
          <c:xVal>
            <c:numRef>
              <c:f>Sheet1!$B$89:$B$94</c:f>
              <c:numCache>
                <c:formatCode>General</c:formatCode>
                <c:ptCount val="6"/>
                <c:pt idx="0">
                  <c:v>0</c:v>
                </c:pt>
                <c:pt idx="1">
                  <c:v>1000000000000000</c:v>
                </c:pt>
                <c:pt idx="2">
                  <c:v>2000000000000000</c:v>
                </c:pt>
              </c:numCache>
            </c:numRef>
          </c:xVal>
          <c:yVal>
            <c:numRef>
              <c:f>Sheet1!$C$89:$C$94</c:f>
              <c:numCache>
                <c:formatCode>General</c:formatCode>
                <c:ptCount val="6"/>
                <c:pt idx="0">
                  <c:v>-6.528E-19</c:v>
                </c:pt>
                <c:pt idx="1">
                  <c:v>1.020000000000005E-20</c:v>
                </c:pt>
                <c:pt idx="2">
                  <c:v>6.732000000000001E-19</c:v>
                </c:pt>
              </c:numCache>
            </c:numRef>
          </c:yVal>
          <c:smooth val="0"/>
          <c:extLst>
            <c:ext xmlns:c16="http://schemas.microsoft.com/office/drawing/2014/chart" uri="{C3380CC4-5D6E-409C-BE32-E72D297353CC}">
              <c16:uniqueId val="{00000000-ED71-4075-99B6-D6D9F7C0D108}"/>
            </c:ext>
          </c:extLst>
        </c:ser>
        <c:ser>
          <c:idx val="1"/>
          <c:order val="1"/>
          <c:tx>
            <c:strRef>
              <c:f>Sheet1!$D$80</c:f>
              <c:strCache>
                <c:ptCount val="1"/>
                <c:pt idx="0">
                  <c:v>Potassium</c:v>
                </c:pt>
              </c:strCache>
            </c:strRef>
          </c:tx>
          <c:spPr>
            <a:ln w="19050" cap="rnd">
              <a:solidFill>
                <a:srgbClr val="C54F71"/>
              </a:solidFill>
              <a:prstDash val="dash"/>
              <a:round/>
            </a:ln>
            <a:effectLst/>
          </c:spPr>
          <c:marker>
            <c:symbol val="none"/>
          </c:marker>
          <c:xVal>
            <c:numRef>
              <c:f>Sheet1!$B$89:$B$94</c:f>
              <c:numCache>
                <c:formatCode>General</c:formatCode>
                <c:ptCount val="6"/>
                <c:pt idx="0">
                  <c:v>0</c:v>
                </c:pt>
                <c:pt idx="1">
                  <c:v>1000000000000000</c:v>
                </c:pt>
                <c:pt idx="2">
                  <c:v>2000000000000000</c:v>
                </c:pt>
              </c:numCache>
            </c:numRef>
          </c:xVal>
          <c:yVal>
            <c:numRef>
              <c:f>Sheet1!$D$89:$D$94</c:f>
              <c:numCache>
                <c:formatCode>General</c:formatCode>
                <c:ptCount val="6"/>
                <c:pt idx="0">
                  <c:v>-3.6799999999999994E-19</c:v>
                </c:pt>
                <c:pt idx="1">
                  <c:v>2.9500000000000012E-19</c:v>
                </c:pt>
                <c:pt idx="2">
                  <c:v>9.5800000000000022E-19</c:v>
                </c:pt>
              </c:numCache>
            </c:numRef>
          </c:yVal>
          <c:smooth val="0"/>
          <c:extLst>
            <c:ext xmlns:c16="http://schemas.microsoft.com/office/drawing/2014/chart" uri="{C3380CC4-5D6E-409C-BE32-E72D297353CC}">
              <c16:uniqueId val="{00000001-ED71-4075-99B6-D6D9F7C0D108}"/>
            </c:ext>
          </c:extLst>
        </c:ser>
        <c:ser>
          <c:idx val="3"/>
          <c:order val="2"/>
          <c:tx>
            <c:strRef>
              <c:f>Sheet1!$F$80</c:f>
              <c:strCache>
                <c:ptCount val="1"/>
                <c:pt idx="0">
                  <c:v>Platinum</c:v>
                </c:pt>
              </c:strCache>
            </c:strRef>
          </c:tx>
          <c:spPr>
            <a:ln w="19050" cap="rnd">
              <a:solidFill>
                <a:srgbClr val="4A9CCC"/>
              </a:solidFill>
              <a:prstDash val="dash"/>
              <a:round/>
            </a:ln>
            <a:effectLst/>
          </c:spPr>
          <c:marker>
            <c:symbol val="none"/>
          </c:marker>
          <c:dPt>
            <c:idx val="1"/>
            <c:marker>
              <c:symbol val="none"/>
            </c:marker>
            <c:bubble3D val="0"/>
            <c:spPr>
              <a:ln w="19050" cap="rnd">
                <a:solidFill>
                  <a:srgbClr val="ABDAFC"/>
                </a:solidFill>
                <a:prstDash val="dash"/>
                <a:round/>
              </a:ln>
              <a:effectLst/>
            </c:spPr>
            <c:extLst>
              <c:ext xmlns:c16="http://schemas.microsoft.com/office/drawing/2014/chart" uri="{C3380CC4-5D6E-409C-BE32-E72D297353CC}">
                <c16:uniqueId val="{00000004-ED71-4075-99B6-D6D9F7C0D108}"/>
              </c:ext>
            </c:extLst>
          </c:dPt>
          <c:dPt>
            <c:idx val="2"/>
            <c:marker>
              <c:symbol val="none"/>
            </c:marker>
            <c:bubble3D val="0"/>
            <c:spPr>
              <a:ln w="19050" cap="rnd">
                <a:solidFill>
                  <a:srgbClr val="ABDAFC"/>
                </a:solidFill>
                <a:prstDash val="dash"/>
                <a:round/>
              </a:ln>
              <a:effectLst/>
            </c:spPr>
            <c:extLst>
              <c:ext xmlns:c16="http://schemas.microsoft.com/office/drawing/2014/chart" uri="{C3380CC4-5D6E-409C-BE32-E72D297353CC}">
                <c16:uniqueId val="{00000003-ED71-4075-99B6-D6D9F7C0D108}"/>
              </c:ext>
            </c:extLst>
          </c:dPt>
          <c:xVal>
            <c:numRef>
              <c:f>Sheet1!$B$89:$B$94</c:f>
              <c:numCache>
                <c:formatCode>General</c:formatCode>
                <c:ptCount val="6"/>
                <c:pt idx="0">
                  <c:v>0</c:v>
                </c:pt>
                <c:pt idx="1">
                  <c:v>1000000000000000</c:v>
                </c:pt>
                <c:pt idx="2">
                  <c:v>2000000000000000</c:v>
                </c:pt>
              </c:numCache>
            </c:numRef>
          </c:xVal>
          <c:yVal>
            <c:numRef>
              <c:f>Sheet1!$F$89:$F$94</c:f>
              <c:numCache>
                <c:formatCode>General</c:formatCode>
                <c:ptCount val="6"/>
                <c:pt idx="0">
                  <c:v>-1.0159999999999998E-18</c:v>
                </c:pt>
                <c:pt idx="1">
                  <c:v>-3.5299999999999978E-19</c:v>
                </c:pt>
                <c:pt idx="2">
                  <c:v>3.1000000000000028E-19</c:v>
                </c:pt>
              </c:numCache>
            </c:numRef>
          </c:yVal>
          <c:smooth val="0"/>
          <c:extLst>
            <c:ext xmlns:c16="http://schemas.microsoft.com/office/drawing/2014/chart" uri="{C3380CC4-5D6E-409C-BE32-E72D297353CC}">
              <c16:uniqueId val="{00000002-ED71-4075-99B6-D6D9F7C0D108}"/>
            </c:ext>
          </c:extLst>
        </c:ser>
        <c:dLbls>
          <c:showLegendKey val="0"/>
          <c:showVal val="0"/>
          <c:showCatName val="0"/>
          <c:showSerName val="0"/>
          <c:showPercent val="0"/>
          <c:showBubbleSize val="0"/>
        </c:dLbls>
        <c:axId val="716285872"/>
        <c:axId val="716286528"/>
      </c:scatterChart>
      <c:valAx>
        <c:axId val="716285872"/>
        <c:scaling>
          <c:orientation val="minMax"/>
          <c:max val="2000000000000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Frequency of incident light (Hz)</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6286528"/>
        <c:crosses val="autoZero"/>
        <c:crossBetween val="midCat"/>
      </c:valAx>
      <c:valAx>
        <c:axId val="716286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a:t>Maximum E</a:t>
                </a:r>
                <a:r>
                  <a:rPr lang="en-AU" baseline="-25000"/>
                  <a:t>K</a:t>
                </a:r>
                <a:r>
                  <a:rPr lang="en-AU"/>
                  <a:t> of photoelectrons (J)</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628587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30/05/2024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98022789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512317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636861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0677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4036709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BCFCC3-2071-402D-8DD0-3A7E02DCDA19}" type="datetimeFigureOut">
              <a:rPr lang="en-AU" smtClean="0"/>
              <a:t>30/05/2024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90030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BCFCC3-2071-402D-8DD0-3A7E02DCDA19}" type="datetimeFigureOut">
              <a:rPr lang="en-AU" smtClean="0"/>
              <a:t>30/05/2024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3390869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30/05/2024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13728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30/05/2024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47995515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CFCC3-2071-402D-8DD0-3A7E02DCDA19}" type="datetimeFigureOut">
              <a:rPr lang="en-AU" smtClean="0"/>
              <a:t>30/05/2024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305644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CFCC3-2071-402D-8DD0-3A7E02DCDA19}" type="datetimeFigureOut">
              <a:rPr lang="en-AU" smtClean="0"/>
              <a:t>30/05/2024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80991373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BCFCC3-2071-402D-8DD0-3A7E02DCDA19}" type="datetimeFigureOut">
              <a:rPr lang="en-AU" smtClean="0"/>
              <a:t>30/05/2024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3359794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BCFCC3-2071-402D-8DD0-3A7E02DCDA19}" type="datetimeFigureOut">
              <a:rPr lang="en-AU" smtClean="0"/>
              <a:t>30/05/2024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449570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BCFCC3-2071-402D-8DD0-3A7E02DCDA19}" type="datetimeFigureOut">
              <a:rPr lang="en-AU" smtClean="0"/>
              <a:t>30/05/2024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432395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CFCC3-2071-402D-8DD0-3A7E02DCDA19}" type="datetimeFigureOut">
              <a:rPr lang="en-AU" smtClean="0"/>
              <a:t>30/05/2024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131783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39154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CFCC3-2071-402D-8DD0-3A7E02DCDA19}" type="datetimeFigureOut">
              <a:rPr lang="en-AU" smtClean="0"/>
              <a:t>30/05/2024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96AA3AE-BB0A-4052-88C3-F2253454EDB3}" type="slidenum">
              <a:rPr lang="en-AU" smtClean="0"/>
              <a:t>‹#›</a:t>
            </a:fld>
            <a:endParaRPr lang="en-AU"/>
          </a:p>
        </p:txBody>
      </p:sp>
    </p:spTree>
    <p:extLst>
      <p:ext uri="{BB962C8B-B14F-4D97-AF65-F5344CB8AC3E}">
        <p14:creationId xmlns:p14="http://schemas.microsoft.com/office/powerpoint/2010/main" val="2909515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7BCFCC3-2071-402D-8DD0-3A7E02DCDA19}" type="datetimeFigureOut">
              <a:rPr lang="en-AU" smtClean="0"/>
              <a:t>30/05/2024</a:t>
            </a:fld>
            <a:endParaRPr lang="en-AU"/>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96AA3AE-BB0A-4052-88C3-F2253454EDB3}" type="slidenum">
              <a:rPr lang="en-AU" smtClean="0"/>
              <a:t>‹#›</a:t>
            </a:fld>
            <a:endParaRPr lang="en-AU"/>
          </a:p>
        </p:txBody>
      </p:sp>
    </p:spTree>
    <p:extLst>
      <p:ext uri="{BB962C8B-B14F-4D97-AF65-F5344CB8AC3E}">
        <p14:creationId xmlns:p14="http://schemas.microsoft.com/office/powerpoint/2010/main" val="4184087582"/>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wmf"/><Relationship Id="rId4" Type="http://schemas.openxmlformats.org/officeDocument/2006/relationships/image" Target="../media/image75.wmf"/></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enior-secondary.scsa.wa.edu.au/syllabus-and-support-materials/science/physic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CE9A-74A8-4BA2-9919-F0B474CF4137}"/>
              </a:ext>
            </a:extLst>
          </p:cNvPr>
          <p:cNvSpPr>
            <a:spLocks noGrp="1"/>
          </p:cNvSpPr>
          <p:nvPr>
            <p:ph type="ctrTitle"/>
          </p:nvPr>
        </p:nvSpPr>
        <p:spPr/>
        <p:txBody>
          <a:bodyPr/>
          <a:lstStyle/>
          <a:p>
            <a:r>
              <a:rPr lang="en-US" dirty="0"/>
              <a:t>Wave particle duality and the quantum theory</a:t>
            </a:r>
            <a:endParaRPr lang="en-AU" dirty="0"/>
          </a:p>
        </p:txBody>
      </p:sp>
      <p:sp>
        <p:nvSpPr>
          <p:cNvPr id="3" name="Subtitle 2">
            <a:extLst>
              <a:ext uri="{FF2B5EF4-FFF2-40B4-BE49-F238E27FC236}">
                <a16:creationId xmlns:a16="http://schemas.microsoft.com/office/drawing/2014/main" id="{ED2AAC5C-C285-49F6-8744-A6C81F50F7BF}"/>
              </a:ext>
            </a:extLst>
          </p:cNvPr>
          <p:cNvSpPr>
            <a:spLocks noGrp="1"/>
          </p:cNvSpPr>
          <p:nvPr>
            <p:ph type="subTitle" idx="1"/>
          </p:nvPr>
        </p:nvSpPr>
        <p:spPr>
          <a:xfrm>
            <a:off x="295674" y="3602038"/>
            <a:ext cx="11520345" cy="2979452"/>
          </a:xfrm>
        </p:spPr>
        <p:txBody>
          <a:bodyPr numCol="3">
            <a:normAutofit fontScale="70000" lnSpcReduction="20000"/>
          </a:bodyPr>
          <a:lstStyle/>
          <a:p>
            <a:pPr marL="342900" indent="-342900" algn="l">
              <a:buFont typeface="Arial" panose="020B0604020202020204" pitchFamily="34" charset="0"/>
              <a:buChar char="•"/>
            </a:pPr>
            <a:r>
              <a:rPr lang="en-US" dirty="0"/>
              <a:t>Reflection</a:t>
            </a:r>
          </a:p>
          <a:p>
            <a:pPr marL="342900" indent="-342900" algn="l">
              <a:buFont typeface="Arial" panose="020B0604020202020204" pitchFamily="34" charset="0"/>
              <a:buChar char="•"/>
            </a:pPr>
            <a:r>
              <a:rPr lang="en-US" dirty="0"/>
              <a:t>Refraction</a:t>
            </a:r>
          </a:p>
          <a:p>
            <a:pPr marL="342900" indent="-342900" algn="l">
              <a:buFont typeface="Arial" panose="020B0604020202020204" pitchFamily="34" charset="0"/>
              <a:buChar char="•"/>
            </a:pPr>
            <a:r>
              <a:rPr lang="en-US" dirty="0"/>
              <a:t>Polarization</a:t>
            </a:r>
          </a:p>
          <a:p>
            <a:pPr marL="342900" indent="-342900" algn="l">
              <a:buFont typeface="Arial" panose="020B0604020202020204" pitchFamily="34" charset="0"/>
              <a:buChar char="•"/>
            </a:pPr>
            <a:r>
              <a:rPr lang="en-US" dirty="0"/>
              <a:t>Interference</a:t>
            </a:r>
          </a:p>
          <a:p>
            <a:pPr marL="342900" indent="-342900" algn="l">
              <a:buFont typeface="Arial" panose="020B0604020202020204" pitchFamily="34" charset="0"/>
              <a:buChar char="•"/>
            </a:pPr>
            <a:r>
              <a:rPr lang="en-US" dirty="0"/>
              <a:t>Diffraction</a:t>
            </a:r>
          </a:p>
          <a:p>
            <a:pPr marL="342900" indent="-342900" algn="l">
              <a:buFont typeface="Arial" panose="020B0604020202020204" pitchFamily="34" charset="0"/>
              <a:buChar char="•"/>
            </a:pPr>
            <a:r>
              <a:rPr lang="en-US" dirty="0"/>
              <a:t>Electromagnetic waves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Blackbody radiation</a:t>
            </a:r>
          </a:p>
          <a:p>
            <a:pPr marL="342900" indent="-342900" algn="l">
              <a:buFont typeface="Arial" panose="020B0604020202020204" pitchFamily="34" charset="0"/>
              <a:buChar char="•"/>
            </a:pPr>
            <a:r>
              <a:rPr lang="en-US" dirty="0"/>
              <a:t>Photoelectric effect</a:t>
            </a:r>
          </a:p>
          <a:p>
            <a:pPr marL="342900" indent="-342900" algn="l">
              <a:buFont typeface="Arial" panose="020B0604020202020204" pitchFamily="34" charset="0"/>
              <a:buChar char="•"/>
            </a:pPr>
            <a:r>
              <a:rPr lang="en-US" dirty="0"/>
              <a:t>Compton scattering</a:t>
            </a:r>
          </a:p>
          <a:p>
            <a:pPr marL="342900" indent="-342900" algn="l">
              <a:buFont typeface="Arial" panose="020B0604020202020204" pitchFamily="34" charset="0"/>
              <a:buChar char="•"/>
            </a:pPr>
            <a:r>
              <a:rPr lang="en-US" dirty="0"/>
              <a:t>De Broglie wavelength</a:t>
            </a:r>
          </a:p>
          <a:p>
            <a:pPr marL="342900" indent="-342900" algn="l">
              <a:buFont typeface="Arial" panose="020B0604020202020204" pitchFamily="34" charset="0"/>
              <a:buChar char="•"/>
            </a:pPr>
            <a:r>
              <a:rPr lang="en-US" dirty="0"/>
              <a:t>Atomic absorption and emission</a:t>
            </a:r>
          </a:p>
          <a:p>
            <a:pPr marL="342900" indent="-342900" algn="l">
              <a:buFont typeface="Arial" panose="020B0604020202020204" pitchFamily="34" charset="0"/>
              <a:buChar char="•"/>
            </a:pPr>
            <a:r>
              <a:rPr lang="en-US" dirty="0"/>
              <a:t>Energy level diagrams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Fluorescence and phosphorescence </a:t>
            </a:r>
          </a:p>
          <a:p>
            <a:pPr marL="342900" indent="-342900" algn="l">
              <a:buFont typeface="Arial" panose="020B0604020202020204" pitchFamily="34" charset="0"/>
              <a:buChar char="•"/>
            </a:pPr>
            <a:r>
              <a:rPr lang="en-US" dirty="0"/>
              <a:t>Lasers</a:t>
            </a:r>
          </a:p>
          <a:p>
            <a:pPr marL="342900" indent="-342900" algn="l">
              <a:buFont typeface="Arial" panose="020B0604020202020204" pitchFamily="34" charset="0"/>
              <a:buChar char="•"/>
            </a:pPr>
            <a:r>
              <a:rPr lang="en-US" dirty="0"/>
              <a:t>Stellar spectra</a:t>
            </a:r>
          </a:p>
          <a:p>
            <a:pPr marL="342900" indent="-342900" algn="l">
              <a:buFont typeface="Arial" panose="020B0604020202020204" pitchFamily="34" charset="0"/>
              <a:buChar char="•"/>
            </a:pPr>
            <a:r>
              <a:rPr lang="en-US" dirty="0"/>
              <a:t>Photovoltaic cells</a:t>
            </a:r>
          </a:p>
          <a:p>
            <a:pPr marL="342900" indent="-342900" algn="l">
              <a:buFont typeface="Arial" panose="020B0604020202020204" pitchFamily="34" charset="0"/>
              <a:buChar char="•"/>
            </a:pPr>
            <a:r>
              <a:rPr lang="en-US" dirty="0"/>
              <a:t>LEDs</a:t>
            </a:r>
          </a:p>
          <a:p>
            <a:pPr marL="342900" indent="-342900" algn="l">
              <a:buFont typeface="Arial" panose="020B0604020202020204" pitchFamily="34" charset="0"/>
              <a:buChar char="•"/>
            </a:pPr>
            <a:r>
              <a:rPr lang="en-US" dirty="0"/>
              <a:t>X-ray generation</a:t>
            </a:r>
          </a:p>
          <a:p>
            <a:pPr marL="342900" indent="-342900" algn="l">
              <a:buFont typeface="Arial" panose="020B0604020202020204" pitchFamily="34" charset="0"/>
              <a:buChar char="•"/>
            </a:pPr>
            <a:endParaRPr lang="en-AU" dirty="0"/>
          </a:p>
        </p:txBody>
      </p:sp>
    </p:spTree>
    <p:extLst>
      <p:ext uri="{BB962C8B-B14F-4D97-AF65-F5344CB8AC3E}">
        <p14:creationId xmlns:p14="http://schemas.microsoft.com/office/powerpoint/2010/main" val="386763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D888-0A3A-48BA-9689-C662424441A0}"/>
              </a:ext>
            </a:extLst>
          </p:cNvPr>
          <p:cNvSpPr>
            <a:spLocks noGrp="1"/>
          </p:cNvSpPr>
          <p:nvPr>
            <p:ph type="title"/>
          </p:nvPr>
        </p:nvSpPr>
        <p:spPr/>
        <p:txBody>
          <a:bodyPr/>
          <a:lstStyle/>
          <a:p>
            <a:r>
              <a:rPr lang="en-US" dirty="0"/>
              <a:t>Total internal reflection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4991F0-B583-4B95-88B3-7B406D177AE9}"/>
                  </a:ext>
                </a:extLst>
              </p:cNvPr>
              <p:cNvSpPr>
                <a:spLocks noGrp="1"/>
              </p:cNvSpPr>
              <p:nvPr>
                <p:ph idx="1"/>
              </p:nvPr>
            </p:nvSpPr>
            <p:spPr>
              <a:xfrm>
                <a:off x="913795" y="2096064"/>
                <a:ext cx="3378643" cy="3695136"/>
              </a:xfrm>
            </p:spPr>
            <p:txBody>
              <a:bodyPr>
                <a:normAutofit lnSpcReduction="10000"/>
              </a:bodyPr>
              <a:lstStyle/>
              <a:p>
                <a:r>
                  <a:rPr lang="en-US" dirty="0"/>
                  <a:t>Light striking a surface with a faster medium at a steep angel can be completely reflected with no transmission</a:t>
                </a:r>
              </a:p>
              <a:p>
                <a:r>
                  <a:rPr lang="en-US" dirty="0" err="1"/>
                  <a:t>Fibre</a:t>
                </a:r>
                <a:r>
                  <a:rPr lang="en-US" dirty="0"/>
                  <a:t> optics, diamonds, underwater surface reflections etc.</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−1</m:t>
                              </m:r>
                            </m:sup>
                          </m:sSup>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e>
                      </m:func>
                    </m:oMath>
                  </m:oMathPara>
                </a14:m>
                <a:endParaRPr lang="en-AU" dirty="0"/>
              </a:p>
            </p:txBody>
          </p:sp>
        </mc:Choice>
        <mc:Fallback xmlns="">
          <p:sp>
            <p:nvSpPr>
              <p:cNvPr id="3" name="Content Placeholder 2">
                <a:extLst>
                  <a:ext uri="{FF2B5EF4-FFF2-40B4-BE49-F238E27FC236}">
                    <a16:creationId xmlns:a16="http://schemas.microsoft.com/office/drawing/2014/main" id="{844991F0-B583-4B95-88B3-7B406D177AE9}"/>
                  </a:ext>
                </a:extLst>
              </p:cNvPr>
              <p:cNvSpPr>
                <a:spLocks noGrp="1" noRot="1" noChangeAspect="1" noMove="1" noResize="1" noEditPoints="1" noAdjustHandles="1" noChangeArrowheads="1" noChangeShapeType="1" noTextEdit="1"/>
              </p:cNvSpPr>
              <p:nvPr>
                <p:ph idx="1"/>
              </p:nvPr>
            </p:nvSpPr>
            <p:spPr>
              <a:xfrm>
                <a:off x="913795" y="2096064"/>
                <a:ext cx="3378643" cy="3695136"/>
              </a:xfrm>
              <a:blipFill>
                <a:blip r:embed="rId2"/>
                <a:stretch>
                  <a:fillRect l="-1986" t="-990" r="-3249"/>
                </a:stretch>
              </a:blipFill>
            </p:spPr>
            <p:txBody>
              <a:bodyPr/>
              <a:lstStyle/>
              <a:p>
                <a:r>
                  <a:rPr lang="en-AU">
                    <a:noFill/>
                  </a:rPr>
                  <a:t> </a:t>
                </a:r>
              </a:p>
            </p:txBody>
          </p:sp>
        </mc:Fallback>
      </mc:AlternateContent>
      <p:pic>
        <p:nvPicPr>
          <p:cNvPr id="3074" name="Picture 2" descr="Image result for total internal reflection">
            <a:extLst>
              <a:ext uri="{FF2B5EF4-FFF2-40B4-BE49-F238E27FC236}">
                <a16:creationId xmlns:a16="http://schemas.microsoft.com/office/drawing/2014/main" id="{1ED33134-52DE-4895-81EB-B349E64B8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808" y="1782206"/>
            <a:ext cx="7328791" cy="4589625"/>
          </a:xfrm>
          <a:prstGeom prst="rect">
            <a:avLst/>
          </a:prstGeom>
          <a:solidFill>
            <a:schemeClr val="tx1"/>
          </a:solidFill>
        </p:spPr>
      </p:pic>
    </p:spTree>
    <p:extLst>
      <p:ext uri="{BB962C8B-B14F-4D97-AF65-F5344CB8AC3E}">
        <p14:creationId xmlns:p14="http://schemas.microsoft.com/office/powerpoint/2010/main" val="33483130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505A-C107-47AA-8C3E-8093DD7D933B}"/>
              </a:ext>
            </a:extLst>
          </p:cNvPr>
          <p:cNvSpPr>
            <a:spLocks noGrp="1"/>
          </p:cNvSpPr>
          <p:nvPr>
            <p:ph type="title"/>
          </p:nvPr>
        </p:nvSpPr>
        <p:spPr/>
        <p:txBody>
          <a:bodyPr/>
          <a:lstStyle/>
          <a:p>
            <a:r>
              <a:rPr lang="en-US" dirty="0"/>
              <a:t>X-ray Vacuum tube </a:t>
            </a:r>
            <a:endParaRPr lang="en-AU" dirty="0"/>
          </a:p>
        </p:txBody>
      </p:sp>
      <p:sp>
        <p:nvSpPr>
          <p:cNvPr id="3" name="Content Placeholder 2">
            <a:extLst>
              <a:ext uri="{FF2B5EF4-FFF2-40B4-BE49-F238E27FC236}">
                <a16:creationId xmlns:a16="http://schemas.microsoft.com/office/drawing/2014/main" id="{776DDCC4-459B-4E49-A5E6-F2DC41B6D19B}"/>
              </a:ext>
            </a:extLst>
          </p:cNvPr>
          <p:cNvSpPr>
            <a:spLocks noGrp="1"/>
          </p:cNvSpPr>
          <p:nvPr>
            <p:ph idx="1"/>
          </p:nvPr>
        </p:nvSpPr>
        <p:spPr/>
        <p:txBody>
          <a:bodyPr/>
          <a:lstStyle/>
          <a:p>
            <a:r>
              <a:rPr lang="en-US" dirty="0"/>
              <a:t>Current through tungsten filament heats – causes thermionic emission of electrons into vacuum</a:t>
            </a:r>
          </a:p>
          <a:p>
            <a:r>
              <a:rPr lang="en-US" dirty="0"/>
              <a:t>Voltage (≈50 kV) across the two electrodes accelerated the electrons towards the target</a:t>
            </a:r>
          </a:p>
          <a:p>
            <a:r>
              <a:rPr lang="en-US" dirty="0"/>
              <a:t>Accelerated electrons bombard tungsten target </a:t>
            </a:r>
            <a:br>
              <a:rPr lang="en-US" dirty="0"/>
            </a:br>
            <a:r>
              <a:rPr lang="en-US" dirty="0"/>
              <a:t>- ~99% of energy becomes heat but ~1% can </a:t>
            </a:r>
            <a:br>
              <a:rPr lang="en-US" dirty="0"/>
            </a:br>
            <a:r>
              <a:rPr lang="en-US" dirty="0"/>
              <a:t>become x-rays through certain interactions with </a:t>
            </a:r>
            <a:br>
              <a:rPr lang="en-US" dirty="0"/>
            </a:br>
            <a:r>
              <a:rPr lang="en-US" dirty="0"/>
              <a:t>tungsten anode</a:t>
            </a:r>
            <a:endParaRPr lang="en-AU" dirty="0"/>
          </a:p>
        </p:txBody>
      </p:sp>
      <p:pic>
        <p:nvPicPr>
          <p:cNvPr id="1026" name="Picture 2" descr="Image result for x-ray vacuum tube">
            <a:extLst>
              <a:ext uri="{FF2B5EF4-FFF2-40B4-BE49-F238E27FC236}">
                <a16:creationId xmlns:a16="http://schemas.microsoft.com/office/drawing/2014/main" id="{B6B72377-36CB-47EC-A657-2BE1A2E26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211" y="3792503"/>
            <a:ext cx="5032978" cy="256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9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10CA42-0521-4453-B631-CF90FF42500D}"/>
              </a:ext>
            </a:extLst>
          </p:cNvPr>
          <p:cNvSpPr/>
          <p:nvPr/>
        </p:nvSpPr>
        <p:spPr>
          <a:xfrm>
            <a:off x="7575592" y="2096063"/>
            <a:ext cx="3957354" cy="36017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45E67D5F-F025-4980-BEA0-6713F0AD735A}"/>
              </a:ext>
            </a:extLst>
          </p:cNvPr>
          <p:cNvSpPr>
            <a:spLocks noGrp="1"/>
          </p:cNvSpPr>
          <p:nvPr>
            <p:ph type="title"/>
          </p:nvPr>
        </p:nvSpPr>
        <p:spPr/>
        <p:txBody>
          <a:bodyPr/>
          <a:lstStyle/>
          <a:p>
            <a:r>
              <a:rPr lang="en-US" dirty="0"/>
              <a:t>Characteristic radiation</a:t>
            </a:r>
            <a:endParaRPr lang="en-AU" dirty="0"/>
          </a:p>
        </p:txBody>
      </p:sp>
      <p:sp>
        <p:nvSpPr>
          <p:cNvPr id="3" name="Content Placeholder 2">
            <a:extLst>
              <a:ext uri="{FF2B5EF4-FFF2-40B4-BE49-F238E27FC236}">
                <a16:creationId xmlns:a16="http://schemas.microsoft.com/office/drawing/2014/main" id="{B4F478CC-DB1E-4AD2-9512-3DBE860161FE}"/>
              </a:ext>
            </a:extLst>
          </p:cNvPr>
          <p:cNvSpPr>
            <a:spLocks noGrp="1"/>
          </p:cNvSpPr>
          <p:nvPr>
            <p:ph idx="1"/>
          </p:nvPr>
        </p:nvSpPr>
        <p:spPr>
          <a:xfrm>
            <a:off x="913795" y="2096064"/>
            <a:ext cx="6415996" cy="4367966"/>
          </a:xfrm>
        </p:spPr>
        <p:txBody>
          <a:bodyPr>
            <a:normAutofit/>
          </a:bodyPr>
          <a:lstStyle/>
          <a:p>
            <a:r>
              <a:rPr lang="en-US" dirty="0"/>
              <a:t>High energy free electron strikes inner shell electron in an atom giving it enough energy to eject it from the atom</a:t>
            </a:r>
          </a:p>
          <a:p>
            <a:r>
              <a:rPr lang="en-US" dirty="0"/>
              <a:t>An electron from a higher energy level relaxes to fill the vacancy – releases excess energy as a photon</a:t>
            </a:r>
          </a:p>
          <a:p>
            <a:r>
              <a:rPr lang="en-US" dirty="0"/>
              <a:t>Exact amount of energy determined by element (characteristic), if large enough energy it will be an x-ray</a:t>
            </a:r>
          </a:p>
          <a:p>
            <a:r>
              <a:rPr lang="en-US" dirty="0"/>
              <a:t>Essentially atomic emission</a:t>
            </a:r>
            <a:endParaRPr lang="en-AU" dirty="0"/>
          </a:p>
        </p:txBody>
      </p:sp>
      <p:pic>
        <p:nvPicPr>
          <p:cNvPr id="4" name="Picture 4">
            <a:extLst>
              <a:ext uri="{FF2B5EF4-FFF2-40B4-BE49-F238E27FC236}">
                <a16:creationId xmlns:a16="http://schemas.microsoft.com/office/drawing/2014/main" id="{6ECA0BD4-E393-439B-8D6E-411FD411B7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913"/>
          <a:stretch/>
        </p:blipFill>
        <p:spPr>
          <a:xfrm>
            <a:off x="7575592" y="2096064"/>
            <a:ext cx="3957354" cy="3419475"/>
          </a:xfrm>
          <a:prstGeom prst="rect">
            <a:avLst/>
          </a:prstGeom>
          <a:noFill/>
        </p:spPr>
      </p:pic>
      <p:pic>
        <p:nvPicPr>
          <p:cNvPr id="5" name="Picture 4">
            <a:extLst>
              <a:ext uri="{FF2B5EF4-FFF2-40B4-BE49-F238E27FC236}">
                <a16:creationId xmlns:a16="http://schemas.microsoft.com/office/drawing/2014/main" id="{930DBDB7-38D0-47A1-B91D-18394E7E54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40"/>
          <a:stretch/>
        </p:blipFill>
        <p:spPr>
          <a:xfrm>
            <a:off x="7666084" y="2096063"/>
            <a:ext cx="3866862" cy="3419475"/>
          </a:xfrm>
          <a:prstGeom prst="rect">
            <a:avLst/>
          </a:prstGeom>
          <a:noFill/>
        </p:spPr>
      </p:pic>
      <p:pic>
        <p:nvPicPr>
          <p:cNvPr id="6" name="Picture 4">
            <a:extLst>
              <a:ext uri="{FF2B5EF4-FFF2-40B4-BE49-F238E27FC236}">
                <a16:creationId xmlns:a16="http://schemas.microsoft.com/office/drawing/2014/main" id="{80C917A4-FE2C-4900-9A2B-F7C3B5D270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656"/>
          <a:stretch/>
        </p:blipFill>
        <p:spPr>
          <a:xfrm>
            <a:off x="7758615" y="2103706"/>
            <a:ext cx="3774331" cy="3411832"/>
          </a:xfrm>
          <a:prstGeom prst="rect">
            <a:avLst/>
          </a:prstGeom>
          <a:noFill/>
        </p:spPr>
      </p:pic>
      <p:pic>
        <p:nvPicPr>
          <p:cNvPr id="7" name="Picture 4">
            <a:extLst>
              <a:ext uri="{FF2B5EF4-FFF2-40B4-BE49-F238E27FC236}">
                <a16:creationId xmlns:a16="http://schemas.microsoft.com/office/drawing/2014/main" id="{E036C536-7435-4022-953C-290EA9A08D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064"/>
          <a:stretch/>
        </p:blipFill>
        <p:spPr>
          <a:xfrm>
            <a:off x="7854759" y="2103707"/>
            <a:ext cx="3590573" cy="3411832"/>
          </a:xfrm>
          <a:prstGeom prst="rect">
            <a:avLst/>
          </a:prstGeom>
          <a:noFill/>
        </p:spPr>
      </p:pic>
      <p:pic>
        <p:nvPicPr>
          <p:cNvPr id="8" name="Picture 6">
            <a:extLst>
              <a:ext uri="{FF2B5EF4-FFF2-40B4-BE49-F238E27FC236}">
                <a16:creationId xmlns:a16="http://schemas.microsoft.com/office/drawing/2014/main" id="{4F63C4CB-8F73-4DC0-96A4-939ECDA403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562" t="2550" b="8631"/>
          <a:stretch/>
        </p:blipFill>
        <p:spPr>
          <a:xfrm>
            <a:off x="7854759" y="2103705"/>
            <a:ext cx="3492500" cy="3594100"/>
          </a:xfrm>
          <a:prstGeom prst="rect">
            <a:avLst/>
          </a:prstGeom>
          <a:noFill/>
        </p:spPr>
      </p:pic>
    </p:spTree>
    <p:extLst>
      <p:ext uri="{BB962C8B-B14F-4D97-AF65-F5344CB8AC3E}">
        <p14:creationId xmlns:p14="http://schemas.microsoft.com/office/powerpoint/2010/main" val="250142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FD5F-4C84-48FD-9B6D-D111321188CC}"/>
              </a:ext>
            </a:extLst>
          </p:cNvPr>
          <p:cNvSpPr>
            <a:spLocks noGrp="1"/>
          </p:cNvSpPr>
          <p:nvPr>
            <p:ph type="title"/>
          </p:nvPr>
        </p:nvSpPr>
        <p:spPr>
          <a:xfrm>
            <a:off x="913795" y="609600"/>
            <a:ext cx="10281255" cy="1326321"/>
          </a:xfrm>
        </p:spPr>
        <p:txBody>
          <a:bodyPr/>
          <a:lstStyle/>
          <a:p>
            <a:r>
              <a:rPr lang="en-US" dirty="0" err="1"/>
              <a:t>Brehmsstrahlung</a:t>
            </a:r>
            <a:r>
              <a:rPr lang="en-US" dirty="0"/>
              <a:t> </a:t>
            </a:r>
            <a:br>
              <a:rPr lang="en-US" dirty="0"/>
            </a:br>
            <a:r>
              <a:rPr lang="en-US" dirty="0"/>
              <a:t>(braking radiation)</a:t>
            </a:r>
            <a:endParaRPr lang="en-AU" dirty="0"/>
          </a:p>
        </p:txBody>
      </p:sp>
      <p:sp>
        <p:nvSpPr>
          <p:cNvPr id="3" name="Content Placeholder 2">
            <a:extLst>
              <a:ext uri="{FF2B5EF4-FFF2-40B4-BE49-F238E27FC236}">
                <a16:creationId xmlns:a16="http://schemas.microsoft.com/office/drawing/2014/main" id="{0C8D19AE-50DA-4E32-A8E2-F62B609D5819}"/>
              </a:ext>
            </a:extLst>
          </p:cNvPr>
          <p:cNvSpPr>
            <a:spLocks noGrp="1"/>
          </p:cNvSpPr>
          <p:nvPr>
            <p:ph idx="1"/>
          </p:nvPr>
        </p:nvSpPr>
        <p:spPr>
          <a:xfrm>
            <a:off x="913795" y="2096063"/>
            <a:ext cx="7430105" cy="3161737"/>
          </a:xfrm>
        </p:spPr>
        <p:txBody>
          <a:bodyPr>
            <a:normAutofit/>
          </a:bodyPr>
          <a:lstStyle/>
          <a:p>
            <a:r>
              <a:rPr lang="en-US" dirty="0"/>
              <a:t>When a charged particle is decelerated by passing by another charged particle it emits electromagnetic radiation to satisfy conservation of energy</a:t>
            </a:r>
          </a:p>
          <a:p>
            <a:r>
              <a:rPr lang="en-US" dirty="0"/>
              <a:t>If the deceleration is large enough, then high energy radiation including x-rays can be emitted</a:t>
            </a:r>
          </a:p>
        </p:txBody>
      </p:sp>
      <p:pic>
        <p:nvPicPr>
          <p:cNvPr id="1026" name="Picture 2">
            <a:extLst>
              <a:ext uri="{FF2B5EF4-FFF2-40B4-BE49-F238E27FC236}">
                <a16:creationId xmlns:a16="http://schemas.microsoft.com/office/drawing/2014/main" id="{9467DCBD-18D0-4CE9-89E2-221681C67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49" y="2114488"/>
            <a:ext cx="3412919" cy="4195883"/>
          </a:xfrm>
          <a:prstGeom prst="rect">
            <a:avLst/>
          </a:prstGeom>
          <a:solidFill>
            <a:schemeClr val="tx1"/>
          </a:solidFill>
        </p:spPr>
      </p:pic>
    </p:spTree>
    <p:extLst>
      <p:ext uri="{BB962C8B-B14F-4D97-AF65-F5344CB8AC3E}">
        <p14:creationId xmlns:p14="http://schemas.microsoft.com/office/powerpoint/2010/main" val="1489729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9DBE-78FF-4483-AAFC-EBC51C634751}"/>
              </a:ext>
            </a:extLst>
          </p:cNvPr>
          <p:cNvSpPr>
            <a:spLocks noGrp="1"/>
          </p:cNvSpPr>
          <p:nvPr>
            <p:ph type="title"/>
          </p:nvPr>
        </p:nvSpPr>
        <p:spPr>
          <a:xfrm>
            <a:off x="913795" y="609600"/>
            <a:ext cx="7404705" cy="1326321"/>
          </a:xfrm>
        </p:spPr>
        <p:txBody>
          <a:bodyPr/>
          <a:lstStyle/>
          <a:p>
            <a:r>
              <a:rPr lang="en-US" dirty="0"/>
              <a:t>Energy of </a:t>
            </a:r>
            <a:r>
              <a:rPr lang="en-US" dirty="0" err="1"/>
              <a:t>Brehmsstrahlung</a:t>
            </a:r>
            <a:endParaRPr lang="en-AU" dirty="0"/>
          </a:p>
        </p:txBody>
      </p:sp>
      <p:sp>
        <p:nvSpPr>
          <p:cNvPr id="3" name="Content Placeholder 2">
            <a:extLst>
              <a:ext uri="{FF2B5EF4-FFF2-40B4-BE49-F238E27FC236}">
                <a16:creationId xmlns:a16="http://schemas.microsoft.com/office/drawing/2014/main" id="{945E5EF8-ADDF-4049-87D9-BFA07C1ABCC3}"/>
              </a:ext>
            </a:extLst>
          </p:cNvPr>
          <p:cNvSpPr>
            <a:spLocks noGrp="1"/>
          </p:cNvSpPr>
          <p:nvPr>
            <p:ph idx="1"/>
          </p:nvPr>
        </p:nvSpPr>
        <p:spPr>
          <a:xfrm>
            <a:off x="266701" y="2096064"/>
            <a:ext cx="7289800" cy="4552386"/>
          </a:xfrm>
        </p:spPr>
        <p:txBody>
          <a:bodyPr>
            <a:normAutofit lnSpcReduction="10000"/>
          </a:bodyPr>
          <a:lstStyle/>
          <a:p>
            <a:r>
              <a:rPr lang="en-US" dirty="0"/>
              <a:t>If the decelerated particles loses all its kinetic energy (direct collision with nucleus) this creates the maximum energy photon – there is a maximum energy (minimum wavelength)</a:t>
            </a:r>
          </a:p>
          <a:p>
            <a:r>
              <a:rPr lang="en-US" dirty="0"/>
              <a:t>Maximum energy depends on accelerating voltage </a:t>
            </a:r>
            <a:br>
              <a:rPr lang="en-US" dirty="0"/>
            </a:br>
            <a:r>
              <a:rPr lang="en-US" dirty="0"/>
              <a:t>if V=50 kV, then </a:t>
            </a:r>
            <a:r>
              <a:rPr lang="en-US" dirty="0" err="1"/>
              <a:t>E</a:t>
            </a:r>
            <a:r>
              <a:rPr lang="en-US" baseline="-25000" dirty="0" err="1"/>
              <a:t>max</a:t>
            </a:r>
            <a:r>
              <a:rPr lang="en-US" dirty="0"/>
              <a:t>=50 keV</a:t>
            </a:r>
            <a:endParaRPr lang="en-AU" dirty="0"/>
          </a:p>
          <a:p>
            <a:r>
              <a:rPr lang="en-AU" dirty="0"/>
              <a:t>More normally a particle will lose its energy through multiple steps leading to wide range of possible energies with less than the maximum being most prevalent – continuous spectrum up from the minimum wavelength</a:t>
            </a:r>
          </a:p>
          <a:p>
            <a:r>
              <a:rPr lang="en-AU" dirty="0"/>
              <a:t>The closer the electron passes to the nucleus the greater the deceleration</a:t>
            </a:r>
          </a:p>
        </p:txBody>
      </p:sp>
      <p:pic>
        <p:nvPicPr>
          <p:cNvPr id="4" name="Picture 3">
            <a:extLst>
              <a:ext uri="{FF2B5EF4-FFF2-40B4-BE49-F238E27FC236}">
                <a16:creationId xmlns:a16="http://schemas.microsoft.com/office/drawing/2014/main" id="{F52BE788-EB81-4E72-B64E-B3C0494405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94" t="28060" r="15883"/>
          <a:stretch/>
        </p:blipFill>
        <p:spPr>
          <a:xfrm>
            <a:off x="7975599" y="3889658"/>
            <a:ext cx="3890659" cy="2522043"/>
          </a:xfrm>
          <a:prstGeom prst="rect">
            <a:avLst/>
          </a:prstGeom>
          <a:noFill/>
        </p:spPr>
      </p:pic>
      <p:pic>
        <p:nvPicPr>
          <p:cNvPr id="5" name="Picture 4">
            <a:extLst>
              <a:ext uri="{FF2B5EF4-FFF2-40B4-BE49-F238E27FC236}">
                <a16:creationId xmlns:a16="http://schemas.microsoft.com/office/drawing/2014/main" id="{1D938989-6C2D-40B6-87A9-7CD269E74F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84" t="4053" b="9735"/>
          <a:stretch/>
        </p:blipFill>
        <p:spPr>
          <a:xfrm>
            <a:off x="8318500" y="609600"/>
            <a:ext cx="3204384" cy="2870200"/>
          </a:xfrm>
          <a:prstGeom prst="rect">
            <a:avLst/>
          </a:prstGeom>
          <a:noFill/>
        </p:spPr>
      </p:pic>
    </p:spTree>
    <p:extLst>
      <p:ext uri="{BB962C8B-B14F-4D97-AF65-F5344CB8AC3E}">
        <p14:creationId xmlns:p14="http://schemas.microsoft.com/office/powerpoint/2010/main" val="2724525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106-16EC-4D6E-B91B-425F48C052EB}"/>
              </a:ext>
            </a:extLst>
          </p:cNvPr>
          <p:cNvSpPr>
            <a:spLocks noGrp="1"/>
          </p:cNvSpPr>
          <p:nvPr>
            <p:ph type="title"/>
          </p:nvPr>
        </p:nvSpPr>
        <p:spPr>
          <a:xfrm>
            <a:off x="913795" y="1"/>
            <a:ext cx="10353761" cy="793749"/>
          </a:xfrm>
        </p:spPr>
        <p:txBody>
          <a:bodyPr/>
          <a:lstStyle/>
          <a:p>
            <a:r>
              <a:rPr lang="en-US" dirty="0"/>
              <a:t>Typical x-ray spectrum</a:t>
            </a:r>
            <a:endParaRPr lang="en-AU" dirty="0"/>
          </a:p>
        </p:txBody>
      </p:sp>
      <p:pic>
        <p:nvPicPr>
          <p:cNvPr id="5122" name="Picture 2" descr="Image result for x-ray spectrum">
            <a:extLst>
              <a:ext uri="{FF2B5EF4-FFF2-40B4-BE49-F238E27FC236}">
                <a16:creationId xmlns:a16="http://schemas.microsoft.com/office/drawing/2014/main" id="{E3317803-4CC5-4E38-9EF4-82FA981D7A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8349" y="793750"/>
            <a:ext cx="9695303" cy="606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053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7630-B0B7-483E-9FB1-C4D702C2D6D0}"/>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28F716-8801-4835-82BC-0F9960EE17DC}"/>
                  </a:ext>
                </a:extLst>
              </p:cNvPr>
              <p:cNvSpPr>
                <a:spLocks noGrp="1"/>
              </p:cNvSpPr>
              <p:nvPr>
                <p:ph idx="1"/>
              </p:nvPr>
            </p:nvSpPr>
            <p:spPr/>
            <p:txBody>
              <a:bodyPr/>
              <a:lstStyle/>
              <a:p>
                <a:r>
                  <a:rPr lang="en-US" dirty="0"/>
                  <a:t>An x-ray tube is set up with a potential difference of 80 kV. Determine the maximum energy, maximum frequency and minimum wavelength of photon that can be emitted? </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𝑚𝑎𝑥</m:t>
                          </m:r>
                        </m:sub>
                      </m:sSub>
                      <m:r>
                        <a:rPr lang="en-US" b="0" i="1" smtClean="0">
                          <a:latin typeface="Cambria Math" panose="02040503050406030204" pitchFamily="18" charset="0"/>
                        </a:rPr>
                        <m:t>=80 </m:t>
                      </m:r>
                      <m:r>
                        <a:rPr lang="en-US" b="0" i="1" smtClean="0">
                          <a:latin typeface="Cambria Math" panose="02040503050406030204" pitchFamily="18" charset="0"/>
                        </a:rPr>
                        <m:t>𝑘𝑒𝑉</m:t>
                      </m:r>
                      <m:r>
                        <a:rPr lang="en-US" b="0" i="1" smtClean="0">
                          <a:latin typeface="Cambria Math" panose="02040503050406030204" pitchFamily="18" charset="0"/>
                        </a:rPr>
                        <m:t>=80000×1.6×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=1.28×</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ea typeface="Cambria Math" panose="02040503050406030204" pitchFamily="18" charset="0"/>
                            </a:rPr>
                            <m:t>h</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−14</m:t>
                              </m:r>
                            </m:sup>
                          </m:sSup>
                        </m:num>
                        <m:den>
                          <m:r>
                            <a:rPr lang="en-US" b="0" i="1" smtClean="0">
                              <a:latin typeface="Cambria Math" panose="02040503050406030204" pitchFamily="18" charset="0"/>
                              <a:ea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den>
                      </m:f>
                      <m:r>
                        <a:rPr lang="en-US" b="0" i="1" smtClean="0">
                          <a:latin typeface="Cambria Math" panose="02040503050406030204" pitchFamily="18" charset="0"/>
                          <a:ea typeface="Cambria Math" panose="02040503050406030204" pitchFamily="18" charset="0"/>
                        </a:rPr>
                        <m:t>=1.93×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𝐻𝑧</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𝑐</m:t>
                          </m:r>
                        </m:num>
                        <m:den>
                          <m:r>
                            <a:rPr lang="en-US" b="0" i="1" smtClean="0">
                              <a:latin typeface="Cambria Math" panose="02040503050406030204" pitchFamily="18" charset="0"/>
                              <a:ea typeface="Cambria Math" panose="02040503050406030204" pitchFamily="18" charset="0"/>
                            </a:rPr>
                            <m:t>𝑓</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num>
                        <m:den>
                          <m:r>
                            <a:rPr lang="en-US" i="1">
                              <a:latin typeface="Cambria Math" panose="02040503050406030204" pitchFamily="18" charset="0"/>
                              <a:ea typeface="Cambria Math" panose="02040503050406030204" pitchFamily="18" charset="0"/>
                            </a:rPr>
                            <m:t>1.93×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den>
                      </m:f>
                      <m:r>
                        <a:rPr lang="en-US" b="0" i="1" smtClean="0">
                          <a:latin typeface="Cambria Math" panose="02040503050406030204" pitchFamily="18" charset="0"/>
                          <a:ea typeface="Cambria Math" panose="02040503050406030204" pitchFamily="18" charset="0"/>
                        </a:rPr>
                        <m:t>=1.55×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m:oMathPara>
                </a14:m>
                <a:endParaRPr lang="en-US" b="0" dirty="0">
                  <a:ea typeface="Cambria Math" panose="02040503050406030204" pitchFamily="18" charset="0"/>
                </a:endParaRPr>
              </a:p>
              <a:p>
                <a:pPr marL="0" indent="0">
                  <a:buNone/>
                </a:pPr>
                <a:endParaRPr lang="en-AU" dirty="0"/>
              </a:p>
            </p:txBody>
          </p:sp>
        </mc:Choice>
        <mc:Fallback xmlns="">
          <p:sp>
            <p:nvSpPr>
              <p:cNvPr id="3" name="Content Placeholder 2">
                <a:extLst>
                  <a:ext uri="{FF2B5EF4-FFF2-40B4-BE49-F238E27FC236}">
                    <a16:creationId xmlns:a16="http://schemas.microsoft.com/office/drawing/2014/main" id="{6B28F716-8801-4835-82BC-0F9960EE17DC}"/>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Tree>
    <p:extLst>
      <p:ext uri="{BB962C8B-B14F-4D97-AF65-F5344CB8AC3E}">
        <p14:creationId xmlns:p14="http://schemas.microsoft.com/office/powerpoint/2010/main" val="32473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75D6-3301-42EA-88C4-DD41AD5763BF}"/>
              </a:ext>
            </a:extLst>
          </p:cNvPr>
          <p:cNvSpPr>
            <a:spLocks noGrp="1"/>
          </p:cNvSpPr>
          <p:nvPr>
            <p:ph type="title"/>
          </p:nvPr>
        </p:nvSpPr>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9F6F0BB9-980A-4431-87A3-A8DAFFD8EDDB}"/>
              </a:ext>
            </a:extLst>
          </p:cNvPr>
          <p:cNvSpPr>
            <a:spLocks noGrp="1"/>
          </p:cNvSpPr>
          <p:nvPr>
            <p:ph idx="1"/>
          </p:nvPr>
        </p:nvSpPr>
        <p:spPr/>
        <p:txBody>
          <a:bodyPr>
            <a:normAutofit fontScale="85000" lnSpcReduction="10000"/>
          </a:bodyPr>
          <a:lstStyle/>
          <a:p>
            <a:pPr marL="0" indent="0">
              <a:buNone/>
              <a:defRPr/>
            </a:pPr>
            <a:r>
              <a:rPr lang="en-US" dirty="0"/>
              <a:t>an X-ray tube with a molybdenum target has a potential difference of 50.0 kV . Calculate the:</a:t>
            </a:r>
          </a:p>
          <a:p>
            <a:pPr marL="514350" indent="-514350">
              <a:buFontTx/>
              <a:buAutoNum type="alphaLcParenR"/>
              <a:defRPr/>
            </a:pPr>
            <a:r>
              <a:rPr lang="en-US" dirty="0"/>
              <a:t>Max kinetic energy of bombarding electrons in eV and J.</a:t>
            </a:r>
          </a:p>
          <a:p>
            <a:pPr marL="514350" indent="-514350">
              <a:buFontTx/>
              <a:buAutoNum type="alphaLcParenR"/>
              <a:defRPr/>
            </a:pPr>
            <a:r>
              <a:rPr lang="en-US" dirty="0"/>
              <a:t>Max energy of emitted photons in J.</a:t>
            </a:r>
          </a:p>
          <a:p>
            <a:pPr marL="514350" indent="-514350">
              <a:buFontTx/>
              <a:buAutoNum type="alphaLcParenR"/>
              <a:defRPr/>
            </a:pPr>
            <a:r>
              <a:rPr lang="en-US" dirty="0"/>
              <a:t>Max speed of bombarding electrons.</a:t>
            </a:r>
          </a:p>
          <a:p>
            <a:pPr marL="514350" indent="-514350">
              <a:buFontTx/>
              <a:buAutoNum type="alphaLcParenR"/>
              <a:defRPr/>
            </a:pPr>
            <a:r>
              <a:rPr lang="en-US" dirty="0"/>
              <a:t>Max frequency of emitted X-rays</a:t>
            </a:r>
          </a:p>
          <a:p>
            <a:pPr marL="514350" indent="-514350">
              <a:buFontTx/>
              <a:buAutoNum type="alphaLcParenR"/>
              <a:defRPr/>
            </a:pPr>
            <a:r>
              <a:rPr lang="en-US" dirty="0"/>
              <a:t>Minimum wavelength of emitted photons.</a:t>
            </a:r>
          </a:p>
          <a:p>
            <a:pPr marL="514350" indent="-514350">
              <a:buFontTx/>
              <a:buAutoNum type="alphaLcParenR"/>
              <a:defRPr/>
            </a:pPr>
            <a:r>
              <a:rPr lang="en-US" dirty="0"/>
              <a:t>Photon energy of a characteristic emission (0.6 x 10</a:t>
            </a:r>
            <a:r>
              <a:rPr lang="en-US" baseline="30000" dirty="0"/>
              <a:t>-10</a:t>
            </a:r>
            <a:r>
              <a:rPr lang="en-US" dirty="0"/>
              <a:t>m) in J and eV.</a:t>
            </a:r>
          </a:p>
          <a:p>
            <a:pPr marL="0" indent="0">
              <a:buNone/>
              <a:defRPr/>
            </a:pPr>
            <a:r>
              <a:rPr lang="en-US" sz="1800" dirty="0"/>
              <a:t> a) 8 x 10</a:t>
            </a:r>
            <a:r>
              <a:rPr lang="en-US" sz="1800" baseline="30000" dirty="0"/>
              <a:t>-15</a:t>
            </a:r>
            <a:r>
              <a:rPr lang="en-US" sz="1800" dirty="0"/>
              <a:t>J b) 8 x 10</a:t>
            </a:r>
            <a:r>
              <a:rPr lang="en-US" sz="1800" baseline="30000" dirty="0"/>
              <a:t>-15</a:t>
            </a:r>
            <a:r>
              <a:rPr lang="en-US" sz="1800" dirty="0"/>
              <a:t>J c) 1.33 x 10</a:t>
            </a:r>
            <a:r>
              <a:rPr lang="en-US" sz="1800" baseline="30000" dirty="0"/>
              <a:t>8</a:t>
            </a:r>
            <a:r>
              <a:rPr lang="en-US" sz="1800" dirty="0"/>
              <a:t>ms-1 d) 1.2 x 10</a:t>
            </a:r>
            <a:r>
              <a:rPr lang="en-US" sz="1800" baseline="30000" dirty="0"/>
              <a:t>19</a:t>
            </a:r>
            <a:r>
              <a:rPr lang="en-US" sz="1800" dirty="0"/>
              <a:t>Hz </a:t>
            </a:r>
          </a:p>
          <a:p>
            <a:pPr marL="0" indent="0">
              <a:buNone/>
              <a:defRPr/>
            </a:pPr>
            <a:r>
              <a:rPr lang="en-US" sz="1800" dirty="0"/>
              <a:t>e) 2.49 x 10</a:t>
            </a:r>
            <a:r>
              <a:rPr lang="en-US" sz="1800" baseline="30000" dirty="0"/>
              <a:t>-11</a:t>
            </a:r>
            <a:r>
              <a:rPr lang="en-US" sz="1800" dirty="0"/>
              <a:t>m f) 3.32 x 10</a:t>
            </a:r>
            <a:r>
              <a:rPr lang="en-US" sz="1800" baseline="30000" dirty="0"/>
              <a:t>-15</a:t>
            </a:r>
            <a:r>
              <a:rPr lang="en-US" sz="1800" dirty="0"/>
              <a:t>J</a:t>
            </a:r>
            <a:endParaRPr lang="en-AU" sz="1800" dirty="0"/>
          </a:p>
          <a:p>
            <a:endParaRPr lang="en-AU" dirty="0"/>
          </a:p>
        </p:txBody>
      </p:sp>
    </p:spTree>
    <p:extLst>
      <p:ext uri="{BB962C8B-B14F-4D97-AF65-F5344CB8AC3E}">
        <p14:creationId xmlns:p14="http://schemas.microsoft.com/office/powerpoint/2010/main" val="3624712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962E-1144-4163-BBAA-9BE9FC50B31F}"/>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9D5254-FCBA-4E7F-A2E6-3CA9B44B51AF}"/>
                  </a:ext>
                </a:extLst>
              </p:cNvPr>
              <p:cNvSpPr>
                <a:spLocks noGrp="1"/>
              </p:cNvSpPr>
              <p:nvPr>
                <p:ph idx="1"/>
              </p:nvPr>
            </p:nvSpPr>
            <p:spPr/>
            <p:txBody>
              <a:bodyPr/>
              <a:lstStyle/>
              <a:p>
                <a:r>
                  <a:rPr lang="en-US" dirty="0"/>
                  <a:t>A pulse of light enters a </a:t>
                </a:r>
                <a:r>
                  <a:rPr lang="en-US" dirty="0" err="1"/>
                  <a:t>fibre</a:t>
                </a:r>
                <a:r>
                  <a:rPr lang="en-US" dirty="0"/>
                  <a:t> optic cable (n=1.33) at 50</a:t>
                </a:r>
                <a:r>
                  <a:rPr lang="en-US" dirty="0">
                    <a:cs typeface="Calibri" panose="020F0502020204030204" pitchFamily="34" charset="0"/>
                  </a:rPr>
                  <a:t>° from air (n=1.00). Find the angle of refraction and the critical angle inside the </a:t>
                </a:r>
                <a:r>
                  <a:rPr lang="en-US" dirty="0" err="1">
                    <a:cs typeface="Calibri" panose="020F0502020204030204" pitchFamily="34" charset="0"/>
                  </a:rPr>
                  <a:t>fibre</a:t>
                </a:r>
                <a:r>
                  <a:rPr lang="en-US" dirty="0">
                    <a:cs typeface="Calibri" panose="020F0502020204030204" pitchFamily="34" charset="0"/>
                  </a:rPr>
                  <a:t> optic cable.</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b="0" i="1" smtClean="0">
                                  <a:latin typeface="Cambria Math" panose="02040503050406030204" pitchFamily="18" charset="0"/>
                                </a:rPr>
                                <m:t>50</m:t>
                              </m:r>
                            </m:e>
                          </m:func>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1.33</m:t>
                          </m:r>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2</m:t>
                          </m:r>
                        </m:sub>
                      </m:sSub>
                      <m:r>
                        <a:rPr lang="en-US" b="0" i="1" smtClean="0">
                          <a:latin typeface="Cambria Math" panose="02040503050406030204" pitchFamily="18" charset="0"/>
                        </a:rPr>
                        <m:t>=35.2</m:t>
                      </m:r>
                      <m:r>
                        <a:rPr lang="en-US" b="0" i="1" smtClean="0">
                          <a:latin typeface="Cambria Math" panose="02040503050406030204" pitchFamily="18" charset="0"/>
                          <a:ea typeface="Cambria Math" panose="02040503050406030204" pitchFamily="18" charset="0"/>
                        </a:rPr>
                        <m:t>°</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𝑐</m:t>
                          </m:r>
                        </m:sub>
                      </m:sSub>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−1</m:t>
                              </m:r>
                            </m:sup>
                          </m:sSup>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den>
                          </m:f>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−1</m:t>
                              </m:r>
                            </m:sup>
                          </m:sSup>
                        </m:fName>
                        <m:e>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1.33</m:t>
                              </m:r>
                            </m:den>
                          </m:f>
                        </m:e>
                      </m:func>
                      <m:r>
                        <a:rPr lang="en-US" b="0" i="1" smtClean="0">
                          <a:latin typeface="Cambria Math" panose="02040503050406030204" pitchFamily="18" charset="0"/>
                        </a:rPr>
                        <m:t>=48.8</m:t>
                      </m:r>
                      <m:r>
                        <a:rPr lang="en-US" b="0" i="1" smtClean="0">
                          <a:latin typeface="Cambria Math" panose="02040503050406030204" pitchFamily="18" charset="0"/>
                          <a:ea typeface="Cambria Math" panose="02040503050406030204" pitchFamily="18" charset="0"/>
                        </a:rPr>
                        <m:t>°</m:t>
                      </m:r>
                    </m:oMath>
                  </m:oMathPara>
                </a14:m>
                <a:endParaRPr lang="en-US" i="1" dirty="0">
                  <a:latin typeface="Cambria Math" panose="02040503050406030204" pitchFamily="18" charset="0"/>
                </a:endParaRPr>
              </a:p>
              <a:p>
                <a:pPr marL="0" indent="0">
                  <a:buNone/>
                </a:pPr>
                <a:endParaRPr lang="en-US" dirty="0">
                  <a:cs typeface="Calibri" panose="020F0502020204030204" pitchFamily="34" charset="0"/>
                </a:endParaRPr>
              </a:p>
              <a:p>
                <a:endParaRPr lang="en-AU" dirty="0"/>
              </a:p>
            </p:txBody>
          </p:sp>
        </mc:Choice>
        <mc:Fallback xmlns="">
          <p:sp>
            <p:nvSpPr>
              <p:cNvPr id="3" name="Content Placeholder 2">
                <a:extLst>
                  <a:ext uri="{FF2B5EF4-FFF2-40B4-BE49-F238E27FC236}">
                    <a16:creationId xmlns:a16="http://schemas.microsoft.com/office/drawing/2014/main" id="{D99D5254-FCBA-4E7F-A2E6-3CA9B44B51AF}"/>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Tree>
    <p:extLst>
      <p:ext uri="{BB962C8B-B14F-4D97-AF65-F5344CB8AC3E}">
        <p14:creationId xmlns:p14="http://schemas.microsoft.com/office/powerpoint/2010/main" val="418888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4C2-F754-4AC8-A00A-9B5432A38615}"/>
              </a:ext>
            </a:extLst>
          </p:cNvPr>
          <p:cNvSpPr>
            <a:spLocks noGrp="1"/>
          </p:cNvSpPr>
          <p:nvPr>
            <p:ph type="title"/>
          </p:nvPr>
        </p:nvSpPr>
        <p:spPr>
          <a:xfrm>
            <a:off x="913795" y="609600"/>
            <a:ext cx="10353761" cy="1326321"/>
          </a:xfrm>
        </p:spPr>
        <p:txBody>
          <a:bodyPr/>
          <a:lstStyle/>
          <a:p>
            <a:r>
              <a:rPr lang="en-US" dirty="0"/>
              <a:t>Polarization</a:t>
            </a:r>
            <a:endParaRPr lang="en-AU" dirty="0"/>
          </a:p>
        </p:txBody>
      </p:sp>
      <p:sp>
        <p:nvSpPr>
          <p:cNvPr id="3" name="Content Placeholder 2">
            <a:extLst>
              <a:ext uri="{FF2B5EF4-FFF2-40B4-BE49-F238E27FC236}">
                <a16:creationId xmlns:a16="http://schemas.microsoft.com/office/drawing/2014/main" id="{8E646CE1-2158-436B-95B1-99C0BEE83920}"/>
              </a:ext>
            </a:extLst>
          </p:cNvPr>
          <p:cNvSpPr>
            <a:spLocks noGrp="1"/>
          </p:cNvSpPr>
          <p:nvPr>
            <p:ph idx="1"/>
          </p:nvPr>
        </p:nvSpPr>
        <p:spPr>
          <a:xfrm>
            <a:off x="913795" y="1759267"/>
            <a:ext cx="11071105" cy="4880325"/>
          </a:xfrm>
        </p:spPr>
        <p:txBody>
          <a:bodyPr>
            <a:normAutofit/>
          </a:bodyPr>
          <a:lstStyle/>
          <a:p>
            <a:r>
              <a:rPr lang="en-US" dirty="0"/>
              <a:t>Oscillation of light’s electric </a:t>
            </a:r>
            <a:br>
              <a:rPr lang="en-US" dirty="0"/>
            </a:br>
            <a:r>
              <a:rPr lang="en-US" dirty="0"/>
              <a:t>and magnetic fields are </a:t>
            </a:r>
            <a:br>
              <a:rPr lang="en-US" dirty="0"/>
            </a:br>
            <a:r>
              <a:rPr lang="en-US" dirty="0"/>
              <a:t>always perpendicular to </a:t>
            </a:r>
            <a:br>
              <a:rPr lang="en-US" dirty="0"/>
            </a:br>
            <a:r>
              <a:rPr lang="en-US" dirty="0"/>
              <a:t>the direction of propagation </a:t>
            </a:r>
            <a:br>
              <a:rPr lang="en-US" dirty="0"/>
            </a:br>
            <a:r>
              <a:rPr lang="en-US" dirty="0"/>
              <a:t>(transverse wave) but they </a:t>
            </a:r>
            <a:br>
              <a:rPr lang="en-US" dirty="0"/>
            </a:br>
            <a:r>
              <a:rPr lang="en-US" dirty="0"/>
              <a:t>can be at any rotation</a:t>
            </a:r>
          </a:p>
          <a:p>
            <a:r>
              <a:rPr lang="en-AU" dirty="0"/>
              <a:t>Light can be filtered to only </a:t>
            </a:r>
            <a:br>
              <a:rPr lang="en-AU" dirty="0"/>
            </a:br>
            <a:r>
              <a:rPr lang="en-AU" dirty="0"/>
              <a:t>allow light of a specific </a:t>
            </a:r>
            <a:br>
              <a:rPr lang="en-AU" dirty="0"/>
            </a:br>
            <a:r>
              <a:rPr lang="en-AU" dirty="0"/>
              <a:t>orientation through</a:t>
            </a:r>
          </a:p>
          <a:p>
            <a:r>
              <a:rPr lang="en-US" dirty="0"/>
              <a:t>Wave or particle? – Most simply and intuitively explained by light as a wave (specifically a transverse wave) but quantum mechanics relates polarization to photon spin allowing for a particle interpretation</a:t>
            </a:r>
            <a:endParaRPr lang="en-AU" dirty="0"/>
          </a:p>
          <a:p>
            <a:endParaRPr lang="en-US" dirty="0"/>
          </a:p>
          <a:p>
            <a:endParaRPr lang="en-AU" dirty="0"/>
          </a:p>
        </p:txBody>
      </p:sp>
      <p:pic>
        <p:nvPicPr>
          <p:cNvPr id="4098" name="Picture 2">
            <a:extLst>
              <a:ext uri="{FF2B5EF4-FFF2-40B4-BE49-F238E27FC236}">
                <a16:creationId xmlns:a16="http://schemas.microsoft.com/office/drawing/2014/main" id="{920FD13A-D5B6-4440-BB33-B145B5F31E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63867" y="1759267"/>
            <a:ext cx="7421033" cy="3339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87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4288-D7FC-4C48-9AB7-8E41543B435E}"/>
              </a:ext>
            </a:extLst>
          </p:cNvPr>
          <p:cNvSpPr>
            <a:spLocks noGrp="1"/>
          </p:cNvSpPr>
          <p:nvPr>
            <p:ph type="title"/>
          </p:nvPr>
        </p:nvSpPr>
        <p:spPr>
          <a:xfrm>
            <a:off x="913796" y="609600"/>
            <a:ext cx="7822510" cy="1326321"/>
          </a:xfrm>
        </p:spPr>
        <p:txBody>
          <a:bodyPr/>
          <a:lstStyle/>
          <a:p>
            <a:r>
              <a:rPr lang="en-US" dirty="0"/>
              <a:t>Polarization applications</a:t>
            </a:r>
            <a:endParaRPr lang="en-AU" dirty="0"/>
          </a:p>
        </p:txBody>
      </p:sp>
      <p:sp>
        <p:nvSpPr>
          <p:cNvPr id="3" name="Content Placeholder 2">
            <a:extLst>
              <a:ext uri="{FF2B5EF4-FFF2-40B4-BE49-F238E27FC236}">
                <a16:creationId xmlns:a16="http://schemas.microsoft.com/office/drawing/2014/main" id="{D6D2A7A4-A848-4C95-BBB1-53ED01804379}"/>
              </a:ext>
            </a:extLst>
          </p:cNvPr>
          <p:cNvSpPr>
            <a:spLocks noGrp="1"/>
          </p:cNvSpPr>
          <p:nvPr>
            <p:ph idx="1"/>
          </p:nvPr>
        </p:nvSpPr>
        <p:spPr>
          <a:xfrm>
            <a:off x="913795" y="2096064"/>
            <a:ext cx="7822511" cy="4491566"/>
          </a:xfrm>
        </p:spPr>
        <p:txBody>
          <a:bodyPr>
            <a:normAutofit/>
          </a:bodyPr>
          <a:lstStyle/>
          <a:p>
            <a:r>
              <a:rPr lang="en-US" dirty="0"/>
              <a:t>Polarization occurs naturally when light reflects off non-metallic surfaces – the light is partially polarized in the horizontal direction</a:t>
            </a:r>
          </a:p>
          <a:p>
            <a:r>
              <a:rPr lang="en-US" dirty="0"/>
              <a:t>Vertically polarized sunglasses can then selectively filter out reflected glare off water and snow etc.</a:t>
            </a:r>
          </a:p>
          <a:p>
            <a:r>
              <a:rPr lang="en-US" dirty="0"/>
              <a:t>Two polarizing filters at right angles should block </a:t>
            </a:r>
            <a:br>
              <a:rPr lang="en-US" dirty="0"/>
            </a:br>
            <a:r>
              <a:rPr lang="en-US" dirty="0"/>
              <a:t>all light </a:t>
            </a:r>
          </a:p>
          <a:p>
            <a:r>
              <a:rPr lang="en-US" dirty="0"/>
              <a:t>Some materials rotate the polarization of light or </a:t>
            </a:r>
            <a:br>
              <a:rPr lang="en-US" dirty="0"/>
            </a:br>
            <a:r>
              <a:rPr lang="en-US" dirty="0"/>
              <a:t>interact with polarization in other ways – allows </a:t>
            </a:r>
            <a:br>
              <a:rPr lang="en-US" dirty="0"/>
            </a:br>
            <a:r>
              <a:rPr lang="en-US" dirty="0"/>
              <a:t>for optical analysis of rocks, stressed materials etc.</a:t>
            </a:r>
            <a:endParaRPr lang="en-AU" dirty="0"/>
          </a:p>
        </p:txBody>
      </p:sp>
      <p:pic>
        <p:nvPicPr>
          <p:cNvPr id="5122" name="Picture 2" descr="The schematic shows a block of glass in air. A ray labeled unpolarized light starts at the upper left and impinges on the center of the block. Centered on this ray is a symmetric star burst pattern of double headed arrows. From this point where this ray hits the glass block there emerges a reflected ray that goes up and to the right and a refracted ray that goes down and to the right. Both of these rays are labeled partially polarized light. The reflected ray has evenly spaced large black dots on it that are labeled perpendicular to plane of paper. Centered on each black dot is a double headed arrow that is rather short and is perpendicular to the ray. The refracted ray also has evenly spaced dots, but they are much smaller. Centered on each of these small black dots are quite large doubled headed arrows that are perpendicular to the refracted ray.">
            <a:extLst>
              <a:ext uri="{FF2B5EF4-FFF2-40B4-BE49-F238E27FC236}">
                <a16:creationId xmlns:a16="http://schemas.microsoft.com/office/drawing/2014/main" id="{292F0E69-CCAA-4A8A-BF12-ADF6228D3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560" y="1037356"/>
            <a:ext cx="3187538" cy="27359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PL vs XPL">
            <a:extLst>
              <a:ext uri="{FF2B5EF4-FFF2-40B4-BE49-F238E27FC236}">
                <a16:creationId xmlns:a16="http://schemas.microsoft.com/office/drawing/2014/main" id="{16B5C4D9-B9F1-4F46-A602-6E09CDC8E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598" y="4044455"/>
            <a:ext cx="47625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5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530-415D-4E73-AA0F-8EF32A5277FF}"/>
              </a:ext>
            </a:extLst>
          </p:cNvPr>
          <p:cNvSpPr>
            <a:spLocks noGrp="1"/>
          </p:cNvSpPr>
          <p:nvPr>
            <p:ph type="title"/>
          </p:nvPr>
        </p:nvSpPr>
        <p:spPr/>
        <p:txBody>
          <a:bodyPr/>
          <a:lstStyle/>
          <a:p>
            <a:r>
              <a:rPr lang="en-US" dirty="0"/>
              <a:t>Interference - Superposition</a:t>
            </a:r>
            <a:endParaRPr lang="en-AU" dirty="0"/>
          </a:p>
        </p:txBody>
      </p:sp>
      <p:sp>
        <p:nvSpPr>
          <p:cNvPr id="3" name="Content Placeholder 2">
            <a:extLst>
              <a:ext uri="{FF2B5EF4-FFF2-40B4-BE49-F238E27FC236}">
                <a16:creationId xmlns:a16="http://schemas.microsoft.com/office/drawing/2014/main" id="{80995F1D-4F9D-4B01-B425-D8774A7FC528}"/>
              </a:ext>
            </a:extLst>
          </p:cNvPr>
          <p:cNvSpPr>
            <a:spLocks noGrp="1"/>
          </p:cNvSpPr>
          <p:nvPr>
            <p:ph idx="1"/>
          </p:nvPr>
        </p:nvSpPr>
        <p:spPr>
          <a:xfrm>
            <a:off x="685800" y="2194560"/>
            <a:ext cx="10820400" cy="4471052"/>
          </a:xfrm>
        </p:spPr>
        <p:txBody>
          <a:bodyPr>
            <a:normAutofit/>
          </a:bodyPr>
          <a:lstStyle/>
          <a:p>
            <a:r>
              <a:rPr lang="en-US" dirty="0"/>
              <a:t>When two waves overlap, they interfere</a:t>
            </a:r>
          </a:p>
          <a:p>
            <a:r>
              <a:rPr lang="en-US" dirty="0"/>
              <a:t>Can be thought of as a vector sum of the two waves</a:t>
            </a:r>
          </a:p>
          <a:p>
            <a:r>
              <a:rPr lang="en-US" dirty="0"/>
              <a:t>The waves pass through each other unchanged</a:t>
            </a:r>
          </a:p>
          <a:p>
            <a:r>
              <a:rPr lang="en-US" dirty="0"/>
              <a:t>If the waves are out of phase (i.e. peak meeting trough) then </a:t>
            </a:r>
            <a:br>
              <a:rPr lang="en-US" dirty="0"/>
            </a:br>
            <a:r>
              <a:rPr lang="en-US" dirty="0"/>
              <a:t>destructive interference occurs (decreased amplitude)</a:t>
            </a:r>
            <a:endParaRPr lang="en-AU" dirty="0"/>
          </a:p>
          <a:p>
            <a:r>
              <a:rPr lang="en-US" dirty="0"/>
              <a:t>If the waves are in phase (i.e. peak meeting peak) then </a:t>
            </a:r>
            <a:br>
              <a:rPr lang="en-US" dirty="0"/>
            </a:br>
            <a:r>
              <a:rPr lang="en-US" dirty="0"/>
              <a:t>constructive interference occurs (increased amplitude)</a:t>
            </a:r>
            <a:endParaRPr lang="en-AU" dirty="0"/>
          </a:p>
          <a:p>
            <a:r>
              <a:rPr lang="en-US" dirty="0"/>
              <a:t>Wave or particle? – Interference is fundamentally a wave </a:t>
            </a:r>
            <a:br>
              <a:rPr lang="en-US" dirty="0"/>
            </a:br>
            <a:r>
              <a:rPr lang="en-US" dirty="0"/>
              <a:t>behaviour</a:t>
            </a:r>
            <a:endParaRPr lang="en-AU" dirty="0"/>
          </a:p>
        </p:txBody>
      </p:sp>
      <p:pic>
        <p:nvPicPr>
          <p:cNvPr id="12290" name="Picture 2" descr="Image result for wave superposition gif">
            <a:extLst>
              <a:ext uri="{FF2B5EF4-FFF2-40B4-BE49-F238E27FC236}">
                <a16:creationId xmlns:a16="http://schemas.microsoft.com/office/drawing/2014/main" id="{B9F6305C-E963-4226-B180-CF892798F5A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76011" y="1935921"/>
            <a:ext cx="2730187" cy="204764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two wave pulses traveling in opposite directions combine through simple addition as they pass through each other">
            <a:extLst>
              <a:ext uri="{FF2B5EF4-FFF2-40B4-BE49-F238E27FC236}">
                <a16:creationId xmlns:a16="http://schemas.microsoft.com/office/drawing/2014/main" id="{AFA88AD4-42E6-4495-8CFB-3056928FCBE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93355" y="4430086"/>
            <a:ext cx="2812843" cy="210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3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3BBB-0A4F-4DD4-9C54-B137FE3EE32D}"/>
              </a:ext>
            </a:extLst>
          </p:cNvPr>
          <p:cNvSpPr>
            <a:spLocks noGrp="1"/>
          </p:cNvSpPr>
          <p:nvPr>
            <p:ph type="title"/>
          </p:nvPr>
        </p:nvSpPr>
        <p:spPr/>
        <p:txBody>
          <a:bodyPr/>
          <a:lstStyle/>
          <a:p>
            <a:r>
              <a:rPr lang="en-US" dirty="0"/>
              <a:t>Interference in two dimensions</a:t>
            </a:r>
            <a:endParaRPr lang="en-AU" dirty="0"/>
          </a:p>
        </p:txBody>
      </p:sp>
      <p:sp>
        <p:nvSpPr>
          <p:cNvPr id="3" name="Content Placeholder 2">
            <a:extLst>
              <a:ext uri="{FF2B5EF4-FFF2-40B4-BE49-F238E27FC236}">
                <a16:creationId xmlns:a16="http://schemas.microsoft.com/office/drawing/2014/main" id="{96D035FF-42B9-4334-9A41-91FFE6F2793A}"/>
              </a:ext>
            </a:extLst>
          </p:cNvPr>
          <p:cNvSpPr>
            <a:spLocks noGrp="1"/>
          </p:cNvSpPr>
          <p:nvPr>
            <p:ph idx="1"/>
          </p:nvPr>
        </p:nvSpPr>
        <p:spPr>
          <a:xfrm>
            <a:off x="685800" y="2194560"/>
            <a:ext cx="3698186" cy="4316313"/>
          </a:xfrm>
        </p:spPr>
        <p:txBody>
          <a:bodyPr>
            <a:normAutofit/>
          </a:bodyPr>
          <a:lstStyle/>
          <a:p>
            <a:r>
              <a:rPr lang="en-US" dirty="0"/>
              <a:t>Complex patterns emerge with interference in 2D</a:t>
            </a:r>
          </a:p>
          <a:p>
            <a:r>
              <a:rPr lang="en-US" dirty="0" err="1"/>
              <a:t>Wavefronts</a:t>
            </a:r>
            <a:r>
              <a:rPr lang="en-US" dirty="0"/>
              <a:t> show crests, troughs centered between </a:t>
            </a:r>
            <a:r>
              <a:rPr lang="en-US" dirty="0" err="1"/>
              <a:t>wavefronts</a:t>
            </a:r>
            <a:endParaRPr lang="en-US" dirty="0"/>
          </a:p>
          <a:p>
            <a:r>
              <a:rPr lang="en-US" dirty="0"/>
              <a:t>Zones of constructive interference (</a:t>
            </a:r>
            <a:r>
              <a:rPr lang="en-US" dirty="0" err="1"/>
              <a:t>antinodal</a:t>
            </a:r>
            <a:r>
              <a:rPr lang="en-US" dirty="0"/>
              <a:t> lines) in red, zone of destructive interference (nodal lines) in-between</a:t>
            </a:r>
          </a:p>
          <a:p>
            <a:endParaRPr lang="en-AU" dirty="0"/>
          </a:p>
        </p:txBody>
      </p:sp>
      <p:grpSp>
        <p:nvGrpSpPr>
          <p:cNvPr id="49" name="Group 48">
            <a:extLst>
              <a:ext uri="{FF2B5EF4-FFF2-40B4-BE49-F238E27FC236}">
                <a16:creationId xmlns:a16="http://schemas.microsoft.com/office/drawing/2014/main" id="{F537B6E6-0684-4328-A6F5-6D4267623097}"/>
              </a:ext>
            </a:extLst>
          </p:cNvPr>
          <p:cNvGrpSpPr/>
          <p:nvPr/>
        </p:nvGrpSpPr>
        <p:grpSpPr>
          <a:xfrm>
            <a:off x="2725093" y="-1916550"/>
            <a:ext cx="8640000" cy="8640000"/>
            <a:chOff x="952093" y="-1998031"/>
            <a:chExt cx="8640000" cy="8640000"/>
          </a:xfrm>
        </p:grpSpPr>
        <p:grpSp>
          <p:nvGrpSpPr>
            <p:cNvPr id="7" name="Group 6">
              <a:extLst>
                <a:ext uri="{FF2B5EF4-FFF2-40B4-BE49-F238E27FC236}">
                  <a16:creationId xmlns:a16="http://schemas.microsoft.com/office/drawing/2014/main" id="{0DA2718B-B510-43FC-9254-6FDB008C57AF}"/>
                </a:ext>
              </a:extLst>
            </p:cNvPr>
            <p:cNvGrpSpPr/>
            <p:nvPr/>
          </p:nvGrpSpPr>
          <p:grpSpPr>
            <a:xfrm>
              <a:off x="4979404" y="2057401"/>
              <a:ext cx="540000" cy="540000"/>
              <a:chOff x="3114392" y="3186820"/>
              <a:chExt cx="720000" cy="720000"/>
            </a:xfrm>
          </p:grpSpPr>
          <p:sp>
            <p:nvSpPr>
              <p:cNvPr id="4" name="Rectangle 3">
                <a:extLst>
                  <a:ext uri="{FF2B5EF4-FFF2-40B4-BE49-F238E27FC236}">
                    <a16:creationId xmlns:a16="http://schemas.microsoft.com/office/drawing/2014/main" id="{61933C0A-A396-4346-9BEB-A5A2ACC85718}"/>
                  </a:ext>
                </a:extLst>
              </p:cNvPr>
              <p:cNvSpPr/>
              <p:nvPr/>
            </p:nvSpPr>
            <p:spPr>
              <a:xfrm>
                <a:off x="3114392" y="318682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2C6B7C4F-2F9F-47A8-944B-D19881406489}"/>
                  </a:ext>
                </a:extLst>
              </p:cNvPr>
              <p:cNvSpPr/>
              <p:nvPr/>
            </p:nvSpPr>
            <p:spPr>
              <a:xfrm>
                <a:off x="3150392" y="3222820"/>
                <a:ext cx="648000" cy="64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 name="Group 34">
              <a:extLst>
                <a:ext uri="{FF2B5EF4-FFF2-40B4-BE49-F238E27FC236}">
                  <a16:creationId xmlns:a16="http://schemas.microsoft.com/office/drawing/2014/main" id="{53526B96-6285-45CD-AEDF-FA4EDC63C70F}"/>
                </a:ext>
              </a:extLst>
            </p:cNvPr>
            <p:cNvGrpSpPr/>
            <p:nvPr/>
          </p:nvGrpSpPr>
          <p:grpSpPr>
            <a:xfrm>
              <a:off x="952093" y="-1998031"/>
              <a:ext cx="8640000" cy="8640000"/>
              <a:chOff x="952093" y="-1998031"/>
              <a:chExt cx="8640000" cy="8640000"/>
            </a:xfrm>
          </p:grpSpPr>
          <p:sp>
            <p:nvSpPr>
              <p:cNvPr id="12" name="Arc 11">
                <a:extLst>
                  <a:ext uri="{FF2B5EF4-FFF2-40B4-BE49-F238E27FC236}">
                    <a16:creationId xmlns:a16="http://schemas.microsoft.com/office/drawing/2014/main" id="{460AFE51-7C10-44E6-9B1C-E6D00EDC766B}"/>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Arc 12">
                <a:extLst>
                  <a:ext uri="{FF2B5EF4-FFF2-40B4-BE49-F238E27FC236}">
                    <a16:creationId xmlns:a16="http://schemas.microsoft.com/office/drawing/2014/main" id="{262A9A80-2689-4B1D-954F-6239AC23013B}"/>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Arc 13">
                <a:extLst>
                  <a:ext uri="{FF2B5EF4-FFF2-40B4-BE49-F238E27FC236}">
                    <a16:creationId xmlns:a16="http://schemas.microsoft.com/office/drawing/2014/main" id="{F8AEA6A1-2D7B-4B93-807A-AF242B625618}"/>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5" name="Arc 14">
                <a:extLst>
                  <a:ext uri="{FF2B5EF4-FFF2-40B4-BE49-F238E27FC236}">
                    <a16:creationId xmlns:a16="http://schemas.microsoft.com/office/drawing/2014/main" id="{3775571B-0472-4E65-B7ED-3C4EEE0A6C9C}"/>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6" name="Arc 15">
                <a:extLst>
                  <a:ext uri="{FF2B5EF4-FFF2-40B4-BE49-F238E27FC236}">
                    <a16:creationId xmlns:a16="http://schemas.microsoft.com/office/drawing/2014/main" id="{539784FC-6895-429A-B249-106CB19A1F36}"/>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7" name="Arc 16">
                <a:extLst>
                  <a:ext uri="{FF2B5EF4-FFF2-40B4-BE49-F238E27FC236}">
                    <a16:creationId xmlns:a16="http://schemas.microsoft.com/office/drawing/2014/main" id="{ABF3FA06-93F9-4581-A039-BB602C6B7627}"/>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8" name="Arc 17">
                <a:extLst>
                  <a:ext uri="{FF2B5EF4-FFF2-40B4-BE49-F238E27FC236}">
                    <a16:creationId xmlns:a16="http://schemas.microsoft.com/office/drawing/2014/main" id="{FB4CE4B9-1D28-49FA-B319-9782B5233583}"/>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0" name="Arc 29">
                <a:extLst>
                  <a:ext uri="{FF2B5EF4-FFF2-40B4-BE49-F238E27FC236}">
                    <a16:creationId xmlns:a16="http://schemas.microsoft.com/office/drawing/2014/main" id="{1E68446D-49D8-45A9-9A77-550332F7871E}"/>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1" name="Arc 30">
                <a:extLst>
                  <a:ext uri="{FF2B5EF4-FFF2-40B4-BE49-F238E27FC236}">
                    <a16:creationId xmlns:a16="http://schemas.microsoft.com/office/drawing/2014/main" id="{A57227C5-95E0-4E23-87FB-C9DEF658EB9F}"/>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2" name="Arc 31">
                <a:extLst>
                  <a:ext uri="{FF2B5EF4-FFF2-40B4-BE49-F238E27FC236}">
                    <a16:creationId xmlns:a16="http://schemas.microsoft.com/office/drawing/2014/main" id="{F0E69CFE-9593-4FDD-8228-164CB50B6EC2}"/>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3" name="Arc 32">
                <a:extLst>
                  <a:ext uri="{FF2B5EF4-FFF2-40B4-BE49-F238E27FC236}">
                    <a16:creationId xmlns:a16="http://schemas.microsoft.com/office/drawing/2014/main" id="{032761B8-F9A9-4F03-B1F7-9287FA0A9549}"/>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4" name="Arc 33">
                <a:extLst>
                  <a:ext uri="{FF2B5EF4-FFF2-40B4-BE49-F238E27FC236}">
                    <a16:creationId xmlns:a16="http://schemas.microsoft.com/office/drawing/2014/main" id="{9EAA3FEB-9ACD-4FB1-8A0D-7B6308F3C202}"/>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grpSp>
        <p:nvGrpSpPr>
          <p:cNvPr id="50" name="Group 49">
            <a:extLst>
              <a:ext uri="{FF2B5EF4-FFF2-40B4-BE49-F238E27FC236}">
                <a16:creationId xmlns:a16="http://schemas.microsoft.com/office/drawing/2014/main" id="{31D865BD-D0A9-4E9A-B6ED-68A66D7E317B}"/>
              </a:ext>
            </a:extLst>
          </p:cNvPr>
          <p:cNvGrpSpPr/>
          <p:nvPr/>
        </p:nvGrpSpPr>
        <p:grpSpPr>
          <a:xfrm>
            <a:off x="4848972" y="-1916550"/>
            <a:ext cx="8640000" cy="8640000"/>
            <a:chOff x="3094078" y="-1998031"/>
            <a:chExt cx="8640000" cy="8640000"/>
          </a:xfrm>
        </p:grpSpPr>
        <p:grpSp>
          <p:nvGrpSpPr>
            <p:cNvPr id="8" name="Group 7">
              <a:extLst>
                <a:ext uri="{FF2B5EF4-FFF2-40B4-BE49-F238E27FC236}">
                  <a16:creationId xmlns:a16="http://schemas.microsoft.com/office/drawing/2014/main" id="{CB787B72-8FF0-468C-B85F-14190B464538}"/>
                </a:ext>
              </a:extLst>
            </p:cNvPr>
            <p:cNvGrpSpPr/>
            <p:nvPr/>
          </p:nvGrpSpPr>
          <p:grpSpPr>
            <a:xfrm>
              <a:off x="7184404" y="2084401"/>
              <a:ext cx="540000" cy="540000"/>
              <a:chOff x="3114392" y="3186820"/>
              <a:chExt cx="720000" cy="720000"/>
            </a:xfrm>
          </p:grpSpPr>
          <p:sp>
            <p:nvSpPr>
              <p:cNvPr id="9" name="Rectangle 8">
                <a:extLst>
                  <a:ext uri="{FF2B5EF4-FFF2-40B4-BE49-F238E27FC236}">
                    <a16:creationId xmlns:a16="http://schemas.microsoft.com/office/drawing/2014/main" id="{F4355C36-DF89-4CEA-9179-0A2D8A0815BA}"/>
                  </a:ext>
                </a:extLst>
              </p:cNvPr>
              <p:cNvSpPr/>
              <p:nvPr/>
            </p:nvSpPr>
            <p:spPr>
              <a:xfrm>
                <a:off x="3114392" y="318682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7F148AF1-A20B-4CD0-92B9-4418EBAE14B2}"/>
                  </a:ext>
                </a:extLst>
              </p:cNvPr>
              <p:cNvSpPr/>
              <p:nvPr/>
            </p:nvSpPr>
            <p:spPr>
              <a:xfrm>
                <a:off x="3150392" y="3222820"/>
                <a:ext cx="648000" cy="64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 name="Group 35">
              <a:extLst>
                <a:ext uri="{FF2B5EF4-FFF2-40B4-BE49-F238E27FC236}">
                  <a16:creationId xmlns:a16="http://schemas.microsoft.com/office/drawing/2014/main" id="{A10BA91A-5055-44C7-811E-339AE2A19B5A}"/>
                </a:ext>
              </a:extLst>
            </p:cNvPr>
            <p:cNvGrpSpPr/>
            <p:nvPr/>
          </p:nvGrpSpPr>
          <p:grpSpPr>
            <a:xfrm flipH="1">
              <a:off x="3094078" y="-1998031"/>
              <a:ext cx="8640000" cy="8640000"/>
              <a:chOff x="952093" y="-1998031"/>
              <a:chExt cx="8640000" cy="8640000"/>
            </a:xfrm>
          </p:grpSpPr>
          <p:sp>
            <p:nvSpPr>
              <p:cNvPr id="37" name="Arc 36">
                <a:extLst>
                  <a:ext uri="{FF2B5EF4-FFF2-40B4-BE49-F238E27FC236}">
                    <a16:creationId xmlns:a16="http://schemas.microsoft.com/office/drawing/2014/main" id="{CBDB9AF1-3A46-48B7-9410-823D1507BFD1}"/>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Arc 37">
                <a:extLst>
                  <a:ext uri="{FF2B5EF4-FFF2-40B4-BE49-F238E27FC236}">
                    <a16:creationId xmlns:a16="http://schemas.microsoft.com/office/drawing/2014/main" id="{1AFF59C1-5868-4A95-A36B-5111F95D4741}"/>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9" name="Arc 38">
                <a:extLst>
                  <a:ext uri="{FF2B5EF4-FFF2-40B4-BE49-F238E27FC236}">
                    <a16:creationId xmlns:a16="http://schemas.microsoft.com/office/drawing/2014/main" id="{AC13A1EC-62F5-493E-A83A-654C04FAB380}"/>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0" name="Arc 39">
                <a:extLst>
                  <a:ext uri="{FF2B5EF4-FFF2-40B4-BE49-F238E27FC236}">
                    <a16:creationId xmlns:a16="http://schemas.microsoft.com/office/drawing/2014/main" id="{19562A81-AA33-4E88-84D3-086AB2A8319D}"/>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1" name="Arc 40">
                <a:extLst>
                  <a:ext uri="{FF2B5EF4-FFF2-40B4-BE49-F238E27FC236}">
                    <a16:creationId xmlns:a16="http://schemas.microsoft.com/office/drawing/2014/main" id="{6B93453D-8422-4DAA-99E8-706E4E6142FC}"/>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2" name="Arc 41">
                <a:extLst>
                  <a:ext uri="{FF2B5EF4-FFF2-40B4-BE49-F238E27FC236}">
                    <a16:creationId xmlns:a16="http://schemas.microsoft.com/office/drawing/2014/main" id="{845071DE-72B4-4EBC-AE7B-4A5797E0CD98}"/>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3" name="Arc 42">
                <a:extLst>
                  <a:ext uri="{FF2B5EF4-FFF2-40B4-BE49-F238E27FC236}">
                    <a16:creationId xmlns:a16="http://schemas.microsoft.com/office/drawing/2014/main" id="{D6916EB6-66C7-457F-990D-EA0AAA01B440}"/>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4" name="Arc 43">
                <a:extLst>
                  <a:ext uri="{FF2B5EF4-FFF2-40B4-BE49-F238E27FC236}">
                    <a16:creationId xmlns:a16="http://schemas.microsoft.com/office/drawing/2014/main" id="{C3062059-594E-48C4-B901-93CE0D33A0F8}"/>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5" name="Arc 44">
                <a:extLst>
                  <a:ext uri="{FF2B5EF4-FFF2-40B4-BE49-F238E27FC236}">
                    <a16:creationId xmlns:a16="http://schemas.microsoft.com/office/drawing/2014/main" id="{CFA116F1-01C2-426F-9030-331E2DEDBCE2}"/>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6" name="Arc 45">
                <a:extLst>
                  <a:ext uri="{FF2B5EF4-FFF2-40B4-BE49-F238E27FC236}">
                    <a16:creationId xmlns:a16="http://schemas.microsoft.com/office/drawing/2014/main" id="{05F2F9E9-EBCB-4414-A9D5-F9EF777800D6}"/>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7" name="Arc 46">
                <a:extLst>
                  <a:ext uri="{FF2B5EF4-FFF2-40B4-BE49-F238E27FC236}">
                    <a16:creationId xmlns:a16="http://schemas.microsoft.com/office/drawing/2014/main" id="{4E7E8E58-F431-4C27-8FA5-D85AB8751650}"/>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48" name="Arc 47">
                <a:extLst>
                  <a:ext uri="{FF2B5EF4-FFF2-40B4-BE49-F238E27FC236}">
                    <a16:creationId xmlns:a16="http://schemas.microsoft.com/office/drawing/2014/main" id="{C7B532E1-D1AE-4B31-A2B7-952AE05AA94B}"/>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grpSp>
        <p:nvGrpSpPr>
          <p:cNvPr id="73" name="Group 72">
            <a:extLst>
              <a:ext uri="{FF2B5EF4-FFF2-40B4-BE49-F238E27FC236}">
                <a16:creationId xmlns:a16="http://schemas.microsoft.com/office/drawing/2014/main" id="{4EB0D495-6841-4C3E-BBC6-37891057D63A}"/>
              </a:ext>
            </a:extLst>
          </p:cNvPr>
          <p:cNvGrpSpPr/>
          <p:nvPr/>
        </p:nvGrpSpPr>
        <p:grpSpPr>
          <a:xfrm>
            <a:off x="5223850" y="2399168"/>
            <a:ext cx="5775856" cy="4324282"/>
            <a:chOff x="5223850" y="2399168"/>
            <a:chExt cx="5775856" cy="4324282"/>
          </a:xfrm>
        </p:grpSpPr>
        <p:cxnSp>
          <p:nvCxnSpPr>
            <p:cNvPr id="52" name="Straight Connector 51">
              <a:extLst>
                <a:ext uri="{FF2B5EF4-FFF2-40B4-BE49-F238E27FC236}">
                  <a16:creationId xmlns:a16="http://schemas.microsoft.com/office/drawing/2014/main" id="{BB540B21-7610-458A-8254-945235403ADC}"/>
                </a:ext>
              </a:extLst>
            </p:cNvPr>
            <p:cNvCxnSpPr>
              <a:stCxn id="39" idx="0"/>
            </p:cNvCxnSpPr>
            <p:nvPr/>
          </p:nvCxnSpPr>
          <p:spPr>
            <a:xfrm flipH="1">
              <a:off x="8111661" y="2404353"/>
              <a:ext cx="234" cy="431909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C31019D5-7923-49CB-96A6-F58135116D96}"/>
                </a:ext>
              </a:extLst>
            </p:cNvPr>
            <p:cNvSpPr/>
            <p:nvPr/>
          </p:nvSpPr>
          <p:spPr>
            <a:xfrm>
              <a:off x="7405734" y="2544024"/>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2" name="Freeform: Shape 61">
              <a:extLst>
                <a:ext uri="{FF2B5EF4-FFF2-40B4-BE49-F238E27FC236}">
                  <a16:creationId xmlns:a16="http://schemas.microsoft.com/office/drawing/2014/main" id="{40FB4A63-B86F-4D02-8521-21BA1D3A53A3}"/>
                </a:ext>
              </a:extLst>
            </p:cNvPr>
            <p:cNvSpPr/>
            <p:nvPr/>
          </p:nvSpPr>
          <p:spPr>
            <a:xfrm>
              <a:off x="6753885" y="2408222"/>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Freeform: Shape 62">
              <a:extLst>
                <a:ext uri="{FF2B5EF4-FFF2-40B4-BE49-F238E27FC236}">
                  <a16:creationId xmlns:a16="http://schemas.microsoft.com/office/drawing/2014/main" id="{8E66C7E6-EF90-4BE0-95BF-8F862C2AD1F6}"/>
                </a:ext>
              </a:extLst>
            </p:cNvPr>
            <p:cNvSpPr/>
            <p:nvPr/>
          </p:nvSpPr>
          <p:spPr>
            <a:xfrm>
              <a:off x="6192570" y="2399168"/>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Freeform: Shape 63">
              <a:extLst>
                <a:ext uri="{FF2B5EF4-FFF2-40B4-BE49-F238E27FC236}">
                  <a16:creationId xmlns:a16="http://schemas.microsoft.com/office/drawing/2014/main" id="{13979458-C741-4AB8-91CD-B5739DE54963}"/>
                </a:ext>
              </a:extLst>
            </p:cNvPr>
            <p:cNvSpPr/>
            <p:nvPr/>
          </p:nvSpPr>
          <p:spPr>
            <a:xfrm>
              <a:off x="5703683" y="2417275"/>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Freeform: Shape 64">
              <a:extLst>
                <a:ext uri="{FF2B5EF4-FFF2-40B4-BE49-F238E27FC236}">
                  <a16:creationId xmlns:a16="http://schemas.microsoft.com/office/drawing/2014/main" id="{52CB94A7-5FC3-45BE-BA62-5238D7F37E99}"/>
                </a:ext>
              </a:extLst>
            </p:cNvPr>
            <p:cNvSpPr/>
            <p:nvPr/>
          </p:nvSpPr>
          <p:spPr>
            <a:xfrm>
              <a:off x="5223850" y="2435382"/>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Freeform: Shape 66">
              <a:extLst>
                <a:ext uri="{FF2B5EF4-FFF2-40B4-BE49-F238E27FC236}">
                  <a16:creationId xmlns:a16="http://schemas.microsoft.com/office/drawing/2014/main" id="{40F5975F-5E8A-4528-9D0B-C0900E4A8548}"/>
                </a:ext>
              </a:extLst>
            </p:cNvPr>
            <p:cNvSpPr/>
            <p:nvPr/>
          </p:nvSpPr>
          <p:spPr>
            <a:xfrm flipH="1">
              <a:off x="8328931" y="2560100"/>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8" name="Freeform: Shape 67">
              <a:extLst>
                <a:ext uri="{FF2B5EF4-FFF2-40B4-BE49-F238E27FC236}">
                  <a16:creationId xmlns:a16="http://schemas.microsoft.com/office/drawing/2014/main" id="{BDE3D9E0-5FEE-4C1E-93E0-EBE75898D6D8}"/>
                </a:ext>
              </a:extLst>
            </p:cNvPr>
            <p:cNvSpPr/>
            <p:nvPr/>
          </p:nvSpPr>
          <p:spPr>
            <a:xfrm flipH="1">
              <a:off x="8473790" y="2424298"/>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Freeform: Shape 68">
              <a:extLst>
                <a:ext uri="{FF2B5EF4-FFF2-40B4-BE49-F238E27FC236}">
                  <a16:creationId xmlns:a16="http://schemas.microsoft.com/office/drawing/2014/main" id="{1C8F54B1-06E2-4035-B624-7518BAFE7688}"/>
                </a:ext>
              </a:extLst>
            </p:cNvPr>
            <p:cNvSpPr/>
            <p:nvPr/>
          </p:nvSpPr>
          <p:spPr>
            <a:xfrm flipH="1">
              <a:off x="8645806" y="2415244"/>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Freeform: Shape 69">
              <a:extLst>
                <a:ext uri="{FF2B5EF4-FFF2-40B4-BE49-F238E27FC236}">
                  <a16:creationId xmlns:a16="http://schemas.microsoft.com/office/drawing/2014/main" id="{4458EC58-F99D-4A49-BEF0-BFB610A5A1A9}"/>
                </a:ext>
              </a:extLst>
            </p:cNvPr>
            <p:cNvSpPr/>
            <p:nvPr/>
          </p:nvSpPr>
          <p:spPr>
            <a:xfrm flipH="1">
              <a:off x="8844982" y="2433351"/>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Freeform: Shape 70">
              <a:extLst>
                <a:ext uri="{FF2B5EF4-FFF2-40B4-BE49-F238E27FC236}">
                  <a16:creationId xmlns:a16="http://schemas.microsoft.com/office/drawing/2014/main" id="{D4332677-86C1-47D0-9FC4-3B362A42D498}"/>
                </a:ext>
              </a:extLst>
            </p:cNvPr>
            <p:cNvSpPr/>
            <p:nvPr/>
          </p:nvSpPr>
          <p:spPr>
            <a:xfrm flipH="1">
              <a:off x="9007944" y="2451458"/>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9224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0EEF-2CF7-4D94-A526-B8E72DC95C8A}"/>
              </a:ext>
            </a:extLst>
          </p:cNvPr>
          <p:cNvSpPr>
            <a:spLocks noGrp="1"/>
          </p:cNvSpPr>
          <p:nvPr>
            <p:ph type="title"/>
          </p:nvPr>
        </p:nvSpPr>
        <p:spPr/>
        <p:txBody>
          <a:bodyPr/>
          <a:lstStyle/>
          <a:p>
            <a:r>
              <a:rPr lang="en-US" dirty="0"/>
              <a:t>Diffraction</a:t>
            </a:r>
            <a:endParaRPr lang="en-AU" dirty="0"/>
          </a:p>
        </p:txBody>
      </p:sp>
      <p:sp>
        <p:nvSpPr>
          <p:cNvPr id="3" name="Content Placeholder 2">
            <a:extLst>
              <a:ext uri="{FF2B5EF4-FFF2-40B4-BE49-F238E27FC236}">
                <a16:creationId xmlns:a16="http://schemas.microsoft.com/office/drawing/2014/main" id="{D7F355A7-F09E-433B-9FD5-6576A6C30822}"/>
              </a:ext>
            </a:extLst>
          </p:cNvPr>
          <p:cNvSpPr>
            <a:spLocks noGrp="1"/>
          </p:cNvSpPr>
          <p:nvPr>
            <p:ph idx="1"/>
          </p:nvPr>
        </p:nvSpPr>
        <p:spPr>
          <a:xfrm>
            <a:off x="913795" y="1935921"/>
            <a:ext cx="10353762" cy="4647759"/>
          </a:xfrm>
        </p:spPr>
        <p:txBody>
          <a:bodyPr>
            <a:normAutofit fontScale="92500" lnSpcReduction="10000"/>
          </a:bodyPr>
          <a:lstStyle/>
          <a:p>
            <a:r>
              <a:rPr lang="en-US" dirty="0"/>
              <a:t>Bending of light around the corners of an obstacle or as it passes </a:t>
            </a:r>
            <a:br>
              <a:rPr lang="en-US" dirty="0"/>
            </a:br>
            <a:r>
              <a:rPr lang="en-US" dirty="0"/>
              <a:t>through a gap – result of interference (two words sometimes used </a:t>
            </a:r>
            <a:br>
              <a:rPr lang="en-US" dirty="0"/>
            </a:br>
            <a:r>
              <a:rPr lang="en-US" dirty="0"/>
              <a:t>interchangeably – can get messy)</a:t>
            </a:r>
          </a:p>
          <a:p>
            <a:r>
              <a:rPr lang="en-US" dirty="0"/>
              <a:t>The smaller the gap, the more the waves bends</a:t>
            </a:r>
          </a:p>
          <a:p>
            <a:r>
              <a:rPr lang="en-US" dirty="0"/>
              <a:t>The larger the wavelength, the more the waves bend</a:t>
            </a:r>
          </a:p>
          <a:p>
            <a:r>
              <a:rPr lang="en-US" dirty="0"/>
              <a:t>Only significant when wavelength is approaching the same size as the </a:t>
            </a:r>
            <a:br>
              <a:rPr lang="en-US" dirty="0"/>
            </a:br>
            <a:r>
              <a:rPr lang="en-US" dirty="0"/>
              <a:t>gap (or is bigger)</a:t>
            </a:r>
          </a:p>
          <a:p>
            <a:r>
              <a:rPr lang="en-US" dirty="0"/>
              <a:t>With strong diffraction the gap functions as a new </a:t>
            </a:r>
            <a:br>
              <a:rPr lang="en-US" dirty="0"/>
            </a:br>
            <a:r>
              <a:rPr lang="en-US" dirty="0"/>
              <a:t>point source for the wave</a:t>
            </a:r>
          </a:p>
          <a:p>
            <a:r>
              <a:rPr lang="en-US" dirty="0"/>
              <a:t>Wave or particle? – Diffraction is fundamentally a </a:t>
            </a:r>
            <a:br>
              <a:rPr lang="en-US" dirty="0"/>
            </a:br>
            <a:r>
              <a:rPr lang="en-US" dirty="0"/>
              <a:t>wave behaviour – alarming that electrons and </a:t>
            </a:r>
            <a:br>
              <a:rPr lang="en-US" dirty="0"/>
            </a:br>
            <a:r>
              <a:rPr lang="en-US" dirty="0"/>
              <a:t>even neutrons have also been shown to diffract…</a:t>
            </a:r>
            <a:endParaRPr lang="en-AU" dirty="0"/>
          </a:p>
          <a:p>
            <a:endParaRPr lang="en-AU" dirty="0"/>
          </a:p>
        </p:txBody>
      </p:sp>
      <p:pic>
        <p:nvPicPr>
          <p:cNvPr id="6146" name="Picture 2" descr="Image result for diffraction">
            <a:extLst>
              <a:ext uri="{FF2B5EF4-FFF2-40B4-BE49-F238E27FC236}">
                <a16:creationId xmlns:a16="http://schemas.microsoft.com/office/drawing/2014/main" id="{6175A84E-8E27-473C-B97F-300A66B7D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184" y="4625328"/>
            <a:ext cx="48482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27B9763-2117-4F04-9FF6-40B37FFCE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807" y="1935921"/>
            <a:ext cx="2407920" cy="240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69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3BCBE-5410-4171-986C-413D0E1F3CEC}"/>
              </a:ext>
            </a:extLst>
          </p:cNvPr>
          <p:cNvSpPr>
            <a:spLocks noGrp="1"/>
          </p:cNvSpPr>
          <p:nvPr>
            <p:ph type="title"/>
          </p:nvPr>
        </p:nvSpPr>
        <p:spPr/>
        <p:txBody>
          <a:bodyPr/>
          <a:lstStyle/>
          <a:p>
            <a:r>
              <a:rPr lang="en-US" dirty="0"/>
              <a:t>Explaining Diffraction</a:t>
            </a:r>
            <a:endParaRPr lang="en-AU" dirty="0"/>
          </a:p>
        </p:txBody>
      </p:sp>
      <p:sp>
        <p:nvSpPr>
          <p:cNvPr id="3" name="Content Placeholder 2">
            <a:extLst>
              <a:ext uri="{FF2B5EF4-FFF2-40B4-BE49-F238E27FC236}">
                <a16:creationId xmlns:a16="http://schemas.microsoft.com/office/drawing/2014/main" id="{C0C7371B-0070-4438-A9E9-1324276993AC}"/>
              </a:ext>
            </a:extLst>
          </p:cNvPr>
          <p:cNvSpPr>
            <a:spLocks noGrp="1"/>
          </p:cNvSpPr>
          <p:nvPr>
            <p:ph idx="1"/>
          </p:nvPr>
        </p:nvSpPr>
        <p:spPr>
          <a:xfrm>
            <a:off x="913795" y="2096064"/>
            <a:ext cx="7452691" cy="4311154"/>
          </a:xfrm>
        </p:spPr>
        <p:txBody>
          <a:bodyPr>
            <a:normAutofit/>
          </a:bodyPr>
          <a:lstStyle/>
          <a:p>
            <a:r>
              <a:rPr lang="en-US" dirty="0" err="1"/>
              <a:t>Huygen’s</a:t>
            </a:r>
            <a:r>
              <a:rPr lang="en-US" dirty="0"/>
              <a:t> principle – every point on a </a:t>
            </a:r>
            <a:r>
              <a:rPr lang="en-US" dirty="0" err="1"/>
              <a:t>wavefront</a:t>
            </a:r>
            <a:r>
              <a:rPr lang="en-US" dirty="0"/>
              <a:t> can be through of as a point source</a:t>
            </a:r>
          </a:p>
          <a:p>
            <a:r>
              <a:rPr lang="en-US" dirty="0"/>
              <a:t>All of these point sources interfere to create the </a:t>
            </a:r>
            <a:r>
              <a:rPr lang="en-US" dirty="0" err="1"/>
              <a:t>wavefronts</a:t>
            </a:r>
            <a:r>
              <a:rPr lang="en-US" dirty="0"/>
              <a:t> that we observe</a:t>
            </a:r>
          </a:p>
          <a:p>
            <a:r>
              <a:rPr lang="en-US" dirty="0"/>
              <a:t>When part of a </a:t>
            </a:r>
            <a:r>
              <a:rPr lang="en-US" dirty="0" err="1"/>
              <a:t>wavefront</a:t>
            </a:r>
            <a:r>
              <a:rPr lang="en-US" dirty="0"/>
              <a:t> is obstructed, the end of the </a:t>
            </a:r>
            <a:r>
              <a:rPr lang="en-US" dirty="0" err="1"/>
              <a:t>wavefront</a:t>
            </a:r>
            <a:r>
              <a:rPr lang="en-US" dirty="0"/>
              <a:t> next to the obstacle can be seen acting like a point source because there is no interference from the rest of the </a:t>
            </a:r>
            <a:r>
              <a:rPr lang="en-US" dirty="0" err="1"/>
              <a:t>wavefront</a:t>
            </a:r>
            <a:r>
              <a:rPr lang="en-US" dirty="0"/>
              <a:t> that is obstructed</a:t>
            </a:r>
          </a:p>
          <a:p>
            <a:r>
              <a:rPr lang="en-US" dirty="0"/>
              <a:t>Results in the wave appearing to bend around corners</a:t>
            </a:r>
            <a:endParaRPr lang="en-AU" dirty="0"/>
          </a:p>
        </p:txBody>
      </p:sp>
      <p:pic>
        <p:nvPicPr>
          <p:cNvPr id="1026" name="Picture 2" descr="Single slit">
            <a:extLst>
              <a:ext uri="{FF2B5EF4-FFF2-40B4-BE49-F238E27FC236}">
                <a16:creationId xmlns:a16="http://schemas.microsoft.com/office/drawing/2014/main" id="{9D268B1B-7524-45AD-B7E2-EDD5EC3AF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966" y="2378143"/>
            <a:ext cx="324802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377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354B-6042-4B67-BAE7-41FE5057DCCC}"/>
              </a:ext>
            </a:extLst>
          </p:cNvPr>
          <p:cNvSpPr>
            <a:spLocks noGrp="1"/>
          </p:cNvSpPr>
          <p:nvPr>
            <p:ph type="title"/>
          </p:nvPr>
        </p:nvSpPr>
        <p:spPr>
          <a:xfrm>
            <a:off x="913795" y="609600"/>
            <a:ext cx="10353761" cy="1326321"/>
          </a:xfrm>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93BA259C-9455-4EBC-B05D-2C66B8479B19}"/>
              </a:ext>
            </a:extLst>
          </p:cNvPr>
          <p:cNvSpPr>
            <a:spLocks noGrp="1"/>
          </p:cNvSpPr>
          <p:nvPr>
            <p:ph idx="1"/>
          </p:nvPr>
        </p:nvSpPr>
        <p:spPr>
          <a:xfrm>
            <a:off x="8107291" y="2096064"/>
            <a:ext cx="3160265" cy="3695136"/>
          </a:xfrm>
        </p:spPr>
        <p:txBody>
          <a:bodyPr/>
          <a:lstStyle/>
          <a:p>
            <a:r>
              <a:rPr lang="en-US" dirty="0"/>
              <a:t>You will hear the bass drum first – the longer wavelength wave will bend more around corners</a:t>
            </a:r>
            <a:endParaRPr lang="en-AU" dirty="0"/>
          </a:p>
        </p:txBody>
      </p:sp>
      <p:pic>
        <p:nvPicPr>
          <p:cNvPr id="7170" name="Picture 2" descr="Image result for diffraction hear around corners">
            <a:extLst>
              <a:ext uri="{FF2B5EF4-FFF2-40B4-BE49-F238E27FC236}">
                <a16:creationId xmlns:a16="http://schemas.microsoft.com/office/drawing/2014/main" id="{44FD6BF7-186E-4EA6-926B-4C4A58C585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
          <a:stretch/>
        </p:blipFill>
        <p:spPr bwMode="auto">
          <a:xfrm>
            <a:off x="704729" y="2014525"/>
            <a:ext cx="7031349" cy="4352925"/>
          </a:xfrm>
          <a:prstGeom prst="rect">
            <a:avLst/>
          </a:prstGeom>
          <a:solidFill>
            <a:schemeClr val="tx1"/>
          </a:solidFill>
        </p:spPr>
      </p:pic>
    </p:spTree>
    <p:extLst>
      <p:ext uri="{BB962C8B-B14F-4D97-AF65-F5344CB8AC3E}">
        <p14:creationId xmlns:p14="http://schemas.microsoft.com/office/powerpoint/2010/main" val="191443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D6EF-5C9F-47C3-9A97-C2A1AE048424}"/>
              </a:ext>
            </a:extLst>
          </p:cNvPr>
          <p:cNvSpPr>
            <a:spLocks noGrp="1"/>
          </p:cNvSpPr>
          <p:nvPr>
            <p:ph type="title"/>
          </p:nvPr>
        </p:nvSpPr>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240F797D-BC07-4D48-82C3-0BF7F544F984}"/>
              </a:ext>
            </a:extLst>
          </p:cNvPr>
          <p:cNvSpPr>
            <a:spLocks noGrp="1"/>
          </p:cNvSpPr>
          <p:nvPr>
            <p:ph idx="1"/>
          </p:nvPr>
        </p:nvSpPr>
        <p:spPr/>
        <p:txBody>
          <a:bodyPr/>
          <a:lstStyle/>
          <a:p>
            <a:r>
              <a:rPr lang="en-US" dirty="0"/>
              <a:t>If light is a wave that diffracts, why can we not see around corners? </a:t>
            </a:r>
          </a:p>
          <a:p>
            <a:r>
              <a:rPr lang="en-US" dirty="0"/>
              <a:t>The wavelength of visible light is around about 0.1 </a:t>
            </a:r>
            <a:r>
              <a:rPr lang="el-GR" dirty="0">
                <a:latin typeface="Calibri" panose="020F0502020204030204" pitchFamily="34" charset="0"/>
                <a:cs typeface="Calibri" panose="020F0502020204030204" pitchFamily="34" charset="0"/>
              </a:rPr>
              <a:t>μ</a:t>
            </a:r>
            <a:r>
              <a:rPr lang="en-US" dirty="0"/>
              <a:t>m, so it will only appreciably diffract through gaps of roughly that size or smaller – not relevant to our everyday lives</a:t>
            </a:r>
            <a:endParaRPr lang="en-AU" dirty="0"/>
          </a:p>
        </p:txBody>
      </p:sp>
    </p:spTree>
    <p:extLst>
      <p:ext uri="{BB962C8B-B14F-4D97-AF65-F5344CB8AC3E}">
        <p14:creationId xmlns:p14="http://schemas.microsoft.com/office/powerpoint/2010/main" val="108830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3514-E9D2-424F-B7ED-DA1BCC21C4C6}"/>
              </a:ext>
            </a:extLst>
          </p:cNvPr>
          <p:cNvSpPr>
            <a:spLocks noGrp="1"/>
          </p:cNvSpPr>
          <p:nvPr>
            <p:ph type="title"/>
          </p:nvPr>
        </p:nvSpPr>
        <p:spPr/>
        <p:txBody>
          <a:bodyPr>
            <a:normAutofit/>
          </a:bodyPr>
          <a:lstStyle/>
          <a:p>
            <a:r>
              <a:rPr lang="en-US" dirty="0"/>
              <a:t>SCSA ATAR Syllabus </a:t>
            </a:r>
            <a:br>
              <a:rPr lang="en-US" dirty="0"/>
            </a:br>
            <a:r>
              <a:rPr lang="en-US" sz="1100" dirty="0"/>
              <a:t>(last updated 29/11/19; </a:t>
            </a:r>
            <a:r>
              <a:rPr lang="en-US" sz="1100" dirty="0">
                <a:hlinkClick r:id="rId2"/>
              </a:rPr>
              <a:t>https://senior-secondary.scsa.wa.edu.au/syllabus-and-support-materials/science/physics</a:t>
            </a:r>
            <a:r>
              <a:rPr lang="en-US" sz="1100" dirty="0"/>
              <a:t>)</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3568F4-CE57-4720-BE42-3D16EC14C451}"/>
                  </a:ext>
                </a:extLst>
              </p:cNvPr>
              <p:cNvSpPr>
                <a:spLocks noGrp="1"/>
              </p:cNvSpPr>
              <p:nvPr>
                <p:ph idx="1"/>
              </p:nvPr>
            </p:nvSpPr>
            <p:spPr>
              <a:xfrm>
                <a:off x="56098" y="1744652"/>
                <a:ext cx="12021836" cy="5009565"/>
              </a:xfrm>
            </p:spPr>
            <p:txBody>
              <a:bodyPr wrap="square" numCol="2">
                <a:normAutofit lnSpcReduction="10000"/>
              </a:bodyPr>
              <a:lstStyle/>
              <a:p>
                <a:pPr marL="0" indent="0">
                  <a:buNone/>
                </a:pPr>
                <a:r>
                  <a:rPr lang="en-US" sz="700" b="1" u="sng" dirty="0"/>
                  <a:t>Science Understanding</a:t>
                </a:r>
              </a:p>
              <a:p>
                <a:r>
                  <a:rPr lang="en-US" sz="700" dirty="0"/>
                  <a:t>light exhibits many wave properties; however, it cannot only be modelled as a mechanical wave because it can travel through a vacuum</a:t>
                </a:r>
              </a:p>
              <a:p>
                <a:r>
                  <a:rPr lang="en-US" sz="700" dirty="0"/>
                  <a:t>a wave model explains a wide range of light-related phenomena, including reflection, refraction, dispersion, diffraction and interference; a transverse wave model is required to explain polarization</a:t>
                </a:r>
              </a:p>
              <a:p>
                <a:r>
                  <a:rPr lang="en-US" sz="700" dirty="0"/>
                  <a:t>electromagnetic waves are transverse waves made up of mutually perpendicular, oscillating electric and magnetic fields</a:t>
                </a:r>
              </a:p>
              <a:p>
                <a:r>
                  <a:rPr lang="en-US" sz="700" dirty="0"/>
                  <a:t>oscillating charges produce electromagnetic waves of the same frequency as the oscillation; electromagnetic waves cause charges to oscillate at the frequency of the wave</a:t>
                </a:r>
              </a:p>
              <a:p>
                <a:r>
                  <a:rPr lang="en-US" sz="700" dirty="0"/>
                  <a:t>atomic phenomena and the interaction of light with matter indicate that states of matter and energy are quantized into discrete values</a:t>
                </a:r>
              </a:p>
              <a:p>
                <a:r>
                  <a:rPr lang="en-US" sz="700" dirty="0"/>
                  <a:t>on the atomic level, electromagnetic radiation is emitted or absorbed in discrete packets called photons. The energy of a photon is proportional to its frequency. The constant of proportionality, Planck’s constant, can be determined experimentally using the photoelectric effect and the threshold voltage of </a:t>
                </a:r>
                <a:r>
                  <a:rPr lang="en-US" sz="700" dirty="0" err="1"/>
                  <a:t>coloured</a:t>
                </a:r>
                <a:r>
                  <a:rPr lang="en-US" sz="700" dirty="0"/>
                  <a:t> LEDs</a:t>
                </a:r>
              </a:p>
              <a:p>
                <a:pPr marL="0" indent="0">
                  <a:buNone/>
                </a:pPr>
                <a:r>
                  <a:rPr lang="en-US" sz="700" i="1" dirty="0"/>
                  <a:t>      This includes applying the relationships</a:t>
                </a:r>
              </a:p>
              <a:p>
                <a:pPr marL="0" indent="0">
                  <a:buNone/>
                </a:pPr>
                <a14:m>
                  <m:oMathPara xmlns:m="http://schemas.openxmlformats.org/officeDocument/2006/math">
                    <m:oMathParaPr>
                      <m:jc m:val="centerGroup"/>
                    </m:oMathParaPr>
                    <m:oMath xmlns:m="http://schemas.openxmlformats.org/officeDocument/2006/math">
                      <m:r>
                        <a:rPr lang="en-US" sz="700" b="0" i="1" smtClean="0">
                          <a:latin typeface="Cambria Math" panose="02040503050406030204" pitchFamily="18" charset="0"/>
                        </a:rPr>
                        <m:t>𝑐</m:t>
                      </m:r>
                      <m:r>
                        <a:rPr lang="en-US" sz="700" b="0" i="1" smtClean="0">
                          <a:latin typeface="Cambria Math" panose="02040503050406030204" pitchFamily="18" charset="0"/>
                        </a:rPr>
                        <m:t>=</m:t>
                      </m:r>
                      <m:r>
                        <a:rPr lang="en-US" sz="700" b="0" i="1" smtClean="0">
                          <a:latin typeface="Cambria Math" panose="02040503050406030204" pitchFamily="18" charset="0"/>
                        </a:rPr>
                        <m:t>𝑓</m:t>
                      </m:r>
                      <m:r>
                        <a:rPr lang="en-US" sz="700" b="0" i="1" smtClean="0">
                          <a:latin typeface="Cambria Math" panose="02040503050406030204" pitchFamily="18" charset="0"/>
                          <a:ea typeface="Cambria Math" panose="02040503050406030204" pitchFamily="18" charset="0"/>
                        </a:rPr>
                        <m:t>𝜆</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𝐸</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h𝑓</m:t>
                      </m:r>
                      <m:r>
                        <a:rPr lang="en-US" sz="700" b="0" i="1" smtClean="0">
                          <a:latin typeface="Cambria Math" panose="02040503050406030204" pitchFamily="18" charset="0"/>
                          <a:ea typeface="Cambria Math" panose="02040503050406030204" pitchFamily="18" charset="0"/>
                        </a:rPr>
                        <m:t>=</m:t>
                      </m:r>
                      <m:f>
                        <m:fPr>
                          <m:ctrlPr>
                            <a:rPr lang="en-US" sz="700" b="0" i="1" smtClean="0">
                              <a:latin typeface="Cambria Math" panose="02040503050406030204" pitchFamily="18" charset="0"/>
                              <a:ea typeface="Cambria Math" panose="02040503050406030204" pitchFamily="18" charset="0"/>
                            </a:rPr>
                          </m:ctrlPr>
                        </m:fPr>
                        <m:num>
                          <m:r>
                            <a:rPr lang="en-US" sz="700" b="0" i="1" smtClean="0">
                              <a:latin typeface="Cambria Math" panose="02040503050406030204" pitchFamily="18" charset="0"/>
                              <a:ea typeface="Cambria Math" panose="02040503050406030204" pitchFamily="18" charset="0"/>
                            </a:rPr>
                            <m:t>h𝑐</m:t>
                          </m:r>
                        </m:num>
                        <m:den>
                          <m:r>
                            <a:rPr lang="en-US" sz="700" b="0" i="1" smtClean="0">
                              <a:latin typeface="Cambria Math" panose="02040503050406030204" pitchFamily="18" charset="0"/>
                              <a:ea typeface="Cambria Math" panose="02040503050406030204" pitchFamily="18" charset="0"/>
                            </a:rPr>
                            <m:t>𝜆</m:t>
                          </m:r>
                        </m:den>
                      </m:f>
                      <m:r>
                        <a:rPr lang="en-US" sz="700" b="0" i="1" smtClean="0">
                          <a:latin typeface="Cambria Math" panose="02040503050406030204" pitchFamily="18" charset="0"/>
                          <a:ea typeface="Cambria Math" panose="02040503050406030204" pitchFamily="18" charset="0"/>
                        </a:rPr>
                        <m:t>,   </m:t>
                      </m:r>
                      <m:sSub>
                        <m:sSubPr>
                          <m:ctrlPr>
                            <a:rPr lang="en-US" sz="700" b="0" i="1" smtClean="0">
                              <a:latin typeface="Cambria Math" panose="02040503050406030204" pitchFamily="18" charset="0"/>
                              <a:ea typeface="Cambria Math" panose="02040503050406030204" pitchFamily="18" charset="0"/>
                            </a:rPr>
                          </m:ctrlPr>
                        </m:sSubPr>
                        <m:e>
                          <m:r>
                            <a:rPr lang="en-US" sz="700" b="0" i="1" smtClean="0">
                              <a:latin typeface="Cambria Math" panose="02040503050406030204" pitchFamily="18" charset="0"/>
                              <a:ea typeface="Cambria Math" panose="02040503050406030204" pitchFamily="18" charset="0"/>
                            </a:rPr>
                            <m:t>𝐸</m:t>
                          </m:r>
                        </m:e>
                        <m:sub>
                          <m:r>
                            <a:rPr lang="en-US" sz="700" b="0" i="1" smtClean="0">
                              <a:latin typeface="Cambria Math" panose="02040503050406030204" pitchFamily="18" charset="0"/>
                              <a:ea typeface="Cambria Math" panose="02040503050406030204" pitchFamily="18" charset="0"/>
                            </a:rPr>
                            <m:t>𝑘</m:t>
                          </m:r>
                        </m:sub>
                      </m:sSub>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h𝑓</m:t>
                      </m:r>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𝑊</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𝑑𝑒</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𝐵𝑟𝑜𝑔𝑙𝑖𝑒</m:t>
                      </m:r>
                      <m:r>
                        <a:rPr lang="en-US" sz="700" b="0" i="1" smtClean="0">
                          <a:latin typeface="Cambria Math" panose="02040503050406030204" pitchFamily="18" charset="0"/>
                          <a:ea typeface="Cambria Math" panose="02040503050406030204" pitchFamily="18" charset="0"/>
                        </a:rPr>
                        <m:t> </m:t>
                      </m:r>
                      <m:r>
                        <a:rPr lang="en-US" sz="700" b="0" i="1" smtClean="0">
                          <a:latin typeface="Cambria Math" panose="02040503050406030204" pitchFamily="18" charset="0"/>
                          <a:ea typeface="Cambria Math" panose="02040503050406030204" pitchFamily="18" charset="0"/>
                        </a:rPr>
                        <m:t>𝜆</m:t>
                      </m:r>
                      <m:r>
                        <a:rPr lang="en-US" sz="700" b="0" i="1" smtClean="0">
                          <a:latin typeface="Cambria Math" panose="02040503050406030204" pitchFamily="18" charset="0"/>
                          <a:ea typeface="Cambria Math" panose="02040503050406030204" pitchFamily="18" charset="0"/>
                        </a:rPr>
                        <m:t>=</m:t>
                      </m:r>
                      <m:f>
                        <m:fPr>
                          <m:ctrlPr>
                            <a:rPr lang="en-US" sz="700" b="0" i="1" smtClean="0">
                              <a:latin typeface="Cambria Math" panose="02040503050406030204" pitchFamily="18" charset="0"/>
                              <a:ea typeface="Cambria Math" panose="02040503050406030204" pitchFamily="18" charset="0"/>
                            </a:rPr>
                          </m:ctrlPr>
                        </m:fPr>
                        <m:num>
                          <m:r>
                            <a:rPr lang="en-US" sz="700" b="0" i="1" smtClean="0">
                              <a:latin typeface="Cambria Math" panose="02040503050406030204" pitchFamily="18" charset="0"/>
                              <a:ea typeface="Cambria Math" panose="02040503050406030204" pitchFamily="18" charset="0"/>
                            </a:rPr>
                            <m:t>h</m:t>
                          </m:r>
                        </m:num>
                        <m:den>
                          <m:r>
                            <a:rPr lang="en-US" sz="700" b="0" i="1" smtClean="0">
                              <a:latin typeface="Cambria Math" panose="02040503050406030204" pitchFamily="18" charset="0"/>
                              <a:ea typeface="Cambria Math" panose="02040503050406030204" pitchFamily="18" charset="0"/>
                            </a:rPr>
                            <m:t>𝑝</m:t>
                          </m:r>
                        </m:den>
                      </m:f>
                    </m:oMath>
                  </m:oMathPara>
                </a14:m>
                <a:endParaRPr lang="en-US" sz="700" dirty="0"/>
              </a:p>
              <a:p>
                <a:pPr marL="0" indent="0">
                  <a:buNone/>
                </a:pPr>
                <a:endParaRPr lang="en-US" sz="700" dirty="0"/>
              </a:p>
              <a:p>
                <a:r>
                  <a:rPr lang="en-US" sz="700" dirty="0"/>
                  <a:t>a wide range of phenomena, including black body radiation and the photoelectric effect, are explained using the concept of light quanta</a:t>
                </a:r>
              </a:p>
              <a:p>
                <a:r>
                  <a:rPr lang="en-US" sz="700" dirty="0"/>
                  <a:t>atoms of an element emit and absorb specific wavelengths of light that are unique to that element; this is the basis of spectral analysis</a:t>
                </a:r>
              </a:p>
              <a:p>
                <a:pPr marL="0" indent="0">
                  <a:buNone/>
                </a:pPr>
                <a:r>
                  <a:rPr lang="en-US" sz="700" i="1" dirty="0"/>
                  <a:t> This includes applying the relationships</a:t>
                </a:r>
              </a:p>
              <a:p>
                <a:pPr marL="0" indent="0">
                  <a:buNone/>
                </a:pPr>
                <a14:m>
                  <m:oMathPara xmlns:m="http://schemas.openxmlformats.org/officeDocument/2006/math">
                    <m:oMathParaPr>
                      <m:jc m:val="centerGroup"/>
                    </m:oMathParaPr>
                    <m:oMath xmlns:m="http://schemas.openxmlformats.org/officeDocument/2006/math">
                      <m:r>
                        <m:rPr>
                          <m:sty m:val="p"/>
                        </m:rPr>
                        <a:rPr lang="el-GR" sz="700" i="1" smtClean="0">
                          <a:latin typeface="Cambria Math" panose="02040503050406030204" pitchFamily="18" charset="0"/>
                          <a:ea typeface="Cambria Math" panose="02040503050406030204" pitchFamily="18" charset="0"/>
                        </a:rPr>
                        <m:t>Δ</m:t>
                      </m:r>
                      <m:r>
                        <a:rPr lang="en-US" sz="700" i="1">
                          <a:latin typeface="Cambria Math" panose="02040503050406030204" pitchFamily="18" charset="0"/>
                          <a:ea typeface="Cambria Math" panose="02040503050406030204" pitchFamily="18" charset="0"/>
                        </a:rPr>
                        <m:t>𝐸</m:t>
                      </m:r>
                      <m:r>
                        <a:rPr lang="en-US" sz="700" i="1">
                          <a:latin typeface="Cambria Math" panose="02040503050406030204" pitchFamily="18" charset="0"/>
                          <a:ea typeface="Cambria Math" panose="02040503050406030204" pitchFamily="18" charset="0"/>
                        </a:rPr>
                        <m:t>=</m:t>
                      </m:r>
                      <m:r>
                        <a:rPr lang="en-US" sz="700" i="1">
                          <a:latin typeface="Cambria Math" panose="02040503050406030204" pitchFamily="18" charset="0"/>
                          <a:ea typeface="Cambria Math" panose="02040503050406030204" pitchFamily="18" charset="0"/>
                        </a:rPr>
                        <m:t>h𝑓</m:t>
                      </m:r>
                      <m:r>
                        <a:rPr lang="en-US" sz="700" b="0" i="1" smtClean="0">
                          <a:latin typeface="Cambria Math" panose="02040503050406030204" pitchFamily="18" charset="0"/>
                          <a:ea typeface="Cambria Math" panose="02040503050406030204" pitchFamily="18" charset="0"/>
                        </a:rPr>
                        <m:t>,   </m:t>
                      </m:r>
                      <m:sSub>
                        <m:sSubPr>
                          <m:ctrlPr>
                            <a:rPr lang="en-US" sz="700" b="0" i="1" smtClean="0">
                              <a:latin typeface="Cambria Math" panose="02040503050406030204" pitchFamily="18" charset="0"/>
                              <a:ea typeface="Cambria Math" panose="02040503050406030204" pitchFamily="18" charset="0"/>
                            </a:rPr>
                          </m:ctrlPr>
                        </m:sSubPr>
                        <m:e>
                          <m:r>
                            <a:rPr lang="en-US" sz="700" b="0" i="1" smtClean="0">
                              <a:latin typeface="Cambria Math" panose="02040503050406030204" pitchFamily="18" charset="0"/>
                              <a:ea typeface="Cambria Math" panose="02040503050406030204" pitchFamily="18" charset="0"/>
                            </a:rPr>
                            <m:t>𝐸</m:t>
                          </m:r>
                        </m:e>
                        <m:sub>
                          <m:r>
                            <a:rPr lang="en-US" sz="700" b="0" i="1" smtClean="0">
                              <a:latin typeface="Cambria Math" panose="02040503050406030204" pitchFamily="18" charset="0"/>
                              <a:ea typeface="Cambria Math" panose="02040503050406030204" pitchFamily="18" charset="0"/>
                            </a:rPr>
                            <m:t>2</m:t>
                          </m:r>
                        </m:sub>
                      </m:sSub>
                      <m:r>
                        <a:rPr lang="en-US" sz="700" b="0" i="1" smtClean="0">
                          <a:latin typeface="Cambria Math" panose="02040503050406030204" pitchFamily="18" charset="0"/>
                          <a:ea typeface="Cambria Math" panose="02040503050406030204" pitchFamily="18" charset="0"/>
                        </a:rPr>
                        <m:t>−</m:t>
                      </m:r>
                      <m:sSub>
                        <m:sSubPr>
                          <m:ctrlPr>
                            <a:rPr lang="en-US" sz="700" b="0" i="1" smtClean="0">
                              <a:latin typeface="Cambria Math" panose="02040503050406030204" pitchFamily="18" charset="0"/>
                              <a:ea typeface="Cambria Math" panose="02040503050406030204" pitchFamily="18" charset="0"/>
                            </a:rPr>
                          </m:ctrlPr>
                        </m:sSubPr>
                        <m:e>
                          <m:r>
                            <a:rPr lang="en-US" sz="700" b="0" i="1" smtClean="0">
                              <a:latin typeface="Cambria Math" panose="02040503050406030204" pitchFamily="18" charset="0"/>
                              <a:ea typeface="Cambria Math" panose="02040503050406030204" pitchFamily="18" charset="0"/>
                            </a:rPr>
                            <m:t>𝐸</m:t>
                          </m:r>
                        </m:e>
                        <m:sub>
                          <m:r>
                            <a:rPr lang="en-US" sz="700" b="0" i="1" smtClean="0">
                              <a:latin typeface="Cambria Math" panose="02040503050406030204" pitchFamily="18" charset="0"/>
                              <a:ea typeface="Cambria Math" panose="02040503050406030204" pitchFamily="18" charset="0"/>
                            </a:rPr>
                            <m:t>1</m:t>
                          </m:r>
                        </m:sub>
                      </m:sSub>
                      <m:r>
                        <a:rPr lang="en-US" sz="700" b="0" i="1" smtClean="0">
                          <a:latin typeface="Cambria Math" panose="02040503050406030204" pitchFamily="18" charset="0"/>
                          <a:ea typeface="Cambria Math" panose="02040503050406030204" pitchFamily="18" charset="0"/>
                        </a:rPr>
                        <m:t>=</m:t>
                      </m:r>
                      <m:r>
                        <a:rPr lang="en-US" sz="700" b="0" i="1" smtClean="0">
                          <a:latin typeface="Cambria Math" panose="02040503050406030204" pitchFamily="18" charset="0"/>
                          <a:ea typeface="Cambria Math" panose="02040503050406030204" pitchFamily="18" charset="0"/>
                        </a:rPr>
                        <m:t>h𝑓</m:t>
                      </m:r>
                    </m:oMath>
                  </m:oMathPara>
                </a14:m>
                <a:endParaRPr lang="en-US" sz="700" dirty="0"/>
              </a:p>
              <a:p>
                <a:r>
                  <a:rPr lang="en-US" sz="700" dirty="0"/>
                  <a:t>the Bohr model of the hydrogen atom integrates light quanta and atomic energy states to explain the specific wavelengths in the hydrogen spectrum and in the spectra of other simple atoms; the Bohr model enables line spectra to be correlated with atomic energy-level diagrams</a:t>
                </a:r>
              </a:p>
              <a:p>
                <a:r>
                  <a:rPr lang="en-US" sz="700" dirty="0"/>
                  <a:t>on the atomic level, energy and matter exhibit the characteristics of both waves and particles. Young’s double slit experiment is explained with a wave model but produces the same interference and diffraction patterns when one photon at a time or one electron at a time are passed through the slits</a:t>
                </a:r>
              </a:p>
              <a:p>
                <a:pPr marL="0" indent="0">
                  <a:buNone/>
                </a:pPr>
                <a:r>
                  <a:rPr lang="en-US" sz="700" b="1" u="sng" dirty="0"/>
                  <a:t>Science as a Human Endeavour</a:t>
                </a:r>
              </a:p>
              <a:p>
                <a:pPr marL="0" indent="0">
                  <a:buNone/>
                </a:pPr>
                <a:r>
                  <a:rPr lang="en-US" sz="700" dirty="0"/>
                  <a:t>Models that were initially rejected can be revisited as more evidence becomes available. For many years, the presence of luminiferous ether was proposed as the medium by which light is propagated. Around 1800, Thomas Young showed through experimentation that light passing through a double slit showed interference and thus wave properties. The wave explanation of Young’s double slit demonstration was initially rejected until other physicists, including Fresnel and Poisson, showed that light was able to undergo diffraction, a property of waves. Later, in the 1860s, James Clerk Maxwell developed a theory of electromagnetism and showed that electromagnetic waves would travel through space at the speed of light, implying light was an electromagnetic wave.</a:t>
                </a:r>
              </a:p>
              <a:p>
                <a:pPr marL="0" indent="0">
                  <a:buNone/>
                </a:pPr>
                <a:r>
                  <a:rPr lang="en-US" sz="700" dirty="0"/>
                  <a:t>The use of devices developed from the application of quantum physics, including the laser and photovoltaic cells, have significantly changed many aspects of society.</a:t>
                </a:r>
                <a:endParaRPr lang="en-AU" sz="700" dirty="0"/>
              </a:p>
            </p:txBody>
          </p:sp>
        </mc:Choice>
        <mc:Fallback xmlns="">
          <p:sp>
            <p:nvSpPr>
              <p:cNvPr id="3" name="Content Placeholder 2">
                <a:extLst>
                  <a:ext uri="{FF2B5EF4-FFF2-40B4-BE49-F238E27FC236}">
                    <a16:creationId xmlns:a16="http://schemas.microsoft.com/office/drawing/2014/main" id="{1A3568F4-CE57-4720-BE42-3D16EC14C451}"/>
                  </a:ext>
                </a:extLst>
              </p:cNvPr>
              <p:cNvSpPr>
                <a:spLocks noGrp="1" noRot="1" noChangeAspect="1" noMove="1" noResize="1" noEditPoints="1" noAdjustHandles="1" noChangeArrowheads="1" noChangeShapeType="1" noTextEdit="1"/>
              </p:cNvSpPr>
              <p:nvPr>
                <p:ph idx="1"/>
              </p:nvPr>
            </p:nvSpPr>
            <p:spPr>
              <a:xfrm>
                <a:off x="56098" y="1744652"/>
                <a:ext cx="12021836" cy="5009565"/>
              </a:xfrm>
              <a:blipFill>
                <a:blip r:embed="rId3"/>
                <a:stretch>
                  <a:fillRect r="-51"/>
                </a:stretch>
              </a:blipFill>
            </p:spPr>
            <p:txBody>
              <a:bodyPr/>
              <a:lstStyle/>
              <a:p>
                <a:r>
                  <a:rPr lang="en-AU">
                    <a:noFill/>
                  </a:rPr>
                  <a:t> </a:t>
                </a:r>
              </a:p>
            </p:txBody>
          </p:sp>
        </mc:Fallback>
      </mc:AlternateContent>
    </p:spTree>
    <p:extLst>
      <p:ext uri="{BB962C8B-B14F-4D97-AF65-F5344CB8AC3E}">
        <p14:creationId xmlns:p14="http://schemas.microsoft.com/office/powerpoint/2010/main" val="3088097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7D3A-CBD7-4382-A588-A7312E51BFAC}"/>
              </a:ext>
            </a:extLst>
          </p:cNvPr>
          <p:cNvSpPr>
            <a:spLocks noGrp="1"/>
          </p:cNvSpPr>
          <p:nvPr>
            <p:ph type="title"/>
          </p:nvPr>
        </p:nvSpPr>
        <p:spPr>
          <a:xfrm>
            <a:off x="913795" y="22742"/>
            <a:ext cx="10353761" cy="1326321"/>
          </a:xfrm>
        </p:spPr>
        <p:txBody>
          <a:bodyPr/>
          <a:lstStyle/>
          <a:p>
            <a:r>
              <a:rPr lang="en-US" dirty="0"/>
              <a:t>ATAR example</a:t>
            </a:r>
            <a:endParaRPr lang="en-AU" dirty="0"/>
          </a:p>
        </p:txBody>
      </p:sp>
      <p:sp>
        <p:nvSpPr>
          <p:cNvPr id="3" name="Content Placeholder 2">
            <a:extLst>
              <a:ext uri="{FF2B5EF4-FFF2-40B4-BE49-F238E27FC236}">
                <a16:creationId xmlns:a16="http://schemas.microsoft.com/office/drawing/2014/main" id="{07ECE2D0-2065-4DFA-8F71-1C1B2BBBF266}"/>
              </a:ext>
            </a:extLst>
          </p:cNvPr>
          <p:cNvSpPr>
            <a:spLocks noGrp="1"/>
          </p:cNvSpPr>
          <p:nvPr>
            <p:ph idx="1"/>
          </p:nvPr>
        </p:nvSpPr>
        <p:spPr>
          <a:xfrm>
            <a:off x="913795" y="4517246"/>
            <a:ext cx="10353762" cy="1273954"/>
          </a:xfrm>
        </p:spPr>
        <p:txBody>
          <a:bodyPr>
            <a:normAutofit/>
          </a:bodyPr>
          <a:lstStyle/>
          <a:p>
            <a:pPr marL="457200" lvl="0" indent="-457200">
              <a:buFont typeface="+mj-lt"/>
              <a:buAutoNum type="alphaLcParenR"/>
            </a:pPr>
            <a:r>
              <a:rPr lang="en-AU" dirty="0">
                <a:effectLst/>
              </a:rPr>
              <a:t>Discuss how the pattern in Diagram 2 was formed. </a:t>
            </a:r>
          </a:p>
          <a:p>
            <a:pPr marL="457200" indent="-457200">
              <a:buFont typeface="+mj-lt"/>
              <a:buAutoNum type="alphaLcParenR"/>
            </a:pPr>
            <a:r>
              <a:rPr lang="en-AU" dirty="0">
                <a:effectLst/>
              </a:rPr>
              <a:t>From this experiment what conclusion can be made regarding light?</a:t>
            </a:r>
            <a:endParaRPr lang="en-AU" dirty="0"/>
          </a:p>
        </p:txBody>
      </p:sp>
      <p:pic>
        <p:nvPicPr>
          <p:cNvPr id="4" name="Picture 3">
            <a:extLst>
              <a:ext uri="{FF2B5EF4-FFF2-40B4-BE49-F238E27FC236}">
                <a16:creationId xmlns:a16="http://schemas.microsoft.com/office/drawing/2014/main" id="{A56973AF-5741-47C5-A772-C0925FCB83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24920" y="953872"/>
            <a:ext cx="5731510" cy="2989580"/>
          </a:xfrm>
          <a:prstGeom prst="rect">
            <a:avLst/>
          </a:prstGeom>
          <a:noFill/>
          <a:ln>
            <a:noFill/>
          </a:ln>
        </p:spPr>
      </p:pic>
    </p:spTree>
    <p:extLst>
      <p:ext uri="{BB962C8B-B14F-4D97-AF65-F5344CB8AC3E}">
        <p14:creationId xmlns:p14="http://schemas.microsoft.com/office/powerpoint/2010/main" val="228980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44A7-E569-47AA-ACCD-9AAA55BE9F15}"/>
              </a:ext>
            </a:extLst>
          </p:cNvPr>
          <p:cNvSpPr>
            <a:spLocks noGrp="1"/>
          </p:cNvSpPr>
          <p:nvPr>
            <p:ph type="title"/>
          </p:nvPr>
        </p:nvSpPr>
        <p:spPr/>
        <p:txBody>
          <a:bodyPr/>
          <a:lstStyle/>
          <a:p>
            <a:endParaRPr lang="en-AU" dirty="0"/>
          </a:p>
        </p:txBody>
      </p:sp>
      <p:pic>
        <p:nvPicPr>
          <p:cNvPr id="1026" name="Picture 1">
            <a:extLst>
              <a:ext uri="{FF2B5EF4-FFF2-40B4-BE49-F238E27FC236}">
                <a16:creationId xmlns:a16="http://schemas.microsoft.com/office/drawing/2014/main" id="{EB8D7576-FEA3-46D6-89D4-D06AADA66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348" y="562271"/>
            <a:ext cx="10727305" cy="573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0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AD28-87FE-47F9-947F-ED8DC2953C9E}"/>
              </a:ext>
            </a:extLst>
          </p:cNvPr>
          <p:cNvSpPr>
            <a:spLocks noGrp="1"/>
          </p:cNvSpPr>
          <p:nvPr>
            <p:ph type="title"/>
          </p:nvPr>
        </p:nvSpPr>
        <p:spPr>
          <a:xfrm>
            <a:off x="919119" y="190945"/>
            <a:ext cx="10353761" cy="1326321"/>
          </a:xfrm>
        </p:spPr>
        <p:txBody>
          <a:bodyPr/>
          <a:lstStyle/>
          <a:p>
            <a:r>
              <a:rPr lang="en-US" dirty="0"/>
              <a:t>Wave or Particle? – Double slit experiment</a:t>
            </a:r>
            <a:endParaRPr lang="en-AU" dirty="0"/>
          </a:p>
        </p:txBody>
      </p:sp>
      <p:sp>
        <p:nvSpPr>
          <p:cNvPr id="3" name="Content Placeholder 2">
            <a:extLst>
              <a:ext uri="{FF2B5EF4-FFF2-40B4-BE49-F238E27FC236}">
                <a16:creationId xmlns:a16="http://schemas.microsoft.com/office/drawing/2014/main" id="{E42E668B-E6F5-49C1-B0F3-78AEE7960129}"/>
              </a:ext>
            </a:extLst>
          </p:cNvPr>
          <p:cNvSpPr>
            <a:spLocks noGrp="1"/>
          </p:cNvSpPr>
          <p:nvPr>
            <p:ph idx="1"/>
          </p:nvPr>
        </p:nvSpPr>
        <p:spPr>
          <a:xfrm>
            <a:off x="5511096" y="1514357"/>
            <a:ext cx="6403035" cy="3404999"/>
          </a:xfrm>
        </p:spPr>
        <p:txBody>
          <a:bodyPr>
            <a:normAutofit/>
          </a:bodyPr>
          <a:lstStyle/>
          <a:p>
            <a:r>
              <a:rPr lang="en-US" dirty="0"/>
              <a:t>Light shone at barrier with two small slits – resulting pattern of light on the other side of the barrier observed</a:t>
            </a:r>
          </a:p>
          <a:p>
            <a:r>
              <a:rPr lang="en-US" dirty="0"/>
              <a:t>If light is a particle then it should only be visible on the other side of the barrier directly in line with the slits</a:t>
            </a:r>
          </a:p>
          <a:p>
            <a:r>
              <a:rPr lang="en-US" dirty="0"/>
              <a:t>If light is a wave then an interference pattern should be visible cause by diffraction</a:t>
            </a:r>
            <a:endParaRPr lang="en-AU" dirty="0"/>
          </a:p>
        </p:txBody>
      </p:sp>
      <p:grpSp>
        <p:nvGrpSpPr>
          <p:cNvPr id="4" name="Group 3">
            <a:extLst>
              <a:ext uri="{FF2B5EF4-FFF2-40B4-BE49-F238E27FC236}">
                <a16:creationId xmlns:a16="http://schemas.microsoft.com/office/drawing/2014/main" id="{BBFD9842-08B9-4AF1-85EF-6EEC04FF63BB}"/>
              </a:ext>
            </a:extLst>
          </p:cNvPr>
          <p:cNvGrpSpPr/>
          <p:nvPr/>
        </p:nvGrpSpPr>
        <p:grpSpPr>
          <a:xfrm>
            <a:off x="2243338" y="1514357"/>
            <a:ext cx="90376" cy="5151707"/>
            <a:chOff x="5098312" y="1594883"/>
            <a:chExt cx="90376" cy="5151707"/>
          </a:xfrm>
        </p:grpSpPr>
        <p:sp>
          <p:nvSpPr>
            <p:cNvPr id="5" name="Rectangle 4">
              <a:extLst>
                <a:ext uri="{FF2B5EF4-FFF2-40B4-BE49-F238E27FC236}">
                  <a16:creationId xmlns:a16="http://schemas.microsoft.com/office/drawing/2014/main" id="{B52768D8-EF7D-4D40-A8F0-B2035AD459D4}"/>
                </a:ext>
              </a:extLst>
            </p:cNvPr>
            <p:cNvSpPr/>
            <p:nvPr/>
          </p:nvSpPr>
          <p:spPr>
            <a:xfrm>
              <a:off x="5102258" y="1594883"/>
              <a:ext cx="86430" cy="1767054"/>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78249403-81D1-4C80-AB62-78C719482C6D}"/>
                </a:ext>
              </a:extLst>
            </p:cNvPr>
            <p:cNvSpPr/>
            <p:nvPr/>
          </p:nvSpPr>
          <p:spPr>
            <a:xfrm>
              <a:off x="5102258" y="4979536"/>
              <a:ext cx="86430" cy="1767054"/>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71F1215-CEF3-402A-B1A6-8DCF715B4268}"/>
                </a:ext>
              </a:extLst>
            </p:cNvPr>
            <p:cNvSpPr/>
            <p:nvPr/>
          </p:nvSpPr>
          <p:spPr>
            <a:xfrm>
              <a:off x="5098312" y="3569054"/>
              <a:ext cx="84076" cy="1206492"/>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a:extLst>
              <a:ext uri="{FF2B5EF4-FFF2-40B4-BE49-F238E27FC236}">
                <a16:creationId xmlns:a16="http://schemas.microsoft.com/office/drawing/2014/main" id="{3813FC6B-7638-4AD7-AF03-488DA4874F57}"/>
              </a:ext>
            </a:extLst>
          </p:cNvPr>
          <p:cNvGrpSpPr/>
          <p:nvPr/>
        </p:nvGrpSpPr>
        <p:grpSpPr>
          <a:xfrm>
            <a:off x="1243199" y="3364705"/>
            <a:ext cx="433388" cy="138112"/>
            <a:chOff x="1131358" y="3429000"/>
            <a:chExt cx="433388" cy="138112"/>
          </a:xfrm>
        </p:grpSpPr>
        <p:sp>
          <p:nvSpPr>
            <p:cNvPr id="14" name="Oval 13">
              <a:extLst>
                <a:ext uri="{FF2B5EF4-FFF2-40B4-BE49-F238E27FC236}">
                  <a16:creationId xmlns:a16="http://schemas.microsoft.com/office/drawing/2014/main" id="{CD3F50B8-63E8-45E0-9437-FCD38CC6E59B}"/>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 name="Straight Arrow Connector 15">
              <a:extLst>
                <a:ext uri="{FF2B5EF4-FFF2-40B4-BE49-F238E27FC236}">
                  <a16:creationId xmlns:a16="http://schemas.microsoft.com/office/drawing/2014/main" id="{4A71BD26-9781-497D-BA39-4522D07A6A51}"/>
                </a:ext>
              </a:extLst>
            </p:cNvPr>
            <p:cNvCxnSpPr>
              <a:cxnSpLocks/>
              <a:stCxn id="14"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783B7B1-77C9-4DD4-99D2-6F69181B14D7}"/>
              </a:ext>
            </a:extLst>
          </p:cNvPr>
          <p:cNvGrpSpPr/>
          <p:nvPr/>
        </p:nvGrpSpPr>
        <p:grpSpPr>
          <a:xfrm>
            <a:off x="564646" y="2836322"/>
            <a:ext cx="433388" cy="138112"/>
            <a:chOff x="1131358" y="3429000"/>
            <a:chExt cx="433388" cy="138112"/>
          </a:xfrm>
        </p:grpSpPr>
        <p:sp>
          <p:nvSpPr>
            <p:cNvPr id="22" name="Oval 21">
              <a:extLst>
                <a:ext uri="{FF2B5EF4-FFF2-40B4-BE49-F238E27FC236}">
                  <a16:creationId xmlns:a16="http://schemas.microsoft.com/office/drawing/2014/main" id="{33A7C5BA-494E-4F69-B34D-0C7A0F61EA7D}"/>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Arrow Connector 22">
              <a:extLst>
                <a:ext uri="{FF2B5EF4-FFF2-40B4-BE49-F238E27FC236}">
                  <a16:creationId xmlns:a16="http://schemas.microsoft.com/office/drawing/2014/main" id="{D06A0EC3-1DE0-4717-B25A-18DACBF14D26}"/>
                </a:ext>
              </a:extLst>
            </p:cNvPr>
            <p:cNvCxnSpPr>
              <a:cxnSpLocks/>
              <a:stCxn id="22"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0935676-18DC-4C6A-B45A-F595DECCE30F}"/>
              </a:ext>
            </a:extLst>
          </p:cNvPr>
          <p:cNvGrpSpPr/>
          <p:nvPr/>
        </p:nvGrpSpPr>
        <p:grpSpPr>
          <a:xfrm>
            <a:off x="565099" y="4531865"/>
            <a:ext cx="433388" cy="138112"/>
            <a:chOff x="1131358" y="3429000"/>
            <a:chExt cx="433388" cy="138112"/>
          </a:xfrm>
        </p:grpSpPr>
        <p:sp>
          <p:nvSpPr>
            <p:cNvPr id="25" name="Oval 24">
              <a:extLst>
                <a:ext uri="{FF2B5EF4-FFF2-40B4-BE49-F238E27FC236}">
                  <a16:creationId xmlns:a16="http://schemas.microsoft.com/office/drawing/2014/main" id="{74589F2F-94F8-4825-8C27-100938EB9EF1}"/>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Arrow Connector 25">
              <a:extLst>
                <a:ext uri="{FF2B5EF4-FFF2-40B4-BE49-F238E27FC236}">
                  <a16:creationId xmlns:a16="http://schemas.microsoft.com/office/drawing/2014/main" id="{509964DD-57B2-4C2C-B67C-9D4C3E68C961}"/>
                </a:ext>
              </a:extLst>
            </p:cNvPr>
            <p:cNvCxnSpPr>
              <a:cxnSpLocks/>
              <a:stCxn id="25"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8618ADD-D157-4B6E-91A6-78F412340C16}"/>
              </a:ext>
            </a:extLst>
          </p:cNvPr>
          <p:cNvGrpSpPr/>
          <p:nvPr/>
        </p:nvGrpSpPr>
        <p:grpSpPr>
          <a:xfrm>
            <a:off x="825564" y="3808421"/>
            <a:ext cx="433388" cy="138112"/>
            <a:chOff x="1131358" y="3429000"/>
            <a:chExt cx="433388" cy="138112"/>
          </a:xfrm>
        </p:grpSpPr>
        <p:sp>
          <p:nvSpPr>
            <p:cNvPr id="28" name="Oval 27">
              <a:extLst>
                <a:ext uri="{FF2B5EF4-FFF2-40B4-BE49-F238E27FC236}">
                  <a16:creationId xmlns:a16="http://schemas.microsoft.com/office/drawing/2014/main" id="{ABCBBB9F-87C5-4706-B255-92215427F47C}"/>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9" name="Straight Arrow Connector 28">
              <a:extLst>
                <a:ext uri="{FF2B5EF4-FFF2-40B4-BE49-F238E27FC236}">
                  <a16:creationId xmlns:a16="http://schemas.microsoft.com/office/drawing/2014/main" id="{4C780D81-4C82-43B8-810D-E94F7B3413DE}"/>
                </a:ext>
              </a:extLst>
            </p:cNvPr>
            <p:cNvCxnSpPr>
              <a:cxnSpLocks/>
              <a:stCxn id="28"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863FEB1-2D96-4F47-A502-39B854D9FE05}"/>
              </a:ext>
            </a:extLst>
          </p:cNvPr>
          <p:cNvGrpSpPr/>
          <p:nvPr/>
        </p:nvGrpSpPr>
        <p:grpSpPr>
          <a:xfrm>
            <a:off x="1668255" y="4145354"/>
            <a:ext cx="433388" cy="138112"/>
            <a:chOff x="1131358" y="3429000"/>
            <a:chExt cx="433388" cy="138112"/>
          </a:xfrm>
        </p:grpSpPr>
        <p:sp>
          <p:nvSpPr>
            <p:cNvPr id="31" name="Oval 30">
              <a:extLst>
                <a:ext uri="{FF2B5EF4-FFF2-40B4-BE49-F238E27FC236}">
                  <a16:creationId xmlns:a16="http://schemas.microsoft.com/office/drawing/2014/main" id="{4FCB7A4C-F32E-4F1B-8583-2BB13BD46F4B}"/>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Arrow Connector 31">
              <a:extLst>
                <a:ext uri="{FF2B5EF4-FFF2-40B4-BE49-F238E27FC236}">
                  <a16:creationId xmlns:a16="http://schemas.microsoft.com/office/drawing/2014/main" id="{97C6D51E-A7D1-43ED-B6C8-A190A54F1F75}"/>
                </a:ext>
              </a:extLst>
            </p:cNvPr>
            <p:cNvCxnSpPr>
              <a:cxnSpLocks/>
              <a:stCxn id="31"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16A6946B-9C4C-4B7D-8F3D-D06BA0558810}"/>
              </a:ext>
            </a:extLst>
          </p:cNvPr>
          <p:cNvGrpSpPr/>
          <p:nvPr/>
        </p:nvGrpSpPr>
        <p:grpSpPr>
          <a:xfrm>
            <a:off x="446593" y="4241800"/>
            <a:ext cx="433388" cy="138112"/>
            <a:chOff x="1131358" y="3429000"/>
            <a:chExt cx="433388" cy="138112"/>
          </a:xfrm>
        </p:grpSpPr>
        <p:sp>
          <p:nvSpPr>
            <p:cNvPr id="34" name="Oval 33">
              <a:extLst>
                <a:ext uri="{FF2B5EF4-FFF2-40B4-BE49-F238E27FC236}">
                  <a16:creationId xmlns:a16="http://schemas.microsoft.com/office/drawing/2014/main" id="{FD2082D0-FC86-4752-9AFF-5E0040B8544A}"/>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5" name="Straight Arrow Connector 34">
              <a:extLst>
                <a:ext uri="{FF2B5EF4-FFF2-40B4-BE49-F238E27FC236}">
                  <a16:creationId xmlns:a16="http://schemas.microsoft.com/office/drawing/2014/main" id="{0FE7E03A-F15D-4D24-81D1-3D9ADBF90756}"/>
                </a:ext>
              </a:extLst>
            </p:cNvPr>
            <p:cNvCxnSpPr>
              <a:cxnSpLocks/>
              <a:stCxn id="34"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1283DBF-16C2-4337-A9E5-E8BE74876E5C}"/>
              </a:ext>
            </a:extLst>
          </p:cNvPr>
          <p:cNvGrpSpPr/>
          <p:nvPr/>
        </p:nvGrpSpPr>
        <p:grpSpPr>
          <a:xfrm>
            <a:off x="1236619" y="4556908"/>
            <a:ext cx="433388" cy="138112"/>
            <a:chOff x="1131358" y="3429000"/>
            <a:chExt cx="433388" cy="138112"/>
          </a:xfrm>
        </p:grpSpPr>
        <p:sp>
          <p:nvSpPr>
            <p:cNvPr id="37" name="Oval 36">
              <a:extLst>
                <a:ext uri="{FF2B5EF4-FFF2-40B4-BE49-F238E27FC236}">
                  <a16:creationId xmlns:a16="http://schemas.microsoft.com/office/drawing/2014/main" id="{6BDA144F-27ED-4015-B439-57272E6E16E4}"/>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8" name="Straight Arrow Connector 37">
              <a:extLst>
                <a:ext uri="{FF2B5EF4-FFF2-40B4-BE49-F238E27FC236}">
                  <a16:creationId xmlns:a16="http://schemas.microsoft.com/office/drawing/2014/main" id="{25154111-C4F9-405B-9518-C14216AE08EC}"/>
                </a:ext>
              </a:extLst>
            </p:cNvPr>
            <p:cNvCxnSpPr>
              <a:cxnSpLocks/>
              <a:stCxn id="37"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6516306-879F-4709-BF77-3E65EFEE4FB9}"/>
              </a:ext>
            </a:extLst>
          </p:cNvPr>
          <p:cNvGrpSpPr/>
          <p:nvPr/>
        </p:nvGrpSpPr>
        <p:grpSpPr>
          <a:xfrm>
            <a:off x="361023" y="3182406"/>
            <a:ext cx="433388" cy="138112"/>
            <a:chOff x="1131358" y="3429000"/>
            <a:chExt cx="433388" cy="138112"/>
          </a:xfrm>
        </p:grpSpPr>
        <p:sp>
          <p:nvSpPr>
            <p:cNvPr id="46" name="Oval 45">
              <a:extLst>
                <a:ext uri="{FF2B5EF4-FFF2-40B4-BE49-F238E27FC236}">
                  <a16:creationId xmlns:a16="http://schemas.microsoft.com/office/drawing/2014/main" id="{464B5264-6C3D-4EAB-A972-A32DA698B586}"/>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7" name="Straight Arrow Connector 46">
              <a:extLst>
                <a:ext uri="{FF2B5EF4-FFF2-40B4-BE49-F238E27FC236}">
                  <a16:creationId xmlns:a16="http://schemas.microsoft.com/office/drawing/2014/main" id="{4E598BB6-B84D-4D3D-9C0F-03B9FBBB4D30}"/>
                </a:ext>
              </a:extLst>
            </p:cNvPr>
            <p:cNvCxnSpPr>
              <a:cxnSpLocks/>
              <a:stCxn id="46"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D1E62B1-554E-4BA4-8A20-EFA0682D488C}"/>
              </a:ext>
            </a:extLst>
          </p:cNvPr>
          <p:cNvGrpSpPr/>
          <p:nvPr/>
        </p:nvGrpSpPr>
        <p:grpSpPr>
          <a:xfrm>
            <a:off x="1354665" y="2857500"/>
            <a:ext cx="433388" cy="138112"/>
            <a:chOff x="1131358" y="3429000"/>
            <a:chExt cx="433388" cy="138112"/>
          </a:xfrm>
        </p:grpSpPr>
        <p:sp>
          <p:nvSpPr>
            <p:cNvPr id="49" name="Oval 48">
              <a:extLst>
                <a:ext uri="{FF2B5EF4-FFF2-40B4-BE49-F238E27FC236}">
                  <a16:creationId xmlns:a16="http://schemas.microsoft.com/office/drawing/2014/main" id="{2008F31E-20A5-4403-8071-81D66901C765}"/>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0" name="Straight Arrow Connector 49">
              <a:extLst>
                <a:ext uri="{FF2B5EF4-FFF2-40B4-BE49-F238E27FC236}">
                  <a16:creationId xmlns:a16="http://schemas.microsoft.com/office/drawing/2014/main" id="{3AF884C6-786F-4B18-9495-1F9B41DBCDA5}"/>
                </a:ext>
              </a:extLst>
            </p:cNvPr>
            <p:cNvCxnSpPr>
              <a:cxnSpLocks/>
              <a:stCxn id="49"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1DB2DF5-3CEE-45E7-9A4B-D3D68BB80D6B}"/>
              </a:ext>
            </a:extLst>
          </p:cNvPr>
          <p:cNvGrpSpPr/>
          <p:nvPr/>
        </p:nvGrpSpPr>
        <p:grpSpPr>
          <a:xfrm>
            <a:off x="1395599" y="3517105"/>
            <a:ext cx="433388" cy="138112"/>
            <a:chOff x="1131358" y="3429000"/>
            <a:chExt cx="433388" cy="138112"/>
          </a:xfrm>
        </p:grpSpPr>
        <p:sp>
          <p:nvSpPr>
            <p:cNvPr id="58" name="Oval 57">
              <a:extLst>
                <a:ext uri="{FF2B5EF4-FFF2-40B4-BE49-F238E27FC236}">
                  <a16:creationId xmlns:a16="http://schemas.microsoft.com/office/drawing/2014/main" id="{6B371C6A-BA72-4582-80BE-A87D23D78A9A}"/>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9" name="Straight Arrow Connector 58">
              <a:extLst>
                <a:ext uri="{FF2B5EF4-FFF2-40B4-BE49-F238E27FC236}">
                  <a16:creationId xmlns:a16="http://schemas.microsoft.com/office/drawing/2014/main" id="{B2432040-6DFF-4EE5-9F6C-19316F68BD42}"/>
                </a:ext>
              </a:extLst>
            </p:cNvPr>
            <p:cNvCxnSpPr>
              <a:cxnSpLocks/>
              <a:stCxn id="58"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EEE8D51F-92FB-4DB7-9742-F51C690DB64A}"/>
              </a:ext>
            </a:extLst>
          </p:cNvPr>
          <p:cNvGrpSpPr/>
          <p:nvPr/>
        </p:nvGrpSpPr>
        <p:grpSpPr>
          <a:xfrm>
            <a:off x="825564" y="4878721"/>
            <a:ext cx="433388" cy="138112"/>
            <a:chOff x="1131358" y="3429000"/>
            <a:chExt cx="433388" cy="138112"/>
          </a:xfrm>
        </p:grpSpPr>
        <p:sp>
          <p:nvSpPr>
            <p:cNvPr id="61" name="Oval 60">
              <a:extLst>
                <a:ext uri="{FF2B5EF4-FFF2-40B4-BE49-F238E27FC236}">
                  <a16:creationId xmlns:a16="http://schemas.microsoft.com/office/drawing/2014/main" id="{CD5C501D-07DF-4771-9D3C-0C67B5FCE832}"/>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2" name="Straight Arrow Connector 61">
              <a:extLst>
                <a:ext uri="{FF2B5EF4-FFF2-40B4-BE49-F238E27FC236}">
                  <a16:creationId xmlns:a16="http://schemas.microsoft.com/office/drawing/2014/main" id="{2440963C-5F91-47CA-BFE7-86A901DF4495}"/>
                </a:ext>
              </a:extLst>
            </p:cNvPr>
            <p:cNvCxnSpPr>
              <a:cxnSpLocks/>
              <a:stCxn id="61"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5D1DD7D-065B-4922-BBC1-60FB5196347A}"/>
              </a:ext>
            </a:extLst>
          </p:cNvPr>
          <p:cNvGrpSpPr/>
          <p:nvPr/>
        </p:nvGrpSpPr>
        <p:grpSpPr>
          <a:xfrm>
            <a:off x="1700399" y="3821905"/>
            <a:ext cx="433388" cy="138112"/>
            <a:chOff x="1131358" y="3429000"/>
            <a:chExt cx="433388" cy="138112"/>
          </a:xfrm>
        </p:grpSpPr>
        <p:sp>
          <p:nvSpPr>
            <p:cNvPr id="64" name="Oval 63">
              <a:extLst>
                <a:ext uri="{FF2B5EF4-FFF2-40B4-BE49-F238E27FC236}">
                  <a16:creationId xmlns:a16="http://schemas.microsoft.com/office/drawing/2014/main" id="{61DE6693-6753-4E7C-A8D7-A0EBCCB64166}"/>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5" name="Straight Arrow Connector 64">
              <a:extLst>
                <a:ext uri="{FF2B5EF4-FFF2-40B4-BE49-F238E27FC236}">
                  <a16:creationId xmlns:a16="http://schemas.microsoft.com/office/drawing/2014/main" id="{D6E51535-BB85-4BAE-B1DD-DFBF97EA1FB2}"/>
                </a:ext>
              </a:extLst>
            </p:cNvPr>
            <p:cNvCxnSpPr>
              <a:cxnSpLocks/>
              <a:stCxn id="64"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F12D209-EA20-46DB-B3FA-4314E95B321E}"/>
              </a:ext>
            </a:extLst>
          </p:cNvPr>
          <p:cNvGrpSpPr/>
          <p:nvPr/>
        </p:nvGrpSpPr>
        <p:grpSpPr>
          <a:xfrm>
            <a:off x="1575527" y="3136145"/>
            <a:ext cx="433388" cy="138112"/>
            <a:chOff x="1131358" y="3429000"/>
            <a:chExt cx="433388" cy="138112"/>
          </a:xfrm>
        </p:grpSpPr>
        <p:sp>
          <p:nvSpPr>
            <p:cNvPr id="67" name="Oval 66">
              <a:extLst>
                <a:ext uri="{FF2B5EF4-FFF2-40B4-BE49-F238E27FC236}">
                  <a16:creationId xmlns:a16="http://schemas.microsoft.com/office/drawing/2014/main" id="{4169A4BB-52B3-4D72-98E7-086EF7BF0812}"/>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8" name="Straight Arrow Connector 67">
              <a:extLst>
                <a:ext uri="{FF2B5EF4-FFF2-40B4-BE49-F238E27FC236}">
                  <a16:creationId xmlns:a16="http://schemas.microsoft.com/office/drawing/2014/main" id="{DF9F4C87-B51F-4B11-8C3D-72A7E804BBE8}"/>
                </a:ext>
              </a:extLst>
            </p:cNvPr>
            <p:cNvCxnSpPr>
              <a:cxnSpLocks/>
              <a:stCxn id="67"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C0E05D36-111C-4D56-9765-D0172CF6C313}"/>
              </a:ext>
            </a:extLst>
          </p:cNvPr>
          <p:cNvGrpSpPr/>
          <p:nvPr/>
        </p:nvGrpSpPr>
        <p:grpSpPr>
          <a:xfrm>
            <a:off x="508505" y="3531393"/>
            <a:ext cx="433388" cy="138112"/>
            <a:chOff x="1131358" y="3429000"/>
            <a:chExt cx="433388" cy="138112"/>
          </a:xfrm>
        </p:grpSpPr>
        <p:sp>
          <p:nvSpPr>
            <p:cNvPr id="70" name="Oval 69">
              <a:extLst>
                <a:ext uri="{FF2B5EF4-FFF2-40B4-BE49-F238E27FC236}">
                  <a16:creationId xmlns:a16="http://schemas.microsoft.com/office/drawing/2014/main" id="{DECB5D38-9AD9-418F-AA5B-6387EFC084B1}"/>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1" name="Straight Arrow Connector 70">
              <a:extLst>
                <a:ext uri="{FF2B5EF4-FFF2-40B4-BE49-F238E27FC236}">
                  <a16:creationId xmlns:a16="http://schemas.microsoft.com/office/drawing/2014/main" id="{00DD6A8A-2A8D-44C1-A1F1-69B3BB91DD54}"/>
                </a:ext>
              </a:extLst>
            </p:cNvPr>
            <p:cNvCxnSpPr>
              <a:cxnSpLocks/>
              <a:stCxn id="70"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28067904-E562-4232-83A2-2396062713F4}"/>
              </a:ext>
            </a:extLst>
          </p:cNvPr>
          <p:cNvGrpSpPr/>
          <p:nvPr/>
        </p:nvGrpSpPr>
        <p:grpSpPr>
          <a:xfrm>
            <a:off x="1600393" y="4385995"/>
            <a:ext cx="433388" cy="138112"/>
            <a:chOff x="1131358" y="3429000"/>
            <a:chExt cx="433388" cy="138112"/>
          </a:xfrm>
        </p:grpSpPr>
        <p:sp>
          <p:nvSpPr>
            <p:cNvPr id="73" name="Oval 72">
              <a:extLst>
                <a:ext uri="{FF2B5EF4-FFF2-40B4-BE49-F238E27FC236}">
                  <a16:creationId xmlns:a16="http://schemas.microsoft.com/office/drawing/2014/main" id="{A5E5C11A-4F24-432A-9716-9AE976876144}"/>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4" name="Straight Arrow Connector 73">
              <a:extLst>
                <a:ext uri="{FF2B5EF4-FFF2-40B4-BE49-F238E27FC236}">
                  <a16:creationId xmlns:a16="http://schemas.microsoft.com/office/drawing/2014/main" id="{98CF60CA-F0E0-4970-925F-C7F01B7D0FCA}"/>
                </a:ext>
              </a:extLst>
            </p:cNvPr>
            <p:cNvCxnSpPr>
              <a:cxnSpLocks/>
              <a:stCxn id="73"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7D762C3-BB2A-4D78-A84D-2226B58C776E}"/>
              </a:ext>
            </a:extLst>
          </p:cNvPr>
          <p:cNvGrpSpPr/>
          <p:nvPr/>
        </p:nvGrpSpPr>
        <p:grpSpPr>
          <a:xfrm>
            <a:off x="1004161" y="4145354"/>
            <a:ext cx="433388" cy="138112"/>
            <a:chOff x="1131358" y="3429000"/>
            <a:chExt cx="433388" cy="138112"/>
          </a:xfrm>
        </p:grpSpPr>
        <p:sp>
          <p:nvSpPr>
            <p:cNvPr id="76" name="Oval 75">
              <a:extLst>
                <a:ext uri="{FF2B5EF4-FFF2-40B4-BE49-F238E27FC236}">
                  <a16:creationId xmlns:a16="http://schemas.microsoft.com/office/drawing/2014/main" id="{9F7E3F77-C8F6-408F-A1C2-5153BF75E74F}"/>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7" name="Straight Arrow Connector 76">
              <a:extLst>
                <a:ext uri="{FF2B5EF4-FFF2-40B4-BE49-F238E27FC236}">
                  <a16:creationId xmlns:a16="http://schemas.microsoft.com/office/drawing/2014/main" id="{AFC7E8F7-934C-4BB7-B57C-9A2116E187EE}"/>
                </a:ext>
              </a:extLst>
            </p:cNvPr>
            <p:cNvCxnSpPr>
              <a:cxnSpLocks/>
              <a:stCxn id="76"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07C071E-B0CB-4B88-BDD8-7AA53F95EE01}"/>
              </a:ext>
            </a:extLst>
          </p:cNvPr>
          <p:cNvGrpSpPr/>
          <p:nvPr/>
        </p:nvGrpSpPr>
        <p:grpSpPr>
          <a:xfrm>
            <a:off x="1633723" y="4781244"/>
            <a:ext cx="433388" cy="138112"/>
            <a:chOff x="1131358" y="3429000"/>
            <a:chExt cx="433388" cy="138112"/>
          </a:xfrm>
        </p:grpSpPr>
        <p:sp>
          <p:nvSpPr>
            <p:cNvPr id="79" name="Oval 78">
              <a:extLst>
                <a:ext uri="{FF2B5EF4-FFF2-40B4-BE49-F238E27FC236}">
                  <a16:creationId xmlns:a16="http://schemas.microsoft.com/office/drawing/2014/main" id="{C547D34A-CB7B-4585-AD6C-1909C15D4352}"/>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0" name="Straight Arrow Connector 79">
              <a:extLst>
                <a:ext uri="{FF2B5EF4-FFF2-40B4-BE49-F238E27FC236}">
                  <a16:creationId xmlns:a16="http://schemas.microsoft.com/office/drawing/2014/main" id="{C9FDF68C-B677-4ABA-93B1-61BCAF175BED}"/>
                </a:ext>
              </a:extLst>
            </p:cNvPr>
            <p:cNvCxnSpPr>
              <a:cxnSpLocks/>
              <a:stCxn id="79"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22A50CB-9708-45AA-BA48-8376188090A6}"/>
              </a:ext>
            </a:extLst>
          </p:cNvPr>
          <p:cNvGrpSpPr/>
          <p:nvPr/>
        </p:nvGrpSpPr>
        <p:grpSpPr>
          <a:xfrm>
            <a:off x="2086582" y="3310183"/>
            <a:ext cx="1497818" cy="1564234"/>
            <a:chOff x="2086582" y="3310183"/>
            <a:chExt cx="1497818" cy="1564234"/>
          </a:xfrm>
        </p:grpSpPr>
        <p:grpSp>
          <p:nvGrpSpPr>
            <p:cNvPr id="39" name="Group 38">
              <a:extLst>
                <a:ext uri="{FF2B5EF4-FFF2-40B4-BE49-F238E27FC236}">
                  <a16:creationId xmlns:a16="http://schemas.microsoft.com/office/drawing/2014/main" id="{C70A2720-7F35-4CC6-BAA3-3763A3016750}"/>
                </a:ext>
              </a:extLst>
            </p:cNvPr>
            <p:cNvGrpSpPr/>
            <p:nvPr/>
          </p:nvGrpSpPr>
          <p:grpSpPr>
            <a:xfrm>
              <a:off x="3151012" y="4731932"/>
              <a:ext cx="433388" cy="138112"/>
              <a:chOff x="1131358" y="3429000"/>
              <a:chExt cx="433388" cy="138112"/>
            </a:xfrm>
          </p:grpSpPr>
          <p:sp>
            <p:nvSpPr>
              <p:cNvPr id="40" name="Oval 39">
                <a:extLst>
                  <a:ext uri="{FF2B5EF4-FFF2-40B4-BE49-F238E27FC236}">
                    <a16:creationId xmlns:a16="http://schemas.microsoft.com/office/drawing/2014/main" id="{CFEB1162-B468-42B6-8B83-AE1EE02DE162}"/>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 name="Straight Arrow Connector 40">
                <a:extLst>
                  <a:ext uri="{FF2B5EF4-FFF2-40B4-BE49-F238E27FC236}">
                    <a16:creationId xmlns:a16="http://schemas.microsoft.com/office/drawing/2014/main" id="{5822FF8D-16E2-4841-AF7C-6E3D2B06B01B}"/>
                  </a:ext>
                </a:extLst>
              </p:cNvPr>
              <p:cNvCxnSpPr>
                <a:cxnSpLocks/>
                <a:stCxn id="40"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3FDA217-691C-4CDB-9413-2ED76C6662D5}"/>
                </a:ext>
              </a:extLst>
            </p:cNvPr>
            <p:cNvGrpSpPr/>
            <p:nvPr/>
          </p:nvGrpSpPr>
          <p:grpSpPr>
            <a:xfrm>
              <a:off x="2086582" y="4731932"/>
              <a:ext cx="433388" cy="138112"/>
              <a:chOff x="1131358" y="3429000"/>
              <a:chExt cx="433388" cy="138112"/>
            </a:xfrm>
          </p:grpSpPr>
          <p:sp>
            <p:nvSpPr>
              <p:cNvPr id="43" name="Oval 42">
                <a:extLst>
                  <a:ext uri="{FF2B5EF4-FFF2-40B4-BE49-F238E27FC236}">
                    <a16:creationId xmlns:a16="http://schemas.microsoft.com/office/drawing/2014/main" id="{8AC2A983-EA11-48FA-8D0A-15AD2607BDD4}"/>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4" name="Straight Arrow Connector 43">
                <a:extLst>
                  <a:ext uri="{FF2B5EF4-FFF2-40B4-BE49-F238E27FC236}">
                    <a16:creationId xmlns:a16="http://schemas.microsoft.com/office/drawing/2014/main" id="{CDAC73E1-DEC5-4B57-9473-AEF9F45145BF}"/>
                  </a:ext>
                </a:extLst>
              </p:cNvPr>
              <p:cNvCxnSpPr>
                <a:cxnSpLocks/>
                <a:stCxn id="43"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A25066E5-2C25-42E0-A8DB-8D7881623893}"/>
                </a:ext>
              </a:extLst>
            </p:cNvPr>
            <p:cNvGrpSpPr/>
            <p:nvPr/>
          </p:nvGrpSpPr>
          <p:grpSpPr>
            <a:xfrm>
              <a:off x="3113466" y="3310183"/>
              <a:ext cx="433388" cy="138112"/>
              <a:chOff x="1131358" y="3429000"/>
              <a:chExt cx="433388" cy="138112"/>
            </a:xfrm>
          </p:grpSpPr>
          <p:sp>
            <p:nvSpPr>
              <p:cNvPr id="52" name="Oval 51">
                <a:extLst>
                  <a:ext uri="{FF2B5EF4-FFF2-40B4-BE49-F238E27FC236}">
                    <a16:creationId xmlns:a16="http://schemas.microsoft.com/office/drawing/2014/main" id="{96E2EE9D-29A1-4A83-96B3-2CD9E042C501}"/>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C261E5B2-BE25-4B9C-8CD0-502609D3EF5C}"/>
                  </a:ext>
                </a:extLst>
              </p:cNvPr>
              <p:cNvCxnSpPr>
                <a:cxnSpLocks/>
                <a:stCxn id="52"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01C88771-1744-4A30-90C8-A921DA045AD2}"/>
                </a:ext>
              </a:extLst>
            </p:cNvPr>
            <p:cNvGrpSpPr/>
            <p:nvPr/>
          </p:nvGrpSpPr>
          <p:grpSpPr>
            <a:xfrm>
              <a:off x="2317603" y="3320518"/>
              <a:ext cx="433388" cy="138112"/>
              <a:chOff x="1131358" y="3429000"/>
              <a:chExt cx="433388" cy="138112"/>
            </a:xfrm>
          </p:grpSpPr>
          <p:sp>
            <p:nvSpPr>
              <p:cNvPr id="55" name="Oval 54">
                <a:extLst>
                  <a:ext uri="{FF2B5EF4-FFF2-40B4-BE49-F238E27FC236}">
                    <a16:creationId xmlns:a16="http://schemas.microsoft.com/office/drawing/2014/main" id="{386F0F94-BD4C-4345-8469-FB8F7DBCEBA6}"/>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Arrow Connector 55">
                <a:extLst>
                  <a:ext uri="{FF2B5EF4-FFF2-40B4-BE49-F238E27FC236}">
                    <a16:creationId xmlns:a16="http://schemas.microsoft.com/office/drawing/2014/main" id="{A7A65648-C610-4AEB-BD11-E810F11C7F92}"/>
                  </a:ext>
                </a:extLst>
              </p:cNvPr>
              <p:cNvCxnSpPr>
                <a:cxnSpLocks/>
                <a:stCxn id="55"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B021F73E-33FC-4A68-8109-2821E39EDB79}"/>
                </a:ext>
              </a:extLst>
            </p:cNvPr>
            <p:cNvGrpSpPr/>
            <p:nvPr/>
          </p:nvGrpSpPr>
          <p:grpSpPr>
            <a:xfrm>
              <a:off x="2614799" y="4736305"/>
              <a:ext cx="433388" cy="138112"/>
              <a:chOff x="1131358" y="3429000"/>
              <a:chExt cx="433388" cy="138112"/>
            </a:xfrm>
          </p:grpSpPr>
          <p:sp>
            <p:nvSpPr>
              <p:cNvPr id="82" name="Oval 81">
                <a:extLst>
                  <a:ext uri="{FF2B5EF4-FFF2-40B4-BE49-F238E27FC236}">
                    <a16:creationId xmlns:a16="http://schemas.microsoft.com/office/drawing/2014/main" id="{3C11BE96-14E1-4F35-8E1E-7A1E719D44C0}"/>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3" name="Straight Arrow Connector 82">
                <a:extLst>
                  <a:ext uri="{FF2B5EF4-FFF2-40B4-BE49-F238E27FC236}">
                    <a16:creationId xmlns:a16="http://schemas.microsoft.com/office/drawing/2014/main" id="{A90E6768-DF4E-475A-A754-C62C636728A2}"/>
                  </a:ext>
                </a:extLst>
              </p:cNvPr>
              <p:cNvCxnSpPr>
                <a:cxnSpLocks/>
                <a:stCxn id="82"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0407F506-EABE-4746-929D-C96F0E1051A2}"/>
              </a:ext>
            </a:extLst>
          </p:cNvPr>
          <p:cNvGrpSpPr/>
          <p:nvPr/>
        </p:nvGrpSpPr>
        <p:grpSpPr>
          <a:xfrm>
            <a:off x="1513473" y="5104694"/>
            <a:ext cx="433388" cy="138112"/>
            <a:chOff x="1131358" y="3429000"/>
            <a:chExt cx="433388" cy="138112"/>
          </a:xfrm>
        </p:grpSpPr>
        <p:sp>
          <p:nvSpPr>
            <p:cNvPr id="85" name="Oval 84">
              <a:extLst>
                <a:ext uri="{FF2B5EF4-FFF2-40B4-BE49-F238E27FC236}">
                  <a16:creationId xmlns:a16="http://schemas.microsoft.com/office/drawing/2014/main" id="{3EB770DA-5D67-42C6-998A-274882F29010}"/>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6" name="Straight Arrow Connector 85">
              <a:extLst>
                <a:ext uri="{FF2B5EF4-FFF2-40B4-BE49-F238E27FC236}">
                  <a16:creationId xmlns:a16="http://schemas.microsoft.com/office/drawing/2014/main" id="{EDA9F45D-7CDF-4933-BF85-FF9474B7FBF2}"/>
                </a:ext>
              </a:extLst>
            </p:cNvPr>
            <p:cNvCxnSpPr>
              <a:cxnSpLocks/>
              <a:stCxn id="85"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D2553155-842B-485B-A8CF-96237293D2E0}"/>
              </a:ext>
            </a:extLst>
          </p:cNvPr>
          <p:cNvGrpSpPr/>
          <p:nvPr/>
        </p:nvGrpSpPr>
        <p:grpSpPr>
          <a:xfrm>
            <a:off x="435371" y="5113127"/>
            <a:ext cx="433388" cy="138112"/>
            <a:chOff x="1131358" y="3429000"/>
            <a:chExt cx="433388" cy="138112"/>
          </a:xfrm>
        </p:grpSpPr>
        <p:sp>
          <p:nvSpPr>
            <p:cNvPr id="88" name="Oval 87">
              <a:extLst>
                <a:ext uri="{FF2B5EF4-FFF2-40B4-BE49-F238E27FC236}">
                  <a16:creationId xmlns:a16="http://schemas.microsoft.com/office/drawing/2014/main" id="{D79750BE-57C2-49F4-8E9E-6087B68108AA}"/>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9" name="Straight Arrow Connector 88">
              <a:extLst>
                <a:ext uri="{FF2B5EF4-FFF2-40B4-BE49-F238E27FC236}">
                  <a16:creationId xmlns:a16="http://schemas.microsoft.com/office/drawing/2014/main" id="{1CF13176-7992-4B72-A30E-5F37C27F5D8D}"/>
                </a:ext>
              </a:extLst>
            </p:cNvPr>
            <p:cNvCxnSpPr>
              <a:cxnSpLocks/>
              <a:stCxn id="88"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4EBC7F59-518F-480D-A041-D3410DCAB03E}"/>
              </a:ext>
            </a:extLst>
          </p:cNvPr>
          <p:cNvGrpSpPr/>
          <p:nvPr/>
        </p:nvGrpSpPr>
        <p:grpSpPr>
          <a:xfrm>
            <a:off x="1700399" y="3821905"/>
            <a:ext cx="433388" cy="138112"/>
            <a:chOff x="1131358" y="3429000"/>
            <a:chExt cx="433388" cy="138112"/>
          </a:xfrm>
        </p:grpSpPr>
        <p:sp>
          <p:nvSpPr>
            <p:cNvPr id="91" name="Oval 90">
              <a:extLst>
                <a:ext uri="{FF2B5EF4-FFF2-40B4-BE49-F238E27FC236}">
                  <a16:creationId xmlns:a16="http://schemas.microsoft.com/office/drawing/2014/main" id="{B1EA6FC0-B5CF-405E-9478-BABB617CDE90}"/>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2" name="Straight Arrow Connector 91">
              <a:extLst>
                <a:ext uri="{FF2B5EF4-FFF2-40B4-BE49-F238E27FC236}">
                  <a16:creationId xmlns:a16="http://schemas.microsoft.com/office/drawing/2014/main" id="{B684B39E-7336-4DB0-99A1-8775BA2320B4}"/>
                </a:ext>
              </a:extLst>
            </p:cNvPr>
            <p:cNvCxnSpPr>
              <a:cxnSpLocks/>
              <a:stCxn id="91"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407B890D-D5E8-463A-A78F-A6573E23D55B}"/>
              </a:ext>
            </a:extLst>
          </p:cNvPr>
          <p:cNvGrpSpPr/>
          <p:nvPr/>
        </p:nvGrpSpPr>
        <p:grpSpPr>
          <a:xfrm>
            <a:off x="760370" y="5337714"/>
            <a:ext cx="433388" cy="138112"/>
            <a:chOff x="1131358" y="3429000"/>
            <a:chExt cx="433388" cy="138112"/>
          </a:xfrm>
        </p:grpSpPr>
        <p:sp>
          <p:nvSpPr>
            <p:cNvPr id="94" name="Oval 93">
              <a:extLst>
                <a:ext uri="{FF2B5EF4-FFF2-40B4-BE49-F238E27FC236}">
                  <a16:creationId xmlns:a16="http://schemas.microsoft.com/office/drawing/2014/main" id="{840DA807-F019-4D24-9518-C8C35DA71323}"/>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5" name="Straight Arrow Connector 94">
              <a:extLst>
                <a:ext uri="{FF2B5EF4-FFF2-40B4-BE49-F238E27FC236}">
                  <a16:creationId xmlns:a16="http://schemas.microsoft.com/office/drawing/2014/main" id="{87296569-16C5-4A3E-B5ED-4CEA5C101804}"/>
                </a:ext>
              </a:extLst>
            </p:cNvPr>
            <p:cNvCxnSpPr>
              <a:cxnSpLocks/>
              <a:stCxn id="94"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646811C-D6F8-4B7D-A7C7-DDE963391390}"/>
              </a:ext>
            </a:extLst>
          </p:cNvPr>
          <p:cNvGrpSpPr/>
          <p:nvPr/>
        </p:nvGrpSpPr>
        <p:grpSpPr>
          <a:xfrm>
            <a:off x="154044" y="3844994"/>
            <a:ext cx="433388" cy="138112"/>
            <a:chOff x="1131358" y="3429000"/>
            <a:chExt cx="433388" cy="138112"/>
          </a:xfrm>
        </p:grpSpPr>
        <p:sp>
          <p:nvSpPr>
            <p:cNvPr id="97" name="Oval 96">
              <a:extLst>
                <a:ext uri="{FF2B5EF4-FFF2-40B4-BE49-F238E27FC236}">
                  <a16:creationId xmlns:a16="http://schemas.microsoft.com/office/drawing/2014/main" id="{9EB7DCCD-FE52-4D3E-A631-9541C9EC04F3}"/>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8" name="Straight Arrow Connector 97">
              <a:extLst>
                <a:ext uri="{FF2B5EF4-FFF2-40B4-BE49-F238E27FC236}">
                  <a16:creationId xmlns:a16="http://schemas.microsoft.com/office/drawing/2014/main" id="{91C54ECE-93CA-4C15-A4EA-F56A2AE74F13}"/>
                </a:ext>
              </a:extLst>
            </p:cNvPr>
            <p:cNvCxnSpPr>
              <a:cxnSpLocks/>
              <a:stCxn id="97"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1BBAC4B2-AE39-4EDE-B16C-FE70E13DB409}"/>
              </a:ext>
            </a:extLst>
          </p:cNvPr>
          <p:cNvGrpSpPr/>
          <p:nvPr/>
        </p:nvGrpSpPr>
        <p:grpSpPr>
          <a:xfrm>
            <a:off x="1587050" y="5323268"/>
            <a:ext cx="433388" cy="138112"/>
            <a:chOff x="1131358" y="3429000"/>
            <a:chExt cx="433388" cy="138112"/>
          </a:xfrm>
        </p:grpSpPr>
        <p:sp>
          <p:nvSpPr>
            <p:cNvPr id="100" name="Oval 99">
              <a:extLst>
                <a:ext uri="{FF2B5EF4-FFF2-40B4-BE49-F238E27FC236}">
                  <a16:creationId xmlns:a16="http://schemas.microsoft.com/office/drawing/2014/main" id="{634E7430-20AE-41A7-B01F-BD938C6EF5D3}"/>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E3D24F92-C240-46A4-BBF9-E138E26532EC}"/>
                </a:ext>
              </a:extLst>
            </p:cNvPr>
            <p:cNvCxnSpPr>
              <a:cxnSpLocks/>
              <a:stCxn id="100"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9FFFBDC-F3A5-4A2C-A353-BBFC2BCEA89F}"/>
              </a:ext>
            </a:extLst>
          </p:cNvPr>
          <p:cNvGrpSpPr/>
          <p:nvPr/>
        </p:nvGrpSpPr>
        <p:grpSpPr>
          <a:xfrm>
            <a:off x="838994" y="3027773"/>
            <a:ext cx="433388" cy="138112"/>
            <a:chOff x="1131358" y="3429000"/>
            <a:chExt cx="433388" cy="138112"/>
          </a:xfrm>
        </p:grpSpPr>
        <p:sp>
          <p:nvSpPr>
            <p:cNvPr id="103" name="Oval 102">
              <a:extLst>
                <a:ext uri="{FF2B5EF4-FFF2-40B4-BE49-F238E27FC236}">
                  <a16:creationId xmlns:a16="http://schemas.microsoft.com/office/drawing/2014/main" id="{B8F0C1BC-72E7-4C28-943A-0BB05B7FBF29}"/>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4" name="Straight Arrow Connector 103">
              <a:extLst>
                <a:ext uri="{FF2B5EF4-FFF2-40B4-BE49-F238E27FC236}">
                  <a16:creationId xmlns:a16="http://schemas.microsoft.com/office/drawing/2014/main" id="{16437D9D-B50E-4CA2-A388-8FFEF64C4DF6}"/>
                </a:ext>
              </a:extLst>
            </p:cNvPr>
            <p:cNvCxnSpPr>
              <a:cxnSpLocks/>
              <a:stCxn id="103"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60D7602A-5E72-49BF-A5AD-2E1E72CACC18}"/>
              </a:ext>
            </a:extLst>
          </p:cNvPr>
          <p:cNvGrpSpPr/>
          <p:nvPr/>
        </p:nvGrpSpPr>
        <p:grpSpPr>
          <a:xfrm>
            <a:off x="223438" y="4781244"/>
            <a:ext cx="433388" cy="138112"/>
            <a:chOff x="1131358" y="3429000"/>
            <a:chExt cx="433388" cy="138112"/>
          </a:xfrm>
        </p:grpSpPr>
        <p:sp>
          <p:nvSpPr>
            <p:cNvPr id="106" name="Oval 105">
              <a:extLst>
                <a:ext uri="{FF2B5EF4-FFF2-40B4-BE49-F238E27FC236}">
                  <a16:creationId xmlns:a16="http://schemas.microsoft.com/office/drawing/2014/main" id="{795F569C-B509-4144-9ACD-8DE101FEC8DA}"/>
                </a:ext>
              </a:extLst>
            </p:cNvPr>
            <p:cNvSpPr/>
            <p:nvPr/>
          </p:nvSpPr>
          <p:spPr>
            <a:xfrm>
              <a:off x="1131358" y="3429000"/>
              <a:ext cx="123825" cy="13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7" name="Straight Arrow Connector 106">
              <a:extLst>
                <a:ext uri="{FF2B5EF4-FFF2-40B4-BE49-F238E27FC236}">
                  <a16:creationId xmlns:a16="http://schemas.microsoft.com/office/drawing/2014/main" id="{A3854BE4-AE59-4A80-A50E-83BC545840A3}"/>
                </a:ext>
              </a:extLst>
            </p:cNvPr>
            <p:cNvCxnSpPr>
              <a:cxnSpLocks/>
              <a:stCxn id="106" idx="6"/>
            </p:cNvCxnSpPr>
            <p:nvPr/>
          </p:nvCxnSpPr>
          <p:spPr>
            <a:xfrm>
              <a:off x="1255183" y="3498056"/>
              <a:ext cx="30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9" name="Picture 2">
            <a:extLst>
              <a:ext uri="{FF2B5EF4-FFF2-40B4-BE49-F238E27FC236}">
                <a16:creationId xmlns:a16="http://schemas.microsoft.com/office/drawing/2014/main" id="{491E6432-F9DD-46E9-A640-58D7ED6C3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962" y="4899010"/>
            <a:ext cx="5048250" cy="19526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9076E5B-D4B6-4679-9DDA-4E6F67DB3AE2}"/>
              </a:ext>
            </a:extLst>
          </p:cNvPr>
          <p:cNvGrpSpPr/>
          <p:nvPr/>
        </p:nvGrpSpPr>
        <p:grpSpPr>
          <a:xfrm>
            <a:off x="3894301" y="1514357"/>
            <a:ext cx="1958072" cy="5174916"/>
            <a:chOff x="3894301" y="1514357"/>
            <a:chExt cx="1958072" cy="5174916"/>
          </a:xfrm>
        </p:grpSpPr>
        <p:grpSp>
          <p:nvGrpSpPr>
            <p:cNvPr id="13" name="Group 12">
              <a:extLst>
                <a:ext uri="{FF2B5EF4-FFF2-40B4-BE49-F238E27FC236}">
                  <a16:creationId xmlns:a16="http://schemas.microsoft.com/office/drawing/2014/main" id="{FC10F3CF-4F12-49D0-BA5E-7D65B7D9D22D}"/>
                </a:ext>
              </a:extLst>
            </p:cNvPr>
            <p:cNvGrpSpPr/>
            <p:nvPr/>
          </p:nvGrpSpPr>
          <p:grpSpPr>
            <a:xfrm>
              <a:off x="3894301" y="1514357"/>
              <a:ext cx="1251569" cy="5151707"/>
              <a:chOff x="3894301" y="1514357"/>
              <a:chExt cx="1251569" cy="5151707"/>
            </a:xfrm>
          </p:grpSpPr>
          <p:sp>
            <p:nvSpPr>
              <p:cNvPr id="9" name="Rectangle 8">
                <a:extLst>
                  <a:ext uri="{FF2B5EF4-FFF2-40B4-BE49-F238E27FC236}">
                    <a16:creationId xmlns:a16="http://schemas.microsoft.com/office/drawing/2014/main" id="{1CE0539F-29A9-4E28-B1D5-A948EC080665}"/>
                  </a:ext>
                </a:extLst>
              </p:cNvPr>
              <p:cNvSpPr/>
              <p:nvPr/>
            </p:nvSpPr>
            <p:spPr>
              <a:xfrm>
                <a:off x="3907465" y="1514357"/>
                <a:ext cx="1238405" cy="51517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26AF2C1D-5A7D-4385-B719-BBDC6DCDB00E}"/>
                  </a:ext>
                </a:extLst>
              </p:cNvPr>
              <p:cNvSpPr/>
              <p:nvPr/>
            </p:nvSpPr>
            <p:spPr>
              <a:xfrm>
                <a:off x="3894301" y="3281411"/>
                <a:ext cx="1149211" cy="203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5E5FD25-B530-43BE-B83E-26F034460CCB}"/>
                  </a:ext>
                </a:extLst>
              </p:cNvPr>
              <p:cNvSpPr/>
              <p:nvPr/>
            </p:nvSpPr>
            <p:spPr>
              <a:xfrm>
                <a:off x="3897932" y="4695020"/>
                <a:ext cx="1149211" cy="203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 name="TextBox 7">
              <a:extLst>
                <a:ext uri="{FF2B5EF4-FFF2-40B4-BE49-F238E27FC236}">
                  <a16:creationId xmlns:a16="http://schemas.microsoft.com/office/drawing/2014/main" id="{47425E06-57DD-4232-AA66-85C03EB9487D}"/>
                </a:ext>
              </a:extLst>
            </p:cNvPr>
            <p:cNvSpPr txBox="1"/>
            <p:nvPr/>
          </p:nvSpPr>
          <p:spPr>
            <a:xfrm>
              <a:off x="3951211" y="6319941"/>
              <a:ext cx="1901162" cy="369332"/>
            </a:xfrm>
            <a:prstGeom prst="rect">
              <a:avLst/>
            </a:prstGeom>
            <a:noFill/>
          </p:spPr>
          <p:txBody>
            <a:bodyPr wrap="square" rtlCol="0">
              <a:spAutoFit/>
            </a:bodyPr>
            <a:lstStyle/>
            <a:p>
              <a:r>
                <a:rPr lang="en-US" dirty="0">
                  <a:solidFill>
                    <a:schemeClr val="bg1"/>
                  </a:solidFill>
                </a:rPr>
                <a:t>intensity</a:t>
              </a:r>
              <a:endParaRPr lang="en-AU" dirty="0">
                <a:solidFill>
                  <a:schemeClr val="bg1"/>
                </a:solidFill>
              </a:endParaRPr>
            </a:p>
          </p:txBody>
        </p:sp>
      </p:grpSp>
    </p:spTree>
    <p:extLst>
      <p:ext uri="{BB962C8B-B14F-4D97-AF65-F5344CB8AC3E}">
        <p14:creationId xmlns:p14="http://schemas.microsoft.com/office/powerpoint/2010/main" val="40725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EE9B-DEC5-490D-AF80-0E60452F7CCD}"/>
              </a:ext>
            </a:extLst>
          </p:cNvPr>
          <p:cNvSpPr>
            <a:spLocks noGrp="1"/>
          </p:cNvSpPr>
          <p:nvPr>
            <p:ph type="title"/>
          </p:nvPr>
        </p:nvSpPr>
        <p:spPr/>
        <p:txBody>
          <a:bodyPr/>
          <a:lstStyle/>
          <a:p>
            <a:r>
              <a:rPr lang="en-US" dirty="0"/>
              <a:t>Double slit experiment - result</a:t>
            </a:r>
            <a:endParaRPr lang="en-AU" dirty="0"/>
          </a:p>
        </p:txBody>
      </p:sp>
      <p:sp>
        <p:nvSpPr>
          <p:cNvPr id="3" name="Content Placeholder 2">
            <a:extLst>
              <a:ext uri="{FF2B5EF4-FFF2-40B4-BE49-F238E27FC236}">
                <a16:creationId xmlns:a16="http://schemas.microsoft.com/office/drawing/2014/main" id="{C9D321D5-28E4-496C-B75B-F5D7985F70AF}"/>
              </a:ext>
            </a:extLst>
          </p:cNvPr>
          <p:cNvSpPr>
            <a:spLocks noGrp="1"/>
          </p:cNvSpPr>
          <p:nvPr>
            <p:ph idx="1"/>
          </p:nvPr>
        </p:nvSpPr>
        <p:spPr>
          <a:xfrm>
            <a:off x="6182833" y="2096063"/>
            <a:ext cx="5084724" cy="4405635"/>
          </a:xfrm>
        </p:spPr>
        <p:txBody>
          <a:bodyPr>
            <a:normAutofit fontScale="92500" lnSpcReduction="10000"/>
          </a:bodyPr>
          <a:lstStyle/>
          <a:p>
            <a:r>
              <a:rPr lang="en-US" dirty="0"/>
              <a:t>With the right slit diameter, the light diffracts from each slit – each slit behaves like a point source</a:t>
            </a:r>
          </a:p>
          <a:p>
            <a:r>
              <a:rPr lang="en-US" dirty="0"/>
              <a:t>Light from the two slits interferes creating alternating bands of constructive and destructive interference – alternating bands of high and low intensity referred to as fringes</a:t>
            </a:r>
          </a:p>
          <a:p>
            <a:r>
              <a:rPr lang="en-US" dirty="0"/>
              <a:t>Bright fringes numbers from 0</a:t>
            </a:r>
            <a:r>
              <a:rPr lang="en-US" baseline="30000" dirty="0"/>
              <a:t>th</a:t>
            </a:r>
            <a:r>
              <a:rPr lang="en-US" dirty="0"/>
              <a:t> in the center increasing out in both directions</a:t>
            </a:r>
          </a:p>
          <a:p>
            <a:r>
              <a:rPr lang="en-US" dirty="0"/>
              <a:t>Wave or particle? – Diffraction is fundamentally a wave behaviour</a:t>
            </a:r>
          </a:p>
          <a:p>
            <a:endParaRPr lang="en-AU" dirty="0"/>
          </a:p>
        </p:txBody>
      </p:sp>
      <p:grpSp>
        <p:nvGrpSpPr>
          <p:cNvPr id="52" name="Group 51">
            <a:extLst>
              <a:ext uri="{FF2B5EF4-FFF2-40B4-BE49-F238E27FC236}">
                <a16:creationId xmlns:a16="http://schemas.microsoft.com/office/drawing/2014/main" id="{458DD85A-C488-4EFD-9CA2-F5F9847CDBA7}"/>
              </a:ext>
            </a:extLst>
          </p:cNvPr>
          <p:cNvGrpSpPr/>
          <p:nvPr/>
        </p:nvGrpSpPr>
        <p:grpSpPr>
          <a:xfrm rot="16200000">
            <a:off x="-278870" y="2061478"/>
            <a:ext cx="5431853" cy="5376010"/>
            <a:chOff x="952093" y="-1998031"/>
            <a:chExt cx="8640000" cy="8640000"/>
          </a:xfrm>
        </p:grpSpPr>
        <p:sp>
          <p:nvSpPr>
            <p:cNvPr id="53" name="Arc 52">
              <a:extLst>
                <a:ext uri="{FF2B5EF4-FFF2-40B4-BE49-F238E27FC236}">
                  <a16:creationId xmlns:a16="http://schemas.microsoft.com/office/drawing/2014/main" id="{F5BD5111-11D8-4695-B01F-F570A6C2FE1E}"/>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4" name="Arc 53">
              <a:extLst>
                <a:ext uri="{FF2B5EF4-FFF2-40B4-BE49-F238E27FC236}">
                  <a16:creationId xmlns:a16="http://schemas.microsoft.com/office/drawing/2014/main" id="{838729D5-39C1-410E-8CA1-3F6DD235BECC}"/>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5" name="Arc 54">
              <a:extLst>
                <a:ext uri="{FF2B5EF4-FFF2-40B4-BE49-F238E27FC236}">
                  <a16:creationId xmlns:a16="http://schemas.microsoft.com/office/drawing/2014/main" id="{B1833B13-3B95-485C-B54F-F0E25358258B}"/>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6" name="Arc 55">
              <a:extLst>
                <a:ext uri="{FF2B5EF4-FFF2-40B4-BE49-F238E27FC236}">
                  <a16:creationId xmlns:a16="http://schemas.microsoft.com/office/drawing/2014/main" id="{8D1489A5-B5E1-47D8-A4CE-3DD561735BD5}"/>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7" name="Arc 56">
              <a:extLst>
                <a:ext uri="{FF2B5EF4-FFF2-40B4-BE49-F238E27FC236}">
                  <a16:creationId xmlns:a16="http://schemas.microsoft.com/office/drawing/2014/main" id="{9A6AD1D6-FDD3-4F92-8BF3-55591EC5A2FC}"/>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8" name="Arc 57">
              <a:extLst>
                <a:ext uri="{FF2B5EF4-FFF2-40B4-BE49-F238E27FC236}">
                  <a16:creationId xmlns:a16="http://schemas.microsoft.com/office/drawing/2014/main" id="{08B3980B-391D-4637-BB2B-F262666C6035}"/>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9" name="Arc 58">
              <a:extLst>
                <a:ext uri="{FF2B5EF4-FFF2-40B4-BE49-F238E27FC236}">
                  <a16:creationId xmlns:a16="http://schemas.microsoft.com/office/drawing/2014/main" id="{E00E8065-BD51-4EF9-9502-0BC2CE007403}"/>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0" name="Arc 59">
              <a:extLst>
                <a:ext uri="{FF2B5EF4-FFF2-40B4-BE49-F238E27FC236}">
                  <a16:creationId xmlns:a16="http://schemas.microsoft.com/office/drawing/2014/main" id="{E777D2F5-642C-4DF6-AD05-66A60603D474}"/>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1" name="Arc 60">
              <a:extLst>
                <a:ext uri="{FF2B5EF4-FFF2-40B4-BE49-F238E27FC236}">
                  <a16:creationId xmlns:a16="http://schemas.microsoft.com/office/drawing/2014/main" id="{D8D61DC6-76F8-460E-8D44-7A9B45B29E83}"/>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2" name="Arc 61">
              <a:extLst>
                <a:ext uri="{FF2B5EF4-FFF2-40B4-BE49-F238E27FC236}">
                  <a16:creationId xmlns:a16="http://schemas.microsoft.com/office/drawing/2014/main" id="{4E139641-281E-42CC-B8D3-F5F1EC162297}"/>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3" name="Arc 62">
              <a:extLst>
                <a:ext uri="{FF2B5EF4-FFF2-40B4-BE49-F238E27FC236}">
                  <a16:creationId xmlns:a16="http://schemas.microsoft.com/office/drawing/2014/main" id="{1FF81EAC-152A-47FA-9D66-AC77ED39B0E4}"/>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4" name="Arc 63">
              <a:extLst>
                <a:ext uri="{FF2B5EF4-FFF2-40B4-BE49-F238E27FC236}">
                  <a16:creationId xmlns:a16="http://schemas.microsoft.com/office/drawing/2014/main" id="{B6141736-74A9-452B-A98C-1144B8FF15DA}"/>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nvGrpSpPr>
          <p:cNvPr id="69" name="Group 68">
            <a:extLst>
              <a:ext uri="{FF2B5EF4-FFF2-40B4-BE49-F238E27FC236}">
                <a16:creationId xmlns:a16="http://schemas.microsoft.com/office/drawing/2014/main" id="{508BAA2F-A873-446A-BEA3-FB18EE075040}"/>
              </a:ext>
            </a:extLst>
          </p:cNvPr>
          <p:cNvGrpSpPr/>
          <p:nvPr/>
        </p:nvGrpSpPr>
        <p:grpSpPr>
          <a:xfrm rot="16200000" flipH="1">
            <a:off x="-278870" y="726223"/>
            <a:ext cx="5431853" cy="5376010"/>
            <a:chOff x="952093" y="-1998031"/>
            <a:chExt cx="8640000" cy="8640000"/>
          </a:xfrm>
        </p:grpSpPr>
        <p:sp>
          <p:nvSpPr>
            <p:cNvPr id="70" name="Arc 69">
              <a:extLst>
                <a:ext uri="{FF2B5EF4-FFF2-40B4-BE49-F238E27FC236}">
                  <a16:creationId xmlns:a16="http://schemas.microsoft.com/office/drawing/2014/main" id="{D7F81F03-C406-4FA8-9EBD-E5365E11F034}"/>
                </a:ext>
              </a:extLst>
            </p:cNvPr>
            <p:cNvSpPr/>
            <p:nvPr/>
          </p:nvSpPr>
          <p:spPr>
            <a:xfrm>
              <a:off x="4889404" y="1953901"/>
              <a:ext cx="720000" cy="720000"/>
            </a:xfrm>
            <a:prstGeom prst="arc">
              <a:avLst>
                <a:gd name="adj1" fmla="val 147750"/>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1" name="Arc 70">
              <a:extLst>
                <a:ext uri="{FF2B5EF4-FFF2-40B4-BE49-F238E27FC236}">
                  <a16:creationId xmlns:a16="http://schemas.microsoft.com/office/drawing/2014/main" id="{6B52F95F-F0EF-4B97-8026-5D614E397FDF}"/>
                </a:ext>
              </a:extLst>
            </p:cNvPr>
            <p:cNvSpPr/>
            <p:nvPr/>
          </p:nvSpPr>
          <p:spPr>
            <a:xfrm>
              <a:off x="4529404" y="1593901"/>
              <a:ext cx="1440000" cy="1440000"/>
            </a:xfrm>
            <a:prstGeom prst="arc">
              <a:avLst>
                <a:gd name="adj1" fmla="val 1346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2" name="Arc 71">
              <a:extLst>
                <a:ext uri="{FF2B5EF4-FFF2-40B4-BE49-F238E27FC236}">
                  <a16:creationId xmlns:a16="http://schemas.microsoft.com/office/drawing/2014/main" id="{AD3B995E-46B1-4B26-BF35-C3D0B1CF5EA7}"/>
                </a:ext>
              </a:extLst>
            </p:cNvPr>
            <p:cNvSpPr/>
            <p:nvPr/>
          </p:nvSpPr>
          <p:spPr>
            <a:xfrm>
              <a:off x="4169404" y="1220401"/>
              <a:ext cx="2160000" cy="2160000"/>
            </a:xfrm>
            <a:prstGeom prst="arc">
              <a:avLst>
                <a:gd name="adj1" fmla="val 71533"/>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3" name="Arc 72">
              <a:extLst>
                <a:ext uri="{FF2B5EF4-FFF2-40B4-BE49-F238E27FC236}">
                  <a16:creationId xmlns:a16="http://schemas.microsoft.com/office/drawing/2014/main" id="{763D43EA-0BF4-43E7-98C0-BC3948811F40}"/>
                </a:ext>
              </a:extLst>
            </p:cNvPr>
            <p:cNvSpPr/>
            <p:nvPr/>
          </p:nvSpPr>
          <p:spPr>
            <a:xfrm>
              <a:off x="3809404" y="860401"/>
              <a:ext cx="2880000" cy="2880000"/>
            </a:xfrm>
            <a:prstGeom prst="arc">
              <a:avLst>
                <a:gd name="adj1" fmla="val 70885"/>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4" name="Arc 73">
              <a:extLst>
                <a:ext uri="{FF2B5EF4-FFF2-40B4-BE49-F238E27FC236}">
                  <a16:creationId xmlns:a16="http://schemas.microsoft.com/office/drawing/2014/main" id="{E5E356AC-B247-400C-A451-F2A7507CF2A9}"/>
                </a:ext>
              </a:extLst>
            </p:cNvPr>
            <p:cNvSpPr/>
            <p:nvPr/>
          </p:nvSpPr>
          <p:spPr>
            <a:xfrm>
              <a:off x="3449404" y="500401"/>
              <a:ext cx="3600000" cy="3600000"/>
            </a:xfrm>
            <a:prstGeom prst="arc">
              <a:avLst>
                <a:gd name="adj1" fmla="val 22598"/>
                <a:gd name="adj2" fmla="val 107481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5" name="Arc 74">
              <a:extLst>
                <a:ext uri="{FF2B5EF4-FFF2-40B4-BE49-F238E27FC236}">
                  <a16:creationId xmlns:a16="http://schemas.microsoft.com/office/drawing/2014/main" id="{584FB29F-70CF-416E-9008-03FBAFE57E52}"/>
                </a:ext>
              </a:extLst>
            </p:cNvPr>
            <p:cNvSpPr/>
            <p:nvPr/>
          </p:nvSpPr>
          <p:spPr>
            <a:xfrm>
              <a:off x="3089404" y="167401"/>
              <a:ext cx="4320000" cy="4320000"/>
            </a:xfrm>
            <a:prstGeom prst="arc">
              <a:avLst>
                <a:gd name="adj1" fmla="val 4898"/>
                <a:gd name="adj2" fmla="val 108063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6" name="Arc 75">
              <a:extLst>
                <a:ext uri="{FF2B5EF4-FFF2-40B4-BE49-F238E27FC236}">
                  <a16:creationId xmlns:a16="http://schemas.microsoft.com/office/drawing/2014/main" id="{2FB9D676-81E8-4804-9576-7C2FE13C6CF7}"/>
                </a:ext>
              </a:extLst>
            </p:cNvPr>
            <p:cNvSpPr/>
            <p:nvPr/>
          </p:nvSpPr>
          <p:spPr>
            <a:xfrm>
              <a:off x="2752093" y="-206099"/>
              <a:ext cx="5040000" cy="5040000"/>
            </a:xfrm>
            <a:prstGeom prst="arc">
              <a:avLst>
                <a:gd name="adj1" fmla="val 23876"/>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7" name="Arc 76">
              <a:extLst>
                <a:ext uri="{FF2B5EF4-FFF2-40B4-BE49-F238E27FC236}">
                  <a16:creationId xmlns:a16="http://schemas.microsoft.com/office/drawing/2014/main" id="{5F61583B-AD54-4A4A-9D99-1E19C389750C}"/>
                </a:ext>
              </a:extLst>
            </p:cNvPr>
            <p:cNvSpPr/>
            <p:nvPr/>
          </p:nvSpPr>
          <p:spPr>
            <a:xfrm>
              <a:off x="2365018" y="-558031"/>
              <a:ext cx="5760000" cy="5760000"/>
            </a:xfrm>
            <a:prstGeom prst="arc">
              <a:avLst>
                <a:gd name="adj1" fmla="val 1960"/>
                <a:gd name="adj2" fmla="val 107972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8" name="Arc 77">
              <a:extLst>
                <a:ext uri="{FF2B5EF4-FFF2-40B4-BE49-F238E27FC236}">
                  <a16:creationId xmlns:a16="http://schemas.microsoft.com/office/drawing/2014/main" id="{02B4BC8C-1681-4F5A-85A0-3C169398DBAB}"/>
                </a:ext>
              </a:extLst>
            </p:cNvPr>
            <p:cNvSpPr/>
            <p:nvPr/>
          </p:nvSpPr>
          <p:spPr>
            <a:xfrm>
              <a:off x="2005018" y="-918031"/>
              <a:ext cx="6480000" cy="6480000"/>
            </a:xfrm>
            <a:prstGeom prst="arc">
              <a:avLst>
                <a:gd name="adj1" fmla="val 3147"/>
                <a:gd name="adj2" fmla="val 8809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9" name="Arc 78">
              <a:extLst>
                <a:ext uri="{FF2B5EF4-FFF2-40B4-BE49-F238E27FC236}">
                  <a16:creationId xmlns:a16="http://schemas.microsoft.com/office/drawing/2014/main" id="{AFA77CDC-8166-4EDE-92A1-6105278391B3}"/>
                </a:ext>
              </a:extLst>
            </p:cNvPr>
            <p:cNvSpPr/>
            <p:nvPr/>
          </p:nvSpPr>
          <p:spPr>
            <a:xfrm>
              <a:off x="1645018" y="-1286099"/>
              <a:ext cx="7200000" cy="7200000"/>
            </a:xfrm>
            <a:prstGeom prst="arc">
              <a:avLst>
                <a:gd name="adj1" fmla="val 3147"/>
                <a:gd name="adj2" fmla="val 82712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80" name="Arc 79">
              <a:extLst>
                <a:ext uri="{FF2B5EF4-FFF2-40B4-BE49-F238E27FC236}">
                  <a16:creationId xmlns:a16="http://schemas.microsoft.com/office/drawing/2014/main" id="{3F9803CB-8188-4AE2-B6DA-73440808ED92}"/>
                </a:ext>
              </a:extLst>
            </p:cNvPr>
            <p:cNvSpPr/>
            <p:nvPr/>
          </p:nvSpPr>
          <p:spPr>
            <a:xfrm>
              <a:off x="1285018" y="-1638031"/>
              <a:ext cx="7920000" cy="7920000"/>
            </a:xfrm>
            <a:prstGeom prst="arc">
              <a:avLst>
                <a:gd name="adj1" fmla="val 3147"/>
                <a:gd name="adj2" fmla="val 79436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81" name="Arc 80">
              <a:extLst>
                <a:ext uri="{FF2B5EF4-FFF2-40B4-BE49-F238E27FC236}">
                  <a16:creationId xmlns:a16="http://schemas.microsoft.com/office/drawing/2014/main" id="{E2BE6577-D3C6-4147-8F45-8D47011E0A85}"/>
                </a:ext>
              </a:extLst>
            </p:cNvPr>
            <p:cNvSpPr/>
            <p:nvPr/>
          </p:nvSpPr>
          <p:spPr>
            <a:xfrm>
              <a:off x="952093" y="-1998031"/>
              <a:ext cx="8640000" cy="8640000"/>
            </a:xfrm>
            <a:prstGeom prst="arc">
              <a:avLst>
                <a:gd name="adj1" fmla="val 3147"/>
                <a:gd name="adj2" fmla="val 7661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grpSp>
      <p:grpSp>
        <p:nvGrpSpPr>
          <p:cNvPr id="84" name="Group 83">
            <a:extLst>
              <a:ext uri="{FF2B5EF4-FFF2-40B4-BE49-F238E27FC236}">
                <a16:creationId xmlns:a16="http://schemas.microsoft.com/office/drawing/2014/main" id="{09202EEB-7208-495B-9479-E1CCBB636F99}"/>
              </a:ext>
            </a:extLst>
          </p:cNvPr>
          <p:cNvGrpSpPr/>
          <p:nvPr/>
        </p:nvGrpSpPr>
        <p:grpSpPr>
          <a:xfrm rot="16200000">
            <a:off x="1964090" y="2733538"/>
            <a:ext cx="3631204" cy="2687444"/>
            <a:chOff x="5223850" y="2387230"/>
            <a:chExt cx="5775856" cy="4319097"/>
          </a:xfrm>
        </p:grpSpPr>
        <p:cxnSp>
          <p:nvCxnSpPr>
            <p:cNvPr id="85" name="Straight Connector 84">
              <a:extLst>
                <a:ext uri="{FF2B5EF4-FFF2-40B4-BE49-F238E27FC236}">
                  <a16:creationId xmlns:a16="http://schemas.microsoft.com/office/drawing/2014/main" id="{52F183F8-B0B9-434F-992C-1D67ED78A06B}"/>
                </a:ext>
              </a:extLst>
            </p:cNvPr>
            <p:cNvCxnSpPr>
              <a:cxnSpLocks/>
            </p:cNvCxnSpPr>
            <p:nvPr/>
          </p:nvCxnSpPr>
          <p:spPr>
            <a:xfrm flipH="1">
              <a:off x="8111667" y="2387230"/>
              <a:ext cx="234" cy="431909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Freeform: Shape 85">
              <a:extLst>
                <a:ext uri="{FF2B5EF4-FFF2-40B4-BE49-F238E27FC236}">
                  <a16:creationId xmlns:a16="http://schemas.microsoft.com/office/drawing/2014/main" id="{7737CD19-BE74-417B-9585-7C3E54F09DD3}"/>
                </a:ext>
              </a:extLst>
            </p:cNvPr>
            <p:cNvSpPr/>
            <p:nvPr/>
          </p:nvSpPr>
          <p:spPr>
            <a:xfrm>
              <a:off x="7405734" y="2544024"/>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7" name="Freeform: Shape 86">
              <a:extLst>
                <a:ext uri="{FF2B5EF4-FFF2-40B4-BE49-F238E27FC236}">
                  <a16:creationId xmlns:a16="http://schemas.microsoft.com/office/drawing/2014/main" id="{198F782C-1183-490F-8793-72D6CE275F4C}"/>
                </a:ext>
              </a:extLst>
            </p:cNvPr>
            <p:cNvSpPr/>
            <p:nvPr/>
          </p:nvSpPr>
          <p:spPr>
            <a:xfrm>
              <a:off x="6753885" y="2408222"/>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Freeform: Shape 87">
              <a:extLst>
                <a:ext uri="{FF2B5EF4-FFF2-40B4-BE49-F238E27FC236}">
                  <a16:creationId xmlns:a16="http://schemas.microsoft.com/office/drawing/2014/main" id="{50AA6718-B9F3-427B-ADF4-7F98D81344B8}"/>
                </a:ext>
              </a:extLst>
            </p:cNvPr>
            <p:cNvSpPr/>
            <p:nvPr/>
          </p:nvSpPr>
          <p:spPr>
            <a:xfrm>
              <a:off x="6192570" y="2399168"/>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Freeform: Shape 88">
              <a:extLst>
                <a:ext uri="{FF2B5EF4-FFF2-40B4-BE49-F238E27FC236}">
                  <a16:creationId xmlns:a16="http://schemas.microsoft.com/office/drawing/2014/main" id="{0C86F25F-2F86-46D5-8E77-71850A125D3F}"/>
                </a:ext>
              </a:extLst>
            </p:cNvPr>
            <p:cNvSpPr/>
            <p:nvPr/>
          </p:nvSpPr>
          <p:spPr>
            <a:xfrm>
              <a:off x="5703683" y="2417275"/>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Freeform: Shape 89">
              <a:extLst>
                <a:ext uri="{FF2B5EF4-FFF2-40B4-BE49-F238E27FC236}">
                  <a16:creationId xmlns:a16="http://schemas.microsoft.com/office/drawing/2014/main" id="{CBA2BA4D-189D-4F62-B6E5-6BFF522F2299}"/>
                </a:ext>
              </a:extLst>
            </p:cNvPr>
            <p:cNvSpPr/>
            <p:nvPr/>
          </p:nvSpPr>
          <p:spPr>
            <a:xfrm>
              <a:off x="5223850" y="2435382"/>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Freeform: Shape 90">
              <a:extLst>
                <a:ext uri="{FF2B5EF4-FFF2-40B4-BE49-F238E27FC236}">
                  <a16:creationId xmlns:a16="http://schemas.microsoft.com/office/drawing/2014/main" id="{EB00CB67-0CC6-4557-AF43-40C2CB133E11}"/>
                </a:ext>
              </a:extLst>
            </p:cNvPr>
            <p:cNvSpPr/>
            <p:nvPr/>
          </p:nvSpPr>
          <p:spPr>
            <a:xfrm flipH="1">
              <a:off x="8328931" y="2560100"/>
              <a:ext cx="488891" cy="3802456"/>
            </a:xfrm>
            <a:custGeom>
              <a:avLst/>
              <a:gdLst>
                <a:gd name="connsiteX0" fmla="*/ 506994 w 506994"/>
                <a:gd name="connsiteY0" fmla="*/ 0 h 3947311"/>
                <a:gd name="connsiteX1" fmla="*/ 0 w 506994"/>
                <a:gd name="connsiteY1" fmla="*/ 3947311 h 3947311"/>
                <a:gd name="connsiteX0" fmla="*/ 488887 w 488887"/>
                <a:gd name="connsiteY0" fmla="*/ 0 h 3802456"/>
                <a:gd name="connsiteX1" fmla="*/ 0 w 488887"/>
                <a:gd name="connsiteY1" fmla="*/ 3802456 h 3802456"/>
                <a:gd name="connsiteX0" fmla="*/ 488887 w 489694"/>
                <a:gd name="connsiteY0" fmla="*/ 0 h 3802456"/>
                <a:gd name="connsiteX1" fmla="*/ 0 w 489694"/>
                <a:gd name="connsiteY1" fmla="*/ 3802456 h 3802456"/>
                <a:gd name="connsiteX0" fmla="*/ 488887 w 489520"/>
                <a:gd name="connsiteY0" fmla="*/ 0 h 3802456"/>
                <a:gd name="connsiteX1" fmla="*/ 0 w 489520"/>
                <a:gd name="connsiteY1" fmla="*/ 3802456 h 3802456"/>
                <a:gd name="connsiteX0" fmla="*/ 488887 w 488891"/>
                <a:gd name="connsiteY0" fmla="*/ 0 h 3802456"/>
                <a:gd name="connsiteX1" fmla="*/ 0 w 488891"/>
                <a:gd name="connsiteY1" fmla="*/ 3802456 h 3802456"/>
              </a:gdLst>
              <a:ahLst/>
              <a:cxnLst>
                <a:cxn ang="0">
                  <a:pos x="connsiteX0" y="connsiteY0"/>
                </a:cxn>
                <a:cxn ang="0">
                  <a:pos x="connsiteX1" y="connsiteY1"/>
                </a:cxn>
              </a:cxnLst>
              <a:rect l="l" t="t" r="r" b="b"/>
              <a:pathLst>
                <a:path w="488891" h="3802456">
                  <a:moveTo>
                    <a:pt x="488887" y="0"/>
                  </a:moveTo>
                  <a:cubicBezTo>
                    <a:pt x="490396" y="1923106"/>
                    <a:pt x="66392" y="2922761"/>
                    <a:pt x="0" y="380245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2" name="Freeform: Shape 91">
              <a:extLst>
                <a:ext uri="{FF2B5EF4-FFF2-40B4-BE49-F238E27FC236}">
                  <a16:creationId xmlns:a16="http://schemas.microsoft.com/office/drawing/2014/main" id="{37596CCB-FD53-4DB5-A38D-8C124799B83E}"/>
                </a:ext>
              </a:extLst>
            </p:cNvPr>
            <p:cNvSpPr/>
            <p:nvPr/>
          </p:nvSpPr>
          <p:spPr>
            <a:xfrm flipH="1">
              <a:off x="8473790" y="2424298"/>
              <a:ext cx="995881" cy="3585172"/>
            </a:xfrm>
            <a:custGeom>
              <a:avLst/>
              <a:gdLst>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 name="connsiteX0" fmla="*/ 995881 w 995881"/>
                <a:gd name="connsiteY0" fmla="*/ 0 h 3585172"/>
                <a:gd name="connsiteX1" fmla="*/ 0 w 995881"/>
                <a:gd name="connsiteY1" fmla="*/ 3585172 h 3585172"/>
              </a:gdLst>
              <a:ahLst/>
              <a:cxnLst>
                <a:cxn ang="0">
                  <a:pos x="connsiteX0" y="connsiteY0"/>
                </a:cxn>
                <a:cxn ang="0">
                  <a:pos x="connsiteX1" y="connsiteY1"/>
                </a:cxn>
              </a:cxnLst>
              <a:rect l="l" t="t" r="r" b="b"/>
              <a:pathLst>
                <a:path w="995881" h="3585172">
                  <a:moveTo>
                    <a:pt x="995881" y="0"/>
                  </a:moveTo>
                  <a:cubicBezTo>
                    <a:pt x="813302" y="1671872"/>
                    <a:pt x="268586" y="2999715"/>
                    <a:pt x="0" y="358517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Freeform: Shape 92">
              <a:extLst>
                <a:ext uri="{FF2B5EF4-FFF2-40B4-BE49-F238E27FC236}">
                  <a16:creationId xmlns:a16="http://schemas.microsoft.com/office/drawing/2014/main" id="{DC3226DC-ACEE-436B-B7DC-C0E4E6901488}"/>
                </a:ext>
              </a:extLst>
            </p:cNvPr>
            <p:cNvSpPr/>
            <p:nvPr/>
          </p:nvSpPr>
          <p:spPr>
            <a:xfrm flipH="1">
              <a:off x="8645806" y="2415244"/>
              <a:ext cx="1385180" cy="3132499"/>
            </a:xfrm>
            <a:custGeom>
              <a:avLst/>
              <a:gdLst>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 name="connsiteX0" fmla="*/ 1385180 w 1385180"/>
                <a:gd name="connsiteY0" fmla="*/ 0 h 3132499"/>
                <a:gd name="connsiteX1" fmla="*/ 0 w 1385180"/>
                <a:gd name="connsiteY1" fmla="*/ 3132499 h 3132499"/>
              </a:gdLst>
              <a:ahLst/>
              <a:cxnLst>
                <a:cxn ang="0">
                  <a:pos x="connsiteX0" y="connsiteY0"/>
                </a:cxn>
                <a:cxn ang="0">
                  <a:pos x="connsiteX1" y="connsiteY1"/>
                </a:cxn>
              </a:cxnLst>
              <a:rect l="l" t="t" r="r" b="b"/>
              <a:pathLst>
                <a:path w="1385180" h="3132499">
                  <a:moveTo>
                    <a:pt x="1385180" y="0"/>
                  </a:moveTo>
                  <a:cubicBezTo>
                    <a:pt x="1308980" y="793686"/>
                    <a:pt x="499450" y="2492721"/>
                    <a:pt x="0" y="3132499"/>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Freeform: Shape 93">
              <a:extLst>
                <a:ext uri="{FF2B5EF4-FFF2-40B4-BE49-F238E27FC236}">
                  <a16:creationId xmlns:a16="http://schemas.microsoft.com/office/drawing/2014/main" id="{D2B948C4-881A-4E0B-90FE-E914EEAD922B}"/>
                </a:ext>
              </a:extLst>
            </p:cNvPr>
            <p:cNvSpPr/>
            <p:nvPr/>
          </p:nvSpPr>
          <p:spPr>
            <a:xfrm flipH="1">
              <a:off x="8844982" y="2433351"/>
              <a:ext cx="1674891" cy="2553077"/>
            </a:xfrm>
            <a:custGeom>
              <a:avLst/>
              <a:gdLst>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 name="connsiteX0" fmla="*/ 1674891 w 1674891"/>
                <a:gd name="connsiteY0" fmla="*/ 0 h 2553077"/>
                <a:gd name="connsiteX1" fmla="*/ 0 w 1674891"/>
                <a:gd name="connsiteY1" fmla="*/ 2553077 h 2553077"/>
              </a:gdLst>
              <a:ahLst/>
              <a:cxnLst>
                <a:cxn ang="0">
                  <a:pos x="connsiteX0" y="connsiteY0"/>
                </a:cxn>
                <a:cxn ang="0">
                  <a:pos x="connsiteX1" y="connsiteY1"/>
                </a:cxn>
              </a:cxnLst>
              <a:rect l="l" t="t" r="r" b="b"/>
              <a:pathLst>
                <a:path w="1674891" h="2553077">
                  <a:moveTo>
                    <a:pt x="1674891" y="0"/>
                  </a:moveTo>
                  <a:cubicBezTo>
                    <a:pt x="1653766" y="811039"/>
                    <a:pt x="437584" y="1993271"/>
                    <a:pt x="0" y="255307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Freeform: Shape 94">
              <a:extLst>
                <a:ext uri="{FF2B5EF4-FFF2-40B4-BE49-F238E27FC236}">
                  <a16:creationId xmlns:a16="http://schemas.microsoft.com/office/drawing/2014/main" id="{7A312E7B-6EBF-4167-864B-9FC9FE3F89C7}"/>
                </a:ext>
              </a:extLst>
            </p:cNvPr>
            <p:cNvSpPr/>
            <p:nvPr/>
          </p:nvSpPr>
          <p:spPr>
            <a:xfrm flipH="1">
              <a:off x="9007944" y="2451458"/>
              <a:ext cx="1991762" cy="1692998"/>
            </a:xfrm>
            <a:custGeom>
              <a:avLst/>
              <a:gdLst>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 name="connsiteX0" fmla="*/ 1991762 w 1991762"/>
                <a:gd name="connsiteY0" fmla="*/ 0 h 1692998"/>
                <a:gd name="connsiteX1" fmla="*/ 0 w 1991762"/>
                <a:gd name="connsiteY1" fmla="*/ 1692998 h 1692998"/>
              </a:gdLst>
              <a:ahLst/>
              <a:cxnLst>
                <a:cxn ang="0">
                  <a:pos x="connsiteX0" y="connsiteY0"/>
                </a:cxn>
                <a:cxn ang="0">
                  <a:pos x="connsiteX1" y="connsiteY1"/>
                </a:cxn>
              </a:cxnLst>
              <a:rect l="l" t="t" r="r" b="b"/>
              <a:pathLst>
                <a:path w="1991762" h="1692998">
                  <a:moveTo>
                    <a:pt x="1991762" y="0"/>
                  </a:moveTo>
                  <a:cubicBezTo>
                    <a:pt x="1834835" y="319889"/>
                    <a:pt x="709189" y="1508910"/>
                    <a:pt x="0" y="169299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0" name="Group 109">
            <a:extLst>
              <a:ext uri="{FF2B5EF4-FFF2-40B4-BE49-F238E27FC236}">
                <a16:creationId xmlns:a16="http://schemas.microsoft.com/office/drawing/2014/main" id="{461F361D-1C7C-4486-8A39-BAB22879984A}"/>
              </a:ext>
            </a:extLst>
          </p:cNvPr>
          <p:cNvGrpSpPr/>
          <p:nvPr/>
        </p:nvGrpSpPr>
        <p:grpSpPr>
          <a:xfrm>
            <a:off x="2243338" y="1514357"/>
            <a:ext cx="90376" cy="5151707"/>
            <a:chOff x="5098312" y="1594883"/>
            <a:chExt cx="90376" cy="5151707"/>
          </a:xfrm>
        </p:grpSpPr>
        <p:sp>
          <p:nvSpPr>
            <p:cNvPr id="97" name="Rectangle 96">
              <a:extLst>
                <a:ext uri="{FF2B5EF4-FFF2-40B4-BE49-F238E27FC236}">
                  <a16:creationId xmlns:a16="http://schemas.microsoft.com/office/drawing/2014/main" id="{C0FB51A3-CFA5-4A03-8123-5A0500E674CD}"/>
                </a:ext>
              </a:extLst>
            </p:cNvPr>
            <p:cNvSpPr/>
            <p:nvPr/>
          </p:nvSpPr>
          <p:spPr>
            <a:xfrm>
              <a:off x="5102258" y="1594883"/>
              <a:ext cx="86430" cy="1767054"/>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2E755141-1F1A-4F13-9887-4084B0C4364B}"/>
                </a:ext>
              </a:extLst>
            </p:cNvPr>
            <p:cNvSpPr/>
            <p:nvPr/>
          </p:nvSpPr>
          <p:spPr>
            <a:xfrm>
              <a:off x="5102258" y="4979536"/>
              <a:ext cx="86430" cy="1767054"/>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DF973F1F-4476-4AB0-90B2-05114D561440}"/>
                </a:ext>
              </a:extLst>
            </p:cNvPr>
            <p:cNvSpPr/>
            <p:nvPr/>
          </p:nvSpPr>
          <p:spPr>
            <a:xfrm>
              <a:off x="5098312" y="3569054"/>
              <a:ext cx="84076" cy="1206492"/>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9" name="Group 108">
            <a:extLst>
              <a:ext uri="{FF2B5EF4-FFF2-40B4-BE49-F238E27FC236}">
                <a16:creationId xmlns:a16="http://schemas.microsoft.com/office/drawing/2014/main" id="{6230F96B-5617-4A4D-B1BD-C4699D5AD4F5}"/>
              </a:ext>
            </a:extLst>
          </p:cNvPr>
          <p:cNvGrpSpPr/>
          <p:nvPr/>
        </p:nvGrpSpPr>
        <p:grpSpPr>
          <a:xfrm>
            <a:off x="788341" y="2997227"/>
            <a:ext cx="1318606" cy="2520000"/>
            <a:chOff x="3596246" y="2842913"/>
            <a:chExt cx="1318606" cy="2520000"/>
          </a:xfrm>
        </p:grpSpPr>
        <p:cxnSp>
          <p:nvCxnSpPr>
            <p:cNvPr id="101" name="Straight Connector 100">
              <a:extLst>
                <a:ext uri="{FF2B5EF4-FFF2-40B4-BE49-F238E27FC236}">
                  <a16:creationId xmlns:a16="http://schemas.microsoft.com/office/drawing/2014/main" id="{316F491E-0B57-4F16-98D2-5244CC96DDA5}"/>
                </a:ext>
              </a:extLst>
            </p:cNvPr>
            <p:cNvCxnSpPr/>
            <p:nvPr/>
          </p:nvCxnSpPr>
          <p:spPr>
            <a:xfrm flipV="1">
              <a:off x="4693172"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83CAC2-EBF0-48F0-A598-3DCF56004E24}"/>
                </a:ext>
              </a:extLst>
            </p:cNvPr>
            <p:cNvCxnSpPr/>
            <p:nvPr/>
          </p:nvCxnSpPr>
          <p:spPr>
            <a:xfrm flipV="1">
              <a:off x="4914852"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BCF79A8-3CFA-4E80-A03C-1B4F99C01BCF}"/>
                </a:ext>
              </a:extLst>
            </p:cNvPr>
            <p:cNvCxnSpPr/>
            <p:nvPr/>
          </p:nvCxnSpPr>
          <p:spPr>
            <a:xfrm flipV="1">
              <a:off x="4468116"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3A9C526-E747-464C-8CEA-A345E05BC3F4}"/>
                </a:ext>
              </a:extLst>
            </p:cNvPr>
            <p:cNvCxnSpPr/>
            <p:nvPr/>
          </p:nvCxnSpPr>
          <p:spPr>
            <a:xfrm flipV="1">
              <a:off x="4253861"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2385DEF-2A60-419E-A4D7-BB0D9725848A}"/>
                </a:ext>
              </a:extLst>
            </p:cNvPr>
            <p:cNvCxnSpPr/>
            <p:nvPr/>
          </p:nvCxnSpPr>
          <p:spPr>
            <a:xfrm flipV="1">
              <a:off x="3810501"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40F6931-5E18-4B66-8E3A-1385242BC6D9}"/>
                </a:ext>
              </a:extLst>
            </p:cNvPr>
            <p:cNvCxnSpPr/>
            <p:nvPr/>
          </p:nvCxnSpPr>
          <p:spPr>
            <a:xfrm flipV="1">
              <a:off x="4032181" y="2842913"/>
              <a:ext cx="0" cy="25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F7A7E47-B3DB-4512-8207-0906595BE3E7}"/>
                </a:ext>
              </a:extLst>
            </p:cNvPr>
            <p:cNvCxnSpPr/>
            <p:nvPr/>
          </p:nvCxnSpPr>
          <p:spPr>
            <a:xfrm flipV="1">
              <a:off x="3596246" y="2842913"/>
              <a:ext cx="0" cy="25200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772E05F9-8E83-4E58-9754-C9D8B3157580}"/>
              </a:ext>
            </a:extLst>
          </p:cNvPr>
          <p:cNvGrpSpPr/>
          <p:nvPr/>
        </p:nvGrpSpPr>
        <p:grpSpPr>
          <a:xfrm>
            <a:off x="3883039" y="1503643"/>
            <a:ext cx="1262831" cy="5191243"/>
            <a:chOff x="3883039" y="1503643"/>
            <a:chExt cx="1262831" cy="5191243"/>
          </a:xfrm>
        </p:grpSpPr>
        <p:grpSp>
          <p:nvGrpSpPr>
            <p:cNvPr id="114" name="Group 113">
              <a:extLst>
                <a:ext uri="{FF2B5EF4-FFF2-40B4-BE49-F238E27FC236}">
                  <a16:creationId xmlns:a16="http://schemas.microsoft.com/office/drawing/2014/main" id="{8A7214FF-7F36-4A1B-9D8A-32757D653702}"/>
                </a:ext>
              </a:extLst>
            </p:cNvPr>
            <p:cNvGrpSpPr/>
            <p:nvPr/>
          </p:nvGrpSpPr>
          <p:grpSpPr>
            <a:xfrm>
              <a:off x="3883039" y="1503643"/>
              <a:ext cx="1262831" cy="5163412"/>
              <a:chOff x="3883039" y="1503643"/>
              <a:chExt cx="1262831" cy="5163412"/>
            </a:xfrm>
          </p:grpSpPr>
          <p:sp>
            <p:nvSpPr>
              <p:cNvPr id="112" name="Rectangle 111">
                <a:extLst>
                  <a:ext uri="{FF2B5EF4-FFF2-40B4-BE49-F238E27FC236}">
                    <a16:creationId xmlns:a16="http://schemas.microsoft.com/office/drawing/2014/main" id="{94FB147B-730B-443F-8110-28FF64B29635}"/>
                  </a:ext>
                </a:extLst>
              </p:cNvPr>
              <p:cNvSpPr/>
              <p:nvPr/>
            </p:nvSpPr>
            <p:spPr>
              <a:xfrm>
                <a:off x="3907465" y="1514357"/>
                <a:ext cx="1238405" cy="51517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Freeform: Shape 112">
                <a:extLst>
                  <a:ext uri="{FF2B5EF4-FFF2-40B4-BE49-F238E27FC236}">
                    <a16:creationId xmlns:a16="http://schemas.microsoft.com/office/drawing/2014/main" id="{2913B615-DEC7-46C3-A3FB-1A5335D3CE06}"/>
                  </a:ext>
                </a:extLst>
              </p:cNvPr>
              <p:cNvSpPr/>
              <p:nvPr/>
            </p:nvSpPr>
            <p:spPr>
              <a:xfrm>
                <a:off x="3883039" y="1503643"/>
                <a:ext cx="1145568" cy="5163412"/>
              </a:xfrm>
              <a:custGeom>
                <a:avLst/>
                <a:gdLst>
                  <a:gd name="connsiteX0" fmla="*/ 10375 w 1169324"/>
                  <a:gd name="connsiteY0" fmla="*/ 193156 h 5534747"/>
                  <a:gd name="connsiteX1" fmla="*/ 15692 w 1169324"/>
                  <a:gd name="connsiteY1" fmla="*/ 1118189 h 5534747"/>
                  <a:gd name="connsiteX2" fmla="*/ 137966 w 1169324"/>
                  <a:gd name="connsiteY2" fmla="*/ 1320207 h 5534747"/>
                  <a:gd name="connsiteX3" fmla="*/ 10375 w 1169324"/>
                  <a:gd name="connsiteY3" fmla="*/ 1671082 h 5534747"/>
                  <a:gd name="connsiteX4" fmla="*/ 223026 w 1169324"/>
                  <a:gd name="connsiteY4" fmla="*/ 1920947 h 5534747"/>
                  <a:gd name="connsiteX5" fmla="*/ 21008 w 1169324"/>
                  <a:gd name="connsiteY5" fmla="*/ 2043221 h 5534747"/>
                  <a:gd name="connsiteX6" fmla="*/ 419729 w 1169324"/>
                  <a:gd name="connsiteY6" fmla="*/ 2208026 h 5534747"/>
                  <a:gd name="connsiteX7" fmla="*/ 15692 w 1169324"/>
                  <a:gd name="connsiteY7" fmla="*/ 2351565 h 5534747"/>
                  <a:gd name="connsiteX8" fmla="*/ 627064 w 1169324"/>
                  <a:gd name="connsiteY8" fmla="*/ 2479156 h 5534747"/>
                  <a:gd name="connsiteX9" fmla="*/ 15692 w 1169324"/>
                  <a:gd name="connsiteY9" fmla="*/ 2606747 h 5534747"/>
                  <a:gd name="connsiteX10" fmla="*/ 1169324 w 1169324"/>
                  <a:gd name="connsiteY10" fmla="*/ 2840663 h 5534747"/>
                  <a:gd name="connsiteX11" fmla="*/ 10375 w 1169324"/>
                  <a:gd name="connsiteY11" fmla="*/ 2883193 h 5534747"/>
                  <a:gd name="connsiteX12" fmla="*/ 568585 w 1169324"/>
                  <a:gd name="connsiteY12" fmla="*/ 3032049 h 5534747"/>
                  <a:gd name="connsiteX13" fmla="*/ 15692 w 1169324"/>
                  <a:gd name="connsiteY13" fmla="*/ 3164956 h 5534747"/>
                  <a:gd name="connsiteX14" fmla="*/ 292138 w 1169324"/>
                  <a:gd name="connsiteY14" fmla="*/ 3329761 h 5534747"/>
                  <a:gd name="connsiteX15" fmla="*/ 15692 w 1169324"/>
                  <a:gd name="connsiteY15" fmla="*/ 3478616 h 5534747"/>
                  <a:gd name="connsiteX16" fmla="*/ 169864 w 1169324"/>
                  <a:gd name="connsiteY16" fmla="*/ 3685951 h 5534747"/>
                  <a:gd name="connsiteX17" fmla="*/ 21008 w 1169324"/>
                  <a:gd name="connsiteY17" fmla="*/ 3877337 h 5534747"/>
                  <a:gd name="connsiteX18" fmla="*/ 84803 w 1169324"/>
                  <a:gd name="connsiteY18" fmla="*/ 4153784 h 5534747"/>
                  <a:gd name="connsiteX19" fmla="*/ 15692 w 1169324"/>
                  <a:gd name="connsiteY19" fmla="*/ 4339854 h 5534747"/>
                  <a:gd name="connsiteX20" fmla="*/ 15692 w 1169324"/>
                  <a:gd name="connsiteY20" fmla="*/ 5355263 h 5534747"/>
                  <a:gd name="connsiteX21" fmla="*/ 10375 w 1169324"/>
                  <a:gd name="connsiteY21" fmla="*/ 193156 h 5534747"/>
                  <a:gd name="connsiteX0" fmla="*/ 10375 w 1169324"/>
                  <a:gd name="connsiteY0" fmla="*/ 193156 h 5534747"/>
                  <a:gd name="connsiteX1" fmla="*/ 15692 w 1169324"/>
                  <a:gd name="connsiteY1" fmla="*/ 1118189 h 5534747"/>
                  <a:gd name="connsiteX2" fmla="*/ 137966 w 1169324"/>
                  <a:gd name="connsiteY2" fmla="*/ 1320207 h 5534747"/>
                  <a:gd name="connsiteX3" fmla="*/ 10375 w 1169324"/>
                  <a:gd name="connsiteY3" fmla="*/ 1671082 h 5534747"/>
                  <a:gd name="connsiteX4" fmla="*/ 223026 w 1169324"/>
                  <a:gd name="connsiteY4" fmla="*/ 1920947 h 5534747"/>
                  <a:gd name="connsiteX5" fmla="*/ 21008 w 1169324"/>
                  <a:gd name="connsiteY5" fmla="*/ 2043221 h 5534747"/>
                  <a:gd name="connsiteX6" fmla="*/ 419729 w 1169324"/>
                  <a:gd name="connsiteY6" fmla="*/ 2208026 h 5534747"/>
                  <a:gd name="connsiteX7" fmla="*/ 15692 w 1169324"/>
                  <a:gd name="connsiteY7" fmla="*/ 2351565 h 5534747"/>
                  <a:gd name="connsiteX8" fmla="*/ 627064 w 1169324"/>
                  <a:gd name="connsiteY8" fmla="*/ 2479156 h 5534747"/>
                  <a:gd name="connsiteX9" fmla="*/ 15692 w 1169324"/>
                  <a:gd name="connsiteY9" fmla="*/ 2606747 h 5534747"/>
                  <a:gd name="connsiteX10" fmla="*/ 1169324 w 1169324"/>
                  <a:gd name="connsiteY10" fmla="*/ 2840663 h 5534747"/>
                  <a:gd name="connsiteX11" fmla="*/ 10375 w 1169324"/>
                  <a:gd name="connsiteY11" fmla="*/ 2883193 h 5534747"/>
                  <a:gd name="connsiteX12" fmla="*/ 568585 w 1169324"/>
                  <a:gd name="connsiteY12" fmla="*/ 3032049 h 5534747"/>
                  <a:gd name="connsiteX13" fmla="*/ 15692 w 1169324"/>
                  <a:gd name="connsiteY13" fmla="*/ 3164956 h 5534747"/>
                  <a:gd name="connsiteX14" fmla="*/ 292138 w 1169324"/>
                  <a:gd name="connsiteY14" fmla="*/ 3329761 h 5534747"/>
                  <a:gd name="connsiteX15" fmla="*/ 15692 w 1169324"/>
                  <a:gd name="connsiteY15" fmla="*/ 3478616 h 5534747"/>
                  <a:gd name="connsiteX16" fmla="*/ 169864 w 1169324"/>
                  <a:gd name="connsiteY16" fmla="*/ 3685951 h 5534747"/>
                  <a:gd name="connsiteX17" fmla="*/ 21008 w 1169324"/>
                  <a:gd name="connsiteY17" fmla="*/ 3877337 h 5534747"/>
                  <a:gd name="connsiteX18" fmla="*/ 84803 w 1169324"/>
                  <a:gd name="connsiteY18" fmla="*/ 4153784 h 5534747"/>
                  <a:gd name="connsiteX19" fmla="*/ 15692 w 1169324"/>
                  <a:gd name="connsiteY19" fmla="*/ 4339854 h 5534747"/>
                  <a:gd name="connsiteX20" fmla="*/ 15692 w 1169324"/>
                  <a:gd name="connsiteY20" fmla="*/ 5355263 h 5534747"/>
                  <a:gd name="connsiteX21" fmla="*/ 10375 w 1169324"/>
                  <a:gd name="connsiteY21" fmla="*/ 193156 h 5534747"/>
                  <a:gd name="connsiteX0" fmla="*/ 10044 w 1158064"/>
                  <a:gd name="connsiteY0" fmla="*/ 193156 h 5534747"/>
                  <a:gd name="connsiteX1" fmla="*/ 15361 w 1158064"/>
                  <a:gd name="connsiteY1" fmla="*/ 1118189 h 5534747"/>
                  <a:gd name="connsiteX2" fmla="*/ 137635 w 1158064"/>
                  <a:gd name="connsiteY2" fmla="*/ 1320207 h 5534747"/>
                  <a:gd name="connsiteX3" fmla="*/ 10044 w 1158064"/>
                  <a:gd name="connsiteY3" fmla="*/ 1671082 h 5534747"/>
                  <a:gd name="connsiteX4" fmla="*/ 222695 w 1158064"/>
                  <a:gd name="connsiteY4" fmla="*/ 1920947 h 5534747"/>
                  <a:gd name="connsiteX5" fmla="*/ 20677 w 1158064"/>
                  <a:gd name="connsiteY5" fmla="*/ 2043221 h 5534747"/>
                  <a:gd name="connsiteX6" fmla="*/ 419398 w 1158064"/>
                  <a:gd name="connsiteY6" fmla="*/ 2208026 h 5534747"/>
                  <a:gd name="connsiteX7" fmla="*/ 15361 w 1158064"/>
                  <a:gd name="connsiteY7" fmla="*/ 2351565 h 5534747"/>
                  <a:gd name="connsiteX8" fmla="*/ 626733 w 1158064"/>
                  <a:gd name="connsiteY8" fmla="*/ 2479156 h 5534747"/>
                  <a:gd name="connsiteX9" fmla="*/ 15361 w 1158064"/>
                  <a:gd name="connsiteY9" fmla="*/ 2606747 h 5534747"/>
                  <a:gd name="connsiteX10" fmla="*/ 1158064 w 1158064"/>
                  <a:gd name="connsiteY10" fmla="*/ 2815162 h 5534747"/>
                  <a:gd name="connsiteX11" fmla="*/ 10044 w 1158064"/>
                  <a:gd name="connsiteY11" fmla="*/ 2883193 h 5534747"/>
                  <a:gd name="connsiteX12" fmla="*/ 568254 w 1158064"/>
                  <a:gd name="connsiteY12" fmla="*/ 3032049 h 5534747"/>
                  <a:gd name="connsiteX13" fmla="*/ 15361 w 1158064"/>
                  <a:gd name="connsiteY13" fmla="*/ 3164956 h 5534747"/>
                  <a:gd name="connsiteX14" fmla="*/ 291807 w 1158064"/>
                  <a:gd name="connsiteY14" fmla="*/ 3329761 h 5534747"/>
                  <a:gd name="connsiteX15" fmla="*/ 15361 w 1158064"/>
                  <a:gd name="connsiteY15" fmla="*/ 3478616 h 5534747"/>
                  <a:gd name="connsiteX16" fmla="*/ 169533 w 1158064"/>
                  <a:gd name="connsiteY16" fmla="*/ 3685951 h 5534747"/>
                  <a:gd name="connsiteX17" fmla="*/ 20677 w 1158064"/>
                  <a:gd name="connsiteY17" fmla="*/ 3877337 h 5534747"/>
                  <a:gd name="connsiteX18" fmla="*/ 84472 w 1158064"/>
                  <a:gd name="connsiteY18" fmla="*/ 4153784 h 5534747"/>
                  <a:gd name="connsiteX19" fmla="*/ 15361 w 1158064"/>
                  <a:gd name="connsiteY19" fmla="*/ 4339854 h 5534747"/>
                  <a:gd name="connsiteX20" fmla="*/ 15361 w 1158064"/>
                  <a:gd name="connsiteY20" fmla="*/ 5355263 h 5534747"/>
                  <a:gd name="connsiteX21" fmla="*/ 10044 w 1158064"/>
                  <a:gd name="connsiteY21" fmla="*/ 193156 h 5534747"/>
                  <a:gd name="connsiteX0" fmla="*/ 9717 w 1146808"/>
                  <a:gd name="connsiteY0" fmla="*/ 193156 h 5534747"/>
                  <a:gd name="connsiteX1" fmla="*/ 15034 w 1146808"/>
                  <a:gd name="connsiteY1" fmla="*/ 1118189 h 5534747"/>
                  <a:gd name="connsiteX2" fmla="*/ 137308 w 1146808"/>
                  <a:gd name="connsiteY2" fmla="*/ 1320207 h 5534747"/>
                  <a:gd name="connsiteX3" fmla="*/ 9717 w 1146808"/>
                  <a:gd name="connsiteY3" fmla="*/ 1671082 h 5534747"/>
                  <a:gd name="connsiteX4" fmla="*/ 222368 w 1146808"/>
                  <a:gd name="connsiteY4" fmla="*/ 1920947 h 5534747"/>
                  <a:gd name="connsiteX5" fmla="*/ 20350 w 1146808"/>
                  <a:gd name="connsiteY5" fmla="*/ 2043221 h 5534747"/>
                  <a:gd name="connsiteX6" fmla="*/ 419071 w 1146808"/>
                  <a:gd name="connsiteY6" fmla="*/ 2208026 h 5534747"/>
                  <a:gd name="connsiteX7" fmla="*/ 15034 w 1146808"/>
                  <a:gd name="connsiteY7" fmla="*/ 2351565 h 5534747"/>
                  <a:gd name="connsiteX8" fmla="*/ 626406 w 1146808"/>
                  <a:gd name="connsiteY8" fmla="*/ 2479156 h 5534747"/>
                  <a:gd name="connsiteX9" fmla="*/ 15034 w 1146808"/>
                  <a:gd name="connsiteY9" fmla="*/ 2606747 h 5534747"/>
                  <a:gd name="connsiteX10" fmla="*/ 1146808 w 1146808"/>
                  <a:gd name="connsiteY10" fmla="*/ 2796946 h 5534747"/>
                  <a:gd name="connsiteX11" fmla="*/ 9717 w 1146808"/>
                  <a:gd name="connsiteY11" fmla="*/ 2883193 h 5534747"/>
                  <a:gd name="connsiteX12" fmla="*/ 567927 w 1146808"/>
                  <a:gd name="connsiteY12" fmla="*/ 3032049 h 5534747"/>
                  <a:gd name="connsiteX13" fmla="*/ 15034 w 1146808"/>
                  <a:gd name="connsiteY13" fmla="*/ 3164956 h 5534747"/>
                  <a:gd name="connsiteX14" fmla="*/ 291480 w 1146808"/>
                  <a:gd name="connsiteY14" fmla="*/ 3329761 h 5534747"/>
                  <a:gd name="connsiteX15" fmla="*/ 15034 w 1146808"/>
                  <a:gd name="connsiteY15" fmla="*/ 3478616 h 5534747"/>
                  <a:gd name="connsiteX16" fmla="*/ 169206 w 1146808"/>
                  <a:gd name="connsiteY16" fmla="*/ 3685951 h 5534747"/>
                  <a:gd name="connsiteX17" fmla="*/ 20350 w 1146808"/>
                  <a:gd name="connsiteY17" fmla="*/ 3877337 h 5534747"/>
                  <a:gd name="connsiteX18" fmla="*/ 84145 w 1146808"/>
                  <a:gd name="connsiteY18" fmla="*/ 4153784 h 5534747"/>
                  <a:gd name="connsiteX19" fmla="*/ 15034 w 1146808"/>
                  <a:gd name="connsiteY19" fmla="*/ 4339854 h 5534747"/>
                  <a:gd name="connsiteX20" fmla="*/ 15034 w 1146808"/>
                  <a:gd name="connsiteY20" fmla="*/ 5355263 h 5534747"/>
                  <a:gd name="connsiteX21" fmla="*/ 9717 w 1146808"/>
                  <a:gd name="connsiteY21" fmla="*/ 193156 h 5534747"/>
                  <a:gd name="connsiteX0" fmla="*/ 7043 w 1144134"/>
                  <a:gd name="connsiteY0" fmla="*/ 193156 h 5534747"/>
                  <a:gd name="connsiteX1" fmla="*/ 12360 w 1144134"/>
                  <a:gd name="connsiteY1" fmla="*/ 1118189 h 5534747"/>
                  <a:gd name="connsiteX2" fmla="*/ 134634 w 1144134"/>
                  <a:gd name="connsiteY2" fmla="*/ 1320207 h 5534747"/>
                  <a:gd name="connsiteX3" fmla="*/ 7043 w 1144134"/>
                  <a:gd name="connsiteY3" fmla="*/ 1671082 h 5534747"/>
                  <a:gd name="connsiteX4" fmla="*/ 219694 w 1144134"/>
                  <a:gd name="connsiteY4" fmla="*/ 1920947 h 5534747"/>
                  <a:gd name="connsiteX5" fmla="*/ 17676 w 1144134"/>
                  <a:gd name="connsiteY5" fmla="*/ 2043221 h 5534747"/>
                  <a:gd name="connsiteX6" fmla="*/ 416397 w 1144134"/>
                  <a:gd name="connsiteY6" fmla="*/ 2208026 h 5534747"/>
                  <a:gd name="connsiteX7" fmla="*/ 12360 w 1144134"/>
                  <a:gd name="connsiteY7" fmla="*/ 2351565 h 5534747"/>
                  <a:gd name="connsiteX8" fmla="*/ 623732 w 1144134"/>
                  <a:gd name="connsiteY8" fmla="*/ 2479156 h 5534747"/>
                  <a:gd name="connsiteX9" fmla="*/ 12360 w 1144134"/>
                  <a:gd name="connsiteY9" fmla="*/ 2606747 h 5534747"/>
                  <a:gd name="connsiteX10" fmla="*/ 1144134 w 1144134"/>
                  <a:gd name="connsiteY10" fmla="*/ 2796946 h 5534747"/>
                  <a:gd name="connsiteX11" fmla="*/ 7043 w 1144134"/>
                  <a:gd name="connsiteY11" fmla="*/ 2883193 h 5534747"/>
                  <a:gd name="connsiteX12" fmla="*/ 634470 w 1144134"/>
                  <a:gd name="connsiteY12" fmla="*/ 3028406 h 5534747"/>
                  <a:gd name="connsiteX13" fmla="*/ 12360 w 1144134"/>
                  <a:gd name="connsiteY13" fmla="*/ 3164956 h 5534747"/>
                  <a:gd name="connsiteX14" fmla="*/ 288806 w 1144134"/>
                  <a:gd name="connsiteY14" fmla="*/ 3329761 h 5534747"/>
                  <a:gd name="connsiteX15" fmla="*/ 12360 w 1144134"/>
                  <a:gd name="connsiteY15" fmla="*/ 3478616 h 5534747"/>
                  <a:gd name="connsiteX16" fmla="*/ 166532 w 1144134"/>
                  <a:gd name="connsiteY16" fmla="*/ 3685951 h 5534747"/>
                  <a:gd name="connsiteX17" fmla="*/ 17676 w 1144134"/>
                  <a:gd name="connsiteY17" fmla="*/ 3877337 h 5534747"/>
                  <a:gd name="connsiteX18" fmla="*/ 81471 w 1144134"/>
                  <a:gd name="connsiteY18" fmla="*/ 4153784 h 5534747"/>
                  <a:gd name="connsiteX19" fmla="*/ 12360 w 1144134"/>
                  <a:gd name="connsiteY19" fmla="*/ 4339854 h 5534747"/>
                  <a:gd name="connsiteX20" fmla="*/ 12360 w 1144134"/>
                  <a:gd name="connsiteY20" fmla="*/ 5355263 h 5534747"/>
                  <a:gd name="connsiteX21" fmla="*/ 7043 w 1144134"/>
                  <a:gd name="connsiteY21" fmla="*/ 193156 h 5534747"/>
                  <a:gd name="connsiteX0" fmla="*/ 7043 w 1144134"/>
                  <a:gd name="connsiteY0" fmla="*/ 193156 h 5534747"/>
                  <a:gd name="connsiteX1" fmla="*/ 12360 w 1144134"/>
                  <a:gd name="connsiteY1" fmla="*/ 1118189 h 5534747"/>
                  <a:gd name="connsiteX2" fmla="*/ 134634 w 1144134"/>
                  <a:gd name="connsiteY2" fmla="*/ 1320207 h 5534747"/>
                  <a:gd name="connsiteX3" fmla="*/ 7043 w 1144134"/>
                  <a:gd name="connsiteY3" fmla="*/ 1671082 h 5534747"/>
                  <a:gd name="connsiteX4" fmla="*/ 219694 w 1144134"/>
                  <a:gd name="connsiteY4" fmla="*/ 1920947 h 5534747"/>
                  <a:gd name="connsiteX5" fmla="*/ 17676 w 1144134"/>
                  <a:gd name="connsiteY5" fmla="*/ 2043221 h 5534747"/>
                  <a:gd name="connsiteX6" fmla="*/ 416397 w 1144134"/>
                  <a:gd name="connsiteY6" fmla="*/ 2208026 h 5534747"/>
                  <a:gd name="connsiteX7" fmla="*/ 12360 w 1144134"/>
                  <a:gd name="connsiteY7" fmla="*/ 2351565 h 5534747"/>
                  <a:gd name="connsiteX8" fmla="*/ 623732 w 1144134"/>
                  <a:gd name="connsiteY8" fmla="*/ 2479156 h 5534747"/>
                  <a:gd name="connsiteX9" fmla="*/ 12360 w 1144134"/>
                  <a:gd name="connsiteY9" fmla="*/ 2606747 h 5534747"/>
                  <a:gd name="connsiteX10" fmla="*/ 1144134 w 1144134"/>
                  <a:gd name="connsiteY10" fmla="*/ 2796946 h 5534747"/>
                  <a:gd name="connsiteX11" fmla="*/ 7043 w 1144134"/>
                  <a:gd name="connsiteY11" fmla="*/ 2883193 h 5534747"/>
                  <a:gd name="connsiteX12" fmla="*/ 634470 w 1144134"/>
                  <a:gd name="connsiteY12" fmla="*/ 3028406 h 5534747"/>
                  <a:gd name="connsiteX13" fmla="*/ 12360 w 1144134"/>
                  <a:gd name="connsiteY13" fmla="*/ 3164956 h 5534747"/>
                  <a:gd name="connsiteX14" fmla="*/ 387168 w 1144134"/>
                  <a:gd name="connsiteY14" fmla="*/ 3329761 h 5534747"/>
                  <a:gd name="connsiteX15" fmla="*/ 12360 w 1144134"/>
                  <a:gd name="connsiteY15" fmla="*/ 3478616 h 5534747"/>
                  <a:gd name="connsiteX16" fmla="*/ 166532 w 1144134"/>
                  <a:gd name="connsiteY16" fmla="*/ 3685951 h 5534747"/>
                  <a:gd name="connsiteX17" fmla="*/ 17676 w 1144134"/>
                  <a:gd name="connsiteY17" fmla="*/ 3877337 h 5534747"/>
                  <a:gd name="connsiteX18" fmla="*/ 81471 w 1144134"/>
                  <a:gd name="connsiteY18" fmla="*/ 4153784 h 5534747"/>
                  <a:gd name="connsiteX19" fmla="*/ 12360 w 1144134"/>
                  <a:gd name="connsiteY19" fmla="*/ 4339854 h 5534747"/>
                  <a:gd name="connsiteX20" fmla="*/ 12360 w 1144134"/>
                  <a:gd name="connsiteY20" fmla="*/ 5355263 h 5534747"/>
                  <a:gd name="connsiteX21" fmla="*/ 7043 w 1144134"/>
                  <a:gd name="connsiteY21" fmla="*/ 193156 h 5534747"/>
                  <a:gd name="connsiteX0" fmla="*/ 7043 w 1144134"/>
                  <a:gd name="connsiteY0" fmla="*/ 193156 h 5534747"/>
                  <a:gd name="connsiteX1" fmla="*/ 12360 w 1144134"/>
                  <a:gd name="connsiteY1" fmla="*/ 1118189 h 5534747"/>
                  <a:gd name="connsiteX2" fmla="*/ 134634 w 1144134"/>
                  <a:gd name="connsiteY2" fmla="*/ 1320207 h 5534747"/>
                  <a:gd name="connsiteX3" fmla="*/ 7043 w 1144134"/>
                  <a:gd name="connsiteY3" fmla="*/ 1671082 h 5534747"/>
                  <a:gd name="connsiteX4" fmla="*/ 219694 w 1144134"/>
                  <a:gd name="connsiteY4" fmla="*/ 1920947 h 5534747"/>
                  <a:gd name="connsiteX5" fmla="*/ 17676 w 1144134"/>
                  <a:gd name="connsiteY5" fmla="*/ 2043221 h 5534747"/>
                  <a:gd name="connsiteX6" fmla="*/ 416397 w 1144134"/>
                  <a:gd name="connsiteY6" fmla="*/ 2208026 h 5534747"/>
                  <a:gd name="connsiteX7" fmla="*/ 12360 w 1144134"/>
                  <a:gd name="connsiteY7" fmla="*/ 2351565 h 5534747"/>
                  <a:gd name="connsiteX8" fmla="*/ 623732 w 1144134"/>
                  <a:gd name="connsiteY8" fmla="*/ 2479156 h 5534747"/>
                  <a:gd name="connsiteX9" fmla="*/ 12360 w 1144134"/>
                  <a:gd name="connsiteY9" fmla="*/ 2606747 h 5534747"/>
                  <a:gd name="connsiteX10" fmla="*/ 1144134 w 1144134"/>
                  <a:gd name="connsiteY10" fmla="*/ 2796946 h 5534747"/>
                  <a:gd name="connsiteX11" fmla="*/ 7043 w 1144134"/>
                  <a:gd name="connsiteY11" fmla="*/ 2883193 h 5534747"/>
                  <a:gd name="connsiteX12" fmla="*/ 634470 w 1144134"/>
                  <a:gd name="connsiteY12" fmla="*/ 3028406 h 5534747"/>
                  <a:gd name="connsiteX13" fmla="*/ 12360 w 1144134"/>
                  <a:gd name="connsiteY13" fmla="*/ 3164956 h 5534747"/>
                  <a:gd name="connsiteX14" fmla="*/ 387168 w 1144134"/>
                  <a:gd name="connsiteY14" fmla="*/ 3329761 h 5534747"/>
                  <a:gd name="connsiteX15" fmla="*/ 12360 w 1144134"/>
                  <a:gd name="connsiteY15" fmla="*/ 3478616 h 5534747"/>
                  <a:gd name="connsiteX16" fmla="*/ 195676 w 1144134"/>
                  <a:gd name="connsiteY16" fmla="*/ 3682308 h 5534747"/>
                  <a:gd name="connsiteX17" fmla="*/ 17676 w 1144134"/>
                  <a:gd name="connsiteY17" fmla="*/ 3877337 h 5534747"/>
                  <a:gd name="connsiteX18" fmla="*/ 81471 w 1144134"/>
                  <a:gd name="connsiteY18" fmla="*/ 4153784 h 5534747"/>
                  <a:gd name="connsiteX19" fmla="*/ 12360 w 1144134"/>
                  <a:gd name="connsiteY19" fmla="*/ 4339854 h 5534747"/>
                  <a:gd name="connsiteX20" fmla="*/ 12360 w 1144134"/>
                  <a:gd name="connsiteY20" fmla="*/ 5355263 h 5534747"/>
                  <a:gd name="connsiteX21" fmla="*/ 7043 w 1144134"/>
                  <a:gd name="connsiteY21" fmla="*/ 193156 h 5534747"/>
                  <a:gd name="connsiteX0" fmla="*/ 7043 w 1144134"/>
                  <a:gd name="connsiteY0" fmla="*/ 193156 h 5534747"/>
                  <a:gd name="connsiteX1" fmla="*/ 12360 w 1144134"/>
                  <a:gd name="connsiteY1" fmla="*/ 1118189 h 5534747"/>
                  <a:gd name="connsiteX2" fmla="*/ 134634 w 1144134"/>
                  <a:gd name="connsiteY2" fmla="*/ 1320207 h 5534747"/>
                  <a:gd name="connsiteX3" fmla="*/ 7043 w 1144134"/>
                  <a:gd name="connsiteY3" fmla="*/ 1671082 h 5534747"/>
                  <a:gd name="connsiteX4" fmla="*/ 219694 w 1144134"/>
                  <a:gd name="connsiteY4" fmla="*/ 1920947 h 5534747"/>
                  <a:gd name="connsiteX5" fmla="*/ 17676 w 1144134"/>
                  <a:gd name="connsiteY5" fmla="*/ 2043221 h 5534747"/>
                  <a:gd name="connsiteX6" fmla="*/ 416397 w 1144134"/>
                  <a:gd name="connsiteY6" fmla="*/ 2208026 h 5534747"/>
                  <a:gd name="connsiteX7" fmla="*/ 12360 w 1144134"/>
                  <a:gd name="connsiteY7" fmla="*/ 2351565 h 5534747"/>
                  <a:gd name="connsiteX8" fmla="*/ 623732 w 1144134"/>
                  <a:gd name="connsiteY8" fmla="*/ 2479156 h 5534747"/>
                  <a:gd name="connsiteX9" fmla="*/ 12360 w 1144134"/>
                  <a:gd name="connsiteY9" fmla="*/ 2606747 h 5534747"/>
                  <a:gd name="connsiteX10" fmla="*/ 1144134 w 1144134"/>
                  <a:gd name="connsiteY10" fmla="*/ 2796946 h 5534747"/>
                  <a:gd name="connsiteX11" fmla="*/ 7043 w 1144134"/>
                  <a:gd name="connsiteY11" fmla="*/ 2883193 h 5534747"/>
                  <a:gd name="connsiteX12" fmla="*/ 634470 w 1144134"/>
                  <a:gd name="connsiteY12" fmla="*/ 3028406 h 5534747"/>
                  <a:gd name="connsiteX13" fmla="*/ 12360 w 1144134"/>
                  <a:gd name="connsiteY13" fmla="*/ 3164956 h 5534747"/>
                  <a:gd name="connsiteX14" fmla="*/ 387168 w 1144134"/>
                  <a:gd name="connsiteY14" fmla="*/ 3329761 h 5534747"/>
                  <a:gd name="connsiteX15" fmla="*/ 12360 w 1144134"/>
                  <a:gd name="connsiteY15" fmla="*/ 3478616 h 5534747"/>
                  <a:gd name="connsiteX16" fmla="*/ 195676 w 1144134"/>
                  <a:gd name="connsiteY16" fmla="*/ 3682308 h 5534747"/>
                  <a:gd name="connsiteX17" fmla="*/ 17676 w 1144134"/>
                  <a:gd name="connsiteY17" fmla="*/ 3877337 h 5534747"/>
                  <a:gd name="connsiteX18" fmla="*/ 110616 w 1144134"/>
                  <a:gd name="connsiteY18" fmla="*/ 4171999 h 5534747"/>
                  <a:gd name="connsiteX19" fmla="*/ 12360 w 1144134"/>
                  <a:gd name="connsiteY19" fmla="*/ 4339854 h 5534747"/>
                  <a:gd name="connsiteX20" fmla="*/ 12360 w 1144134"/>
                  <a:gd name="connsiteY20" fmla="*/ 5355263 h 5534747"/>
                  <a:gd name="connsiteX21" fmla="*/ 7043 w 1144134"/>
                  <a:gd name="connsiteY21" fmla="*/ 193156 h 5534747"/>
                  <a:gd name="connsiteX0" fmla="*/ 7057 w 1144148"/>
                  <a:gd name="connsiteY0" fmla="*/ 194212 h 5535803"/>
                  <a:gd name="connsiteX1" fmla="*/ 12374 w 1144148"/>
                  <a:gd name="connsiteY1" fmla="*/ 1119245 h 5535803"/>
                  <a:gd name="connsiteX2" fmla="*/ 152863 w 1144148"/>
                  <a:gd name="connsiteY2" fmla="*/ 1390481 h 5535803"/>
                  <a:gd name="connsiteX3" fmla="*/ 7057 w 1144148"/>
                  <a:gd name="connsiteY3" fmla="*/ 1672138 h 5535803"/>
                  <a:gd name="connsiteX4" fmla="*/ 219708 w 1144148"/>
                  <a:gd name="connsiteY4" fmla="*/ 1922003 h 5535803"/>
                  <a:gd name="connsiteX5" fmla="*/ 17690 w 1144148"/>
                  <a:gd name="connsiteY5" fmla="*/ 2044277 h 5535803"/>
                  <a:gd name="connsiteX6" fmla="*/ 416411 w 1144148"/>
                  <a:gd name="connsiteY6" fmla="*/ 2209082 h 5535803"/>
                  <a:gd name="connsiteX7" fmla="*/ 12374 w 1144148"/>
                  <a:gd name="connsiteY7" fmla="*/ 2352621 h 5535803"/>
                  <a:gd name="connsiteX8" fmla="*/ 623746 w 1144148"/>
                  <a:gd name="connsiteY8" fmla="*/ 2480212 h 5535803"/>
                  <a:gd name="connsiteX9" fmla="*/ 12374 w 1144148"/>
                  <a:gd name="connsiteY9" fmla="*/ 2607803 h 5535803"/>
                  <a:gd name="connsiteX10" fmla="*/ 1144148 w 1144148"/>
                  <a:gd name="connsiteY10" fmla="*/ 2798002 h 5535803"/>
                  <a:gd name="connsiteX11" fmla="*/ 7057 w 1144148"/>
                  <a:gd name="connsiteY11" fmla="*/ 2884249 h 5535803"/>
                  <a:gd name="connsiteX12" fmla="*/ 634484 w 1144148"/>
                  <a:gd name="connsiteY12" fmla="*/ 3029462 h 5535803"/>
                  <a:gd name="connsiteX13" fmla="*/ 12374 w 1144148"/>
                  <a:gd name="connsiteY13" fmla="*/ 3166012 h 5535803"/>
                  <a:gd name="connsiteX14" fmla="*/ 387182 w 1144148"/>
                  <a:gd name="connsiteY14" fmla="*/ 3330817 h 5535803"/>
                  <a:gd name="connsiteX15" fmla="*/ 12374 w 1144148"/>
                  <a:gd name="connsiteY15" fmla="*/ 3479672 h 5535803"/>
                  <a:gd name="connsiteX16" fmla="*/ 195690 w 1144148"/>
                  <a:gd name="connsiteY16" fmla="*/ 3683364 h 5535803"/>
                  <a:gd name="connsiteX17" fmla="*/ 17690 w 1144148"/>
                  <a:gd name="connsiteY17" fmla="*/ 3878393 h 5535803"/>
                  <a:gd name="connsiteX18" fmla="*/ 110630 w 1144148"/>
                  <a:gd name="connsiteY18" fmla="*/ 4173055 h 5535803"/>
                  <a:gd name="connsiteX19" fmla="*/ 12374 w 1144148"/>
                  <a:gd name="connsiteY19" fmla="*/ 4340910 h 5535803"/>
                  <a:gd name="connsiteX20" fmla="*/ 12374 w 1144148"/>
                  <a:gd name="connsiteY20" fmla="*/ 5356319 h 5535803"/>
                  <a:gd name="connsiteX21" fmla="*/ 7057 w 1144148"/>
                  <a:gd name="connsiteY21" fmla="*/ 194212 h 5535803"/>
                  <a:gd name="connsiteX0" fmla="*/ 7057 w 1144148"/>
                  <a:gd name="connsiteY0" fmla="*/ 194212 h 5535803"/>
                  <a:gd name="connsiteX1" fmla="*/ 12374 w 1144148"/>
                  <a:gd name="connsiteY1" fmla="*/ 1119245 h 5535803"/>
                  <a:gd name="connsiteX2" fmla="*/ 152863 w 1144148"/>
                  <a:gd name="connsiteY2" fmla="*/ 1390481 h 5535803"/>
                  <a:gd name="connsiteX3" fmla="*/ 7057 w 1144148"/>
                  <a:gd name="connsiteY3" fmla="*/ 1672138 h 5535803"/>
                  <a:gd name="connsiteX4" fmla="*/ 219708 w 1144148"/>
                  <a:gd name="connsiteY4" fmla="*/ 1922003 h 5535803"/>
                  <a:gd name="connsiteX5" fmla="*/ 17690 w 1144148"/>
                  <a:gd name="connsiteY5" fmla="*/ 2044277 h 5535803"/>
                  <a:gd name="connsiteX6" fmla="*/ 416411 w 1144148"/>
                  <a:gd name="connsiteY6" fmla="*/ 2209082 h 5535803"/>
                  <a:gd name="connsiteX7" fmla="*/ 12374 w 1144148"/>
                  <a:gd name="connsiteY7" fmla="*/ 2352621 h 5535803"/>
                  <a:gd name="connsiteX8" fmla="*/ 623746 w 1144148"/>
                  <a:gd name="connsiteY8" fmla="*/ 2480212 h 5535803"/>
                  <a:gd name="connsiteX9" fmla="*/ 12374 w 1144148"/>
                  <a:gd name="connsiteY9" fmla="*/ 2607803 h 5535803"/>
                  <a:gd name="connsiteX10" fmla="*/ 1144148 w 1144148"/>
                  <a:gd name="connsiteY10" fmla="*/ 2798002 h 5535803"/>
                  <a:gd name="connsiteX11" fmla="*/ 7057 w 1144148"/>
                  <a:gd name="connsiteY11" fmla="*/ 2884249 h 5535803"/>
                  <a:gd name="connsiteX12" fmla="*/ 634484 w 1144148"/>
                  <a:gd name="connsiteY12" fmla="*/ 3029462 h 5535803"/>
                  <a:gd name="connsiteX13" fmla="*/ 12374 w 1144148"/>
                  <a:gd name="connsiteY13" fmla="*/ 3166012 h 5535803"/>
                  <a:gd name="connsiteX14" fmla="*/ 387182 w 1144148"/>
                  <a:gd name="connsiteY14" fmla="*/ 3330817 h 5535803"/>
                  <a:gd name="connsiteX15" fmla="*/ 12374 w 1144148"/>
                  <a:gd name="connsiteY15" fmla="*/ 3479672 h 5535803"/>
                  <a:gd name="connsiteX16" fmla="*/ 195690 w 1144148"/>
                  <a:gd name="connsiteY16" fmla="*/ 3683364 h 5535803"/>
                  <a:gd name="connsiteX17" fmla="*/ 17690 w 1144148"/>
                  <a:gd name="connsiteY17" fmla="*/ 3878393 h 5535803"/>
                  <a:gd name="connsiteX18" fmla="*/ 136131 w 1144148"/>
                  <a:gd name="connsiteY18" fmla="*/ 4162126 h 5535803"/>
                  <a:gd name="connsiteX19" fmla="*/ 12374 w 1144148"/>
                  <a:gd name="connsiteY19" fmla="*/ 4340910 h 5535803"/>
                  <a:gd name="connsiteX20" fmla="*/ 12374 w 1144148"/>
                  <a:gd name="connsiteY20" fmla="*/ 5356319 h 5535803"/>
                  <a:gd name="connsiteX21" fmla="*/ 7057 w 1144148"/>
                  <a:gd name="connsiteY21" fmla="*/ 194212 h 5535803"/>
                  <a:gd name="connsiteX0" fmla="*/ 7057 w 1144148"/>
                  <a:gd name="connsiteY0" fmla="*/ 194212 h 5551319"/>
                  <a:gd name="connsiteX1" fmla="*/ 12374 w 1144148"/>
                  <a:gd name="connsiteY1" fmla="*/ 1119245 h 5551319"/>
                  <a:gd name="connsiteX2" fmla="*/ 152863 w 1144148"/>
                  <a:gd name="connsiteY2" fmla="*/ 1390481 h 5551319"/>
                  <a:gd name="connsiteX3" fmla="*/ 7057 w 1144148"/>
                  <a:gd name="connsiteY3" fmla="*/ 1672138 h 5551319"/>
                  <a:gd name="connsiteX4" fmla="*/ 219708 w 1144148"/>
                  <a:gd name="connsiteY4" fmla="*/ 1922003 h 5551319"/>
                  <a:gd name="connsiteX5" fmla="*/ 17690 w 1144148"/>
                  <a:gd name="connsiteY5" fmla="*/ 2044277 h 5551319"/>
                  <a:gd name="connsiteX6" fmla="*/ 416411 w 1144148"/>
                  <a:gd name="connsiteY6" fmla="*/ 2209082 h 5551319"/>
                  <a:gd name="connsiteX7" fmla="*/ 12374 w 1144148"/>
                  <a:gd name="connsiteY7" fmla="*/ 2352621 h 5551319"/>
                  <a:gd name="connsiteX8" fmla="*/ 623746 w 1144148"/>
                  <a:gd name="connsiteY8" fmla="*/ 2480212 h 5551319"/>
                  <a:gd name="connsiteX9" fmla="*/ 12374 w 1144148"/>
                  <a:gd name="connsiteY9" fmla="*/ 2607803 h 5551319"/>
                  <a:gd name="connsiteX10" fmla="*/ 1144148 w 1144148"/>
                  <a:gd name="connsiteY10" fmla="*/ 2798002 h 5551319"/>
                  <a:gd name="connsiteX11" fmla="*/ 7057 w 1144148"/>
                  <a:gd name="connsiteY11" fmla="*/ 2884249 h 5551319"/>
                  <a:gd name="connsiteX12" fmla="*/ 634484 w 1144148"/>
                  <a:gd name="connsiteY12" fmla="*/ 3029462 h 5551319"/>
                  <a:gd name="connsiteX13" fmla="*/ 12374 w 1144148"/>
                  <a:gd name="connsiteY13" fmla="*/ 3166012 h 5551319"/>
                  <a:gd name="connsiteX14" fmla="*/ 387182 w 1144148"/>
                  <a:gd name="connsiteY14" fmla="*/ 3330817 h 5551319"/>
                  <a:gd name="connsiteX15" fmla="*/ 12374 w 1144148"/>
                  <a:gd name="connsiteY15" fmla="*/ 3479672 h 5551319"/>
                  <a:gd name="connsiteX16" fmla="*/ 195690 w 1144148"/>
                  <a:gd name="connsiteY16" fmla="*/ 3683364 h 5551319"/>
                  <a:gd name="connsiteX17" fmla="*/ 17690 w 1144148"/>
                  <a:gd name="connsiteY17" fmla="*/ 3878393 h 5551319"/>
                  <a:gd name="connsiteX18" fmla="*/ 136131 w 1144148"/>
                  <a:gd name="connsiteY18" fmla="*/ 4162126 h 5551319"/>
                  <a:gd name="connsiteX19" fmla="*/ 16017 w 1144148"/>
                  <a:gd name="connsiteY19" fmla="*/ 4435629 h 5551319"/>
                  <a:gd name="connsiteX20" fmla="*/ 12374 w 1144148"/>
                  <a:gd name="connsiteY20" fmla="*/ 5356319 h 5551319"/>
                  <a:gd name="connsiteX21" fmla="*/ 7057 w 1144148"/>
                  <a:gd name="connsiteY21" fmla="*/ 194212 h 5551319"/>
                  <a:gd name="connsiteX0" fmla="*/ 7057 w 1144148"/>
                  <a:gd name="connsiteY0" fmla="*/ 194212 h 5551319"/>
                  <a:gd name="connsiteX1" fmla="*/ 12374 w 1144148"/>
                  <a:gd name="connsiteY1" fmla="*/ 1119245 h 5551319"/>
                  <a:gd name="connsiteX2" fmla="*/ 152863 w 1144148"/>
                  <a:gd name="connsiteY2" fmla="*/ 1390481 h 5551319"/>
                  <a:gd name="connsiteX3" fmla="*/ 7057 w 1144148"/>
                  <a:gd name="connsiteY3" fmla="*/ 1672138 h 5551319"/>
                  <a:gd name="connsiteX4" fmla="*/ 219708 w 1144148"/>
                  <a:gd name="connsiteY4" fmla="*/ 1867358 h 5551319"/>
                  <a:gd name="connsiteX5" fmla="*/ 17690 w 1144148"/>
                  <a:gd name="connsiteY5" fmla="*/ 2044277 h 5551319"/>
                  <a:gd name="connsiteX6" fmla="*/ 416411 w 1144148"/>
                  <a:gd name="connsiteY6" fmla="*/ 2209082 h 5551319"/>
                  <a:gd name="connsiteX7" fmla="*/ 12374 w 1144148"/>
                  <a:gd name="connsiteY7" fmla="*/ 2352621 h 5551319"/>
                  <a:gd name="connsiteX8" fmla="*/ 623746 w 1144148"/>
                  <a:gd name="connsiteY8" fmla="*/ 2480212 h 5551319"/>
                  <a:gd name="connsiteX9" fmla="*/ 12374 w 1144148"/>
                  <a:gd name="connsiteY9" fmla="*/ 2607803 h 5551319"/>
                  <a:gd name="connsiteX10" fmla="*/ 1144148 w 1144148"/>
                  <a:gd name="connsiteY10" fmla="*/ 2798002 h 5551319"/>
                  <a:gd name="connsiteX11" fmla="*/ 7057 w 1144148"/>
                  <a:gd name="connsiteY11" fmla="*/ 2884249 h 5551319"/>
                  <a:gd name="connsiteX12" fmla="*/ 634484 w 1144148"/>
                  <a:gd name="connsiteY12" fmla="*/ 3029462 h 5551319"/>
                  <a:gd name="connsiteX13" fmla="*/ 12374 w 1144148"/>
                  <a:gd name="connsiteY13" fmla="*/ 3166012 h 5551319"/>
                  <a:gd name="connsiteX14" fmla="*/ 387182 w 1144148"/>
                  <a:gd name="connsiteY14" fmla="*/ 3330817 h 5551319"/>
                  <a:gd name="connsiteX15" fmla="*/ 12374 w 1144148"/>
                  <a:gd name="connsiteY15" fmla="*/ 3479672 h 5551319"/>
                  <a:gd name="connsiteX16" fmla="*/ 195690 w 1144148"/>
                  <a:gd name="connsiteY16" fmla="*/ 3683364 h 5551319"/>
                  <a:gd name="connsiteX17" fmla="*/ 17690 w 1144148"/>
                  <a:gd name="connsiteY17" fmla="*/ 3878393 h 5551319"/>
                  <a:gd name="connsiteX18" fmla="*/ 136131 w 1144148"/>
                  <a:gd name="connsiteY18" fmla="*/ 4162126 h 5551319"/>
                  <a:gd name="connsiteX19" fmla="*/ 16017 w 1144148"/>
                  <a:gd name="connsiteY19" fmla="*/ 4435629 h 5551319"/>
                  <a:gd name="connsiteX20" fmla="*/ 12374 w 1144148"/>
                  <a:gd name="connsiteY20" fmla="*/ 5356319 h 5551319"/>
                  <a:gd name="connsiteX21" fmla="*/ 7057 w 1144148"/>
                  <a:gd name="connsiteY21" fmla="*/ 194212 h 5551319"/>
                  <a:gd name="connsiteX0" fmla="*/ 7057 w 1144148"/>
                  <a:gd name="connsiteY0" fmla="*/ 194212 h 5551319"/>
                  <a:gd name="connsiteX1" fmla="*/ 12374 w 1144148"/>
                  <a:gd name="connsiteY1" fmla="*/ 1119245 h 5551319"/>
                  <a:gd name="connsiteX2" fmla="*/ 152863 w 1144148"/>
                  <a:gd name="connsiteY2" fmla="*/ 1390481 h 5551319"/>
                  <a:gd name="connsiteX3" fmla="*/ 7057 w 1144148"/>
                  <a:gd name="connsiteY3" fmla="*/ 1672138 h 5551319"/>
                  <a:gd name="connsiteX4" fmla="*/ 219708 w 1144148"/>
                  <a:gd name="connsiteY4" fmla="*/ 1867358 h 5551319"/>
                  <a:gd name="connsiteX5" fmla="*/ 17690 w 1144148"/>
                  <a:gd name="connsiteY5" fmla="*/ 2044277 h 5551319"/>
                  <a:gd name="connsiteX6" fmla="*/ 416411 w 1144148"/>
                  <a:gd name="connsiteY6" fmla="*/ 2209082 h 5551319"/>
                  <a:gd name="connsiteX7" fmla="*/ 12374 w 1144148"/>
                  <a:gd name="connsiteY7" fmla="*/ 2352621 h 5551319"/>
                  <a:gd name="connsiteX8" fmla="*/ 623746 w 1144148"/>
                  <a:gd name="connsiteY8" fmla="*/ 2480212 h 5551319"/>
                  <a:gd name="connsiteX9" fmla="*/ 12374 w 1144148"/>
                  <a:gd name="connsiteY9" fmla="*/ 2607803 h 5551319"/>
                  <a:gd name="connsiteX10" fmla="*/ 1144148 w 1144148"/>
                  <a:gd name="connsiteY10" fmla="*/ 2798002 h 5551319"/>
                  <a:gd name="connsiteX11" fmla="*/ 7057 w 1144148"/>
                  <a:gd name="connsiteY11" fmla="*/ 2884249 h 5551319"/>
                  <a:gd name="connsiteX12" fmla="*/ 634484 w 1144148"/>
                  <a:gd name="connsiteY12" fmla="*/ 3029462 h 5551319"/>
                  <a:gd name="connsiteX13" fmla="*/ 12374 w 1144148"/>
                  <a:gd name="connsiteY13" fmla="*/ 3166012 h 5551319"/>
                  <a:gd name="connsiteX14" fmla="*/ 387182 w 1144148"/>
                  <a:gd name="connsiteY14" fmla="*/ 3330817 h 5551319"/>
                  <a:gd name="connsiteX15" fmla="*/ 12374 w 1144148"/>
                  <a:gd name="connsiteY15" fmla="*/ 3479672 h 5551319"/>
                  <a:gd name="connsiteX16" fmla="*/ 195690 w 1144148"/>
                  <a:gd name="connsiteY16" fmla="*/ 3668792 h 5551319"/>
                  <a:gd name="connsiteX17" fmla="*/ 17690 w 1144148"/>
                  <a:gd name="connsiteY17" fmla="*/ 3878393 h 5551319"/>
                  <a:gd name="connsiteX18" fmla="*/ 136131 w 1144148"/>
                  <a:gd name="connsiteY18" fmla="*/ 4162126 h 5551319"/>
                  <a:gd name="connsiteX19" fmla="*/ 16017 w 1144148"/>
                  <a:gd name="connsiteY19" fmla="*/ 4435629 h 5551319"/>
                  <a:gd name="connsiteX20" fmla="*/ 12374 w 1144148"/>
                  <a:gd name="connsiteY20" fmla="*/ 5356319 h 5551319"/>
                  <a:gd name="connsiteX21" fmla="*/ 7057 w 1144148"/>
                  <a:gd name="connsiteY21" fmla="*/ 194212 h 5551319"/>
                  <a:gd name="connsiteX0" fmla="*/ 7057 w 1144148"/>
                  <a:gd name="connsiteY0" fmla="*/ 194212 h 5551319"/>
                  <a:gd name="connsiteX1" fmla="*/ 12374 w 1144148"/>
                  <a:gd name="connsiteY1" fmla="*/ 1119245 h 5551319"/>
                  <a:gd name="connsiteX2" fmla="*/ 152863 w 1144148"/>
                  <a:gd name="connsiteY2" fmla="*/ 1390481 h 5551319"/>
                  <a:gd name="connsiteX3" fmla="*/ 7057 w 1144148"/>
                  <a:gd name="connsiteY3" fmla="*/ 1672138 h 5551319"/>
                  <a:gd name="connsiteX4" fmla="*/ 219708 w 1144148"/>
                  <a:gd name="connsiteY4" fmla="*/ 1867358 h 5551319"/>
                  <a:gd name="connsiteX5" fmla="*/ 17690 w 1144148"/>
                  <a:gd name="connsiteY5" fmla="*/ 2044277 h 5551319"/>
                  <a:gd name="connsiteX6" fmla="*/ 416411 w 1144148"/>
                  <a:gd name="connsiteY6" fmla="*/ 2209082 h 5551319"/>
                  <a:gd name="connsiteX7" fmla="*/ 12374 w 1144148"/>
                  <a:gd name="connsiteY7" fmla="*/ 2352621 h 5551319"/>
                  <a:gd name="connsiteX8" fmla="*/ 623746 w 1144148"/>
                  <a:gd name="connsiteY8" fmla="*/ 2480212 h 5551319"/>
                  <a:gd name="connsiteX9" fmla="*/ 12374 w 1144148"/>
                  <a:gd name="connsiteY9" fmla="*/ 2607803 h 5551319"/>
                  <a:gd name="connsiteX10" fmla="*/ 1144148 w 1144148"/>
                  <a:gd name="connsiteY10" fmla="*/ 2798002 h 5551319"/>
                  <a:gd name="connsiteX11" fmla="*/ 7057 w 1144148"/>
                  <a:gd name="connsiteY11" fmla="*/ 2884249 h 5551319"/>
                  <a:gd name="connsiteX12" fmla="*/ 634484 w 1144148"/>
                  <a:gd name="connsiteY12" fmla="*/ 3029462 h 5551319"/>
                  <a:gd name="connsiteX13" fmla="*/ 12374 w 1144148"/>
                  <a:gd name="connsiteY13" fmla="*/ 3166012 h 5551319"/>
                  <a:gd name="connsiteX14" fmla="*/ 387182 w 1144148"/>
                  <a:gd name="connsiteY14" fmla="*/ 3308959 h 5551319"/>
                  <a:gd name="connsiteX15" fmla="*/ 12374 w 1144148"/>
                  <a:gd name="connsiteY15" fmla="*/ 3479672 h 5551319"/>
                  <a:gd name="connsiteX16" fmla="*/ 195690 w 1144148"/>
                  <a:gd name="connsiteY16" fmla="*/ 3668792 h 5551319"/>
                  <a:gd name="connsiteX17" fmla="*/ 17690 w 1144148"/>
                  <a:gd name="connsiteY17" fmla="*/ 3878393 h 5551319"/>
                  <a:gd name="connsiteX18" fmla="*/ 136131 w 1144148"/>
                  <a:gd name="connsiteY18" fmla="*/ 4162126 h 5551319"/>
                  <a:gd name="connsiteX19" fmla="*/ 16017 w 1144148"/>
                  <a:gd name="connsiteY19" fmla="*/ 4435629 h 5551319"/>
                  <a:gd name="connsiteX20" fmla="*/ 12374 w 1144148"/>
                  <a:gd name="connsiteY20" fmla="*/ 5356319 h 5551319"/>
                  <a:gd name="connsiteX21" fmla="*/ 7057 w 1144148"/>
                  <a:gd name="connsiteY21" fmla="*/ 194212 h 5551319"/>
                  <a:gd name="connsiteX0" fmla="*/ 8477 w 1145568"/>
                  <a:gd name="connsiteY0" fmla="*/ 864 h 5357971"/>
                  <a:gd name="connsiteX1" fmla="*/ 13794 w 1145568"/>
                  <a:gd name="connsiteY1" fmla="*/ 925897 h 5357971"/>
                  <a:gd name="connsiteX2" fmla="*/ 154283 w 1145568"/>
                  <a:gd name="connsiteY2" fmla="*/ 1197133 h 5357971"/>
                  <a:gd name="connsiteX3" fmla="*/ 8477 w 1145568"/>
                  <a:gd name="connsiteY3" fmla="*/ 1478790 h 5357971"/>
                  <a:gd name="connsiteX4" fmla="*/ 221128 w 1145568"/>
                  <a:gd name="connsiteY4" fmla="*/ 1674010 h 5357971"/>
                  <a:gd name="connsiteX5" fmla="*/ 19110 w 1145568"/>
                  <a:gd name="connsiteY5" fmla="*/ 1850929 h 5357971"/>
                  <a:gd name="connsiteX6" fmla="*/ 417831 w 1145568"/>
                  <a:gd name="connsiteY6" fmla="*/ 2015734 h 5357971"/>
                  <a:gd name="connsiteX7" fmla="*/ 13794 w 1145568"/>
                  <a:gd name="connsiteY7" fmla="*/ 2159273 h 5357971"/>
                  <a:gd name="connsiteX8" fmla="*/ 625166 w 1145568"/>
                  <a:gd name="connsiteY8" fmla="*/ 2286864 h 5357971"/>
                  <a:gd name="connsiteX9" fmla="*/ 13794 w 1145568"/>
                  <a:gd name="connsiteY9" fmla="*/ 2414455 h 5357971"/>
                  <a:gd name="connsiteX10" fmla="*/ 1145568 w 1145568"/>
                  <a:gd name="connsiteY10" fmla="*/ 2604654 h 5357971"/>
                  <a:gd name="connsiteX11" fmla="*/ 8477 w 1145568"/>
                  <a:gd name="connsiteY11" fmla="*/ 2690901 h 5357971"/>
                  <a:gd name="connsiteX12" fmla="*/ 635904 w 1145568"/>
                  <a:gd name="connsiteY12" fmla="*/ 2836114 h 5357971"/>
                  <a:gd name="connsiteX13" fmla="*/ 13794 w 1145568"/>
                  <a:gd name="connsiteY13" fmla="*/ 2972664 h 5357971"/>
                  <a:gd name="connsiteX14" fmla="*/ 388602 w 1145568"/>
                  <a:gd name="connsiteY14" fmla="*/ 3115611 h 5357971"/>
                  <a:gd name="connsiteX15" fmla="*/ 13794 w 1145568"/>
                  <a:gd name="connsiteY15" fmla="*/ 3286324 h 5357971"/>
                  <a:gd name="connsiteX16" fmla="*/ 197110 w 1145568"/>
                  <a:gd name="connsiteY16" fmla="*/ 3475444 h 5357971"/>
                  <a:gd name="connsiteX17" fmla="*/ 19110 w 1145568"/>
                  <a:gd name="connsiteY17" fmla="*/ 3685045 h 5357971"/>
                  <a:gd name="connsiteX18" fmla="*/ 137551 w 1145568"/>
                  <a:gd name="connsiteY18" fmla="*/ 3968778 h 5357971"/>
                  <a:gd name="connsiteX19" fmla="*/ 17437 w 1145568"/>
                  <a:gd name="connsiteY19" fmla="*/ 4242281 h 5357971"/>
                  <a:gd name="connsiteX20" fmla="*/ 13794 w 1145568"/>
                  <a:gd name="connsiteY20" fmla="*/ 5162971 h 5357971"/>
                  <a:gd name="connsiteX21" fmla="*/ 8477 w 1145568"/>
                  <a:gd name="connsiteY21" fmla="*/ 864 h 5357971"/>
                  <a:gd name="connsiteX0" fmla="*/ 8477 w 1145568"/>
                  <a:gd name="connsiteY0" fmla="*/ 864 h 5163412"/>
                  <a:gd name="connsiteX1" fmla="*/ 13794 w 1145568"/>
                  <a:gd name="connsiteY1" fmla="*/ 925897 h 5163412"/>
                  <a:gd name="connsiteX2" fmla="*/ 154283 w 1145568"/>
                  <a:gd name="connsiteY2" fmla="*/ 1197133 h 5163412"/>
                  <a:gd name="connsiteX3" fmla="*/ 8477 w 1145568"/>
                  <a:gd name="connsiteY3" fmla="*/ 1478790 h 5163412"/>
                  <a:gd name="connsiteX4" fmla="*/ 221128 w 1145568"/>
                  <a:gd name="connsiteY4" fmla="*/ 1674010 h 5163412"/>
                  <a:gd name="connsiteX5" fmla="*/ 19110 w 1145568"/>
                  <a:gd name="connsiteY5" fmla="*/ 1850929 h 5163412"/>
                  <a:gd name="connsiteX6" fmla="*/ 417831 w 1145568"/>
                  <a:gd name="connsiteY6" fmla="*/ 2015734 h 5163412"/>
                  <a:gd name="connsiteX7" fmla="*/ 13794 w 1145568"/>
                  <a:gd name="connsiteY7" fmla="*/ 2159273 h 5163412"/>
                  <a:gd name="connsiteX8" fmla="*/ 625166 w 1145568"/>
                  <a:gd name="connsiteY8" fmla="*/ 2286864 h 5163412"/>
                  <a:gd name="connsiteX9" fmla="*/ 13794 w 1145568"/>
                  <a:gd name="connsiteY9" fmla="*/ 2414455 h 5163412"/>
                  <a:gd name="connsiteX10" fmla="*/ 1145568 w 1145568"/>
                  <a:gd name="connsiteY10" fmla="*/ 2604654 h 5163412"/>
                  <a:gd name="connsiteX11" fmla="*/ 8477 w 1145568"/>
                  <a:gd name="connsiteY11" fmla="*/ 2690901 h 5163412"/>
                  <a:gd name="connsiteX12" fmla="*/ 635904 w 1145568"/>
                  <a:gd name="connsiteY12" fmla="*/ 2836114 h 5163412"/>
                  <a:gd name="connsiteX13" fmla="*/ 13794 w 1145568"/>
                  <a:gd name="connsiteY13" fmla="*/ 2972664 h 5163412"/>
                  <a:gd name="connsiteX14" fmla="*/ 388602 w 1145568"/>
                  <a:gd name="connsiteY14" fmla="*/ 3115611 h 5163412"/>
                  <a:gd name="connsiteX15" fmla="*/ 13794 w 1145568"/>
                  <a:gd name="connsiteY15" fmla="*/ 3286324 h 5163412"/>
                  <a:gd name="connsiteX16" fmla="*/ 197110 w 1145568"/>
                  <a:gd name="connsiteY16" fmla="*/ 3475444 h 5163412"/>
                  <a:gd name="connsiteX17" fmla="*/ 19110 w 1145568"/>
                  <a:gd name="connsiteY17" fmla="*/ 3685045 h 5163412"/>
                  <a:gd name="connsiteX18" fmla="*/ 137551 w 1145568"/>
                  <a:gd name="connsiteY18" fmla="*/ 3968778 h 5163412"/>
                  <a:gd name="connsiteX19" fmla="*/ 17437 w 1145568"/>
                  <a:gd name="connsiteY19" fmla="*/ 4242281 h 5163412"/>
                  <a:gd name="connsiteX20" fmla="*/ 13794 w 1145568"/>
                  <a:gd name="connsiteY20" fmla="*/ 5162971 h 5163412"/>
                  <a:gd name="connsiteX21" fmla="*/ 8477 w 1145568"/>
                  <a:gd name="connsiteY21" fmla="*/ 864 h 516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5568" h="5163412">
                    <a:moveTo>
                      <a:pt x="8477" y="864"/>
                    </a:moveTo>
                    <a:cubicBezTo>
                      <a:pt x="3715" y="-29040"/>
                      <a:pt x="-10507" y="726519"/>
                      <a:pt x="13794" y="925897"/>
                    </a:cubicBezTo>
                    <a:cubicBezTo>
                      <a:pt x="38095" y="1125275"/>
                      <a:pt x="151526" y="1119556"/>
                      <a:pt x="154283" y="1197133"/>
                    </a:cubicBezTo>
                    <a:cubicBezTo>
                      <a:pt x="157040" y="1274710"/>
                      <a:pt x="-2664" y="1399311"/>
                      <a:pt x="8477" y="1478790"/>
                    </a:cubicBezTo>
                    <a:cubicBezTo>
                      <a:pt x="19618" y="1558269"/>
                      <a:pt x="219356" y="1611987"/>
                      <a:pt x="221128" y="1674010"/>
                    </a:cubicBezTo>
                    <a:cubicBezTo>
                      <a:pt x="222900" y="1736033"/>
                      <a:pt x="-13674" y="1793975"/>
                      <a:pt x="19110" y="1850929"/>
                    </a:cubicBezTo>
                    <a:cubicBezTo>
                      <a:pt x="51894" y="1907883"/>
                      <a:pt x="418717" y="1964343"/>
                      <a:pt x="417831" y="2015734"/>
                    </a:cubicBezTo>
                    <a:cubicBezTo>
                      <a:pt x="416945" y="2067125"/>
                      <a:pt x="-20762" y="2114085"/>
                      <a:pt x="13794" y="2159273"/>
                    </a:cubicBezTo>
                    <a:cubicBezTo>
                      <a:pt x="48350" y="2204461"/>
                      <a:pt x="625166" y="2244334"/>
                      <a:pt x="625166" y="2286864"/>
                    </a:cubicBezTo>
                    <a:cubicBezTo>
                      <a:pt x="625166" y="2329394"/>
                      <a:pt x="-72940" y="2361490"/>
                      <a:pt x="13794" y="2414455"/>
                    </a:cubicBezTo>
                    <a:cubicBezTo>
                      <a:pt x="100528" y="2467420"/>
                      <a:pt x="1146454" y="2558580"/>
                      <a:pt x="1145568" y="2604654"/>
                    </a:cubicBezTo>
                    <a:cubicBezTo>
                      <a:pt x="1144682" y="2650728"/>
                      <a:pt x="93421" y="2652324"/>
                      <a:pt x="8477" y="2690901"/>
                    </a:cubicBezTo>
                    <a:cubicBezTo>
                      <a:pt x="-76467" y="2729478"/>
                      <a:pt x="635018" y="2789154"/>
                      <a:pt x="635904" y="2836114"/>
                    </a:cubicBezTo>
                    <a:cubicBezTo>
                      <a:pt x="636790" y="2883074"/>
                      <a:pt x="55011" y="2926081"/>
                      <a:pt x="13794" y="2972664"/>
                    </a:cubicBezTo>
                    <a:cubicBezTo>
                      <a:pt x="-27423" y="3019247"/>
                      <a:pt x="388602" y="3063334"/>
                      <a:pt x="388602" y="3115611"/>
                    </a:cubicBezTo>
                    <a:cubicBezTo>
                      <a:pt x="388602" y="3167888"/>
                      <a:pt x="45709" y="3226352"/>
                      <a:pt x="13794" y="3286324"/>
                    </a:cubicBezTo>
                    <a:cubicBezTo>
                      <a:pt x="-18121" y="3346296"/>
                      <a:pt x="196224" y="3408991"/>
                      <a:pt x="197110" y="3475444"/>
                    </a:cubicBezTo>
                    <a:cubicBezTo>
                      <a:pt x="197996" y="3541897"/>
                      <a:pt x="29036" y="3602823"/>
                      <a:pt x="19110" y="3685045"/>
                    </a:cubicBezTo>
                    <a:cubicBezTo>
                      <a:pt x="9184" y="3767267"/>
                      <a:pt x="137830" y="3875905"/>
                      <a:pt x="137551" y="3968778"/>
                    </a:cubicBezTo>
                    <a:cubicBezTo>
                      <a:pt x="137272" y="4061651"/>
                      <a:pt x="28955" y="4042035"/>
                      <a:pt x="17437" y="4242281"/>
                    </a:cubicBezTo>
                    <a:cubicBezTo>
                      <a:pt x="5919" y="4442527"/>
                      <a:pt x="15287" y="5184074"/>
                      <a:pt x="13794" y="5162971"/>
                    </a:cubicBezTo>
                    <a:cubicBezTo>
                      <a:pt x="12301" y="5141868"/>
                      <a:pt x="13239" y="30768"/>
                      <a:pt x="8477" y="864"/>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4" name="TextBox 3">
              <a:extLst>
                <a:ext uri="{FF2B5EF4-FFF2-40B4-BE49-F238E27FC236}">
                  <a16:creationId xmlns:a16="http://schemas.microsoft.com/office/drawing/2014/main" id="{3C2A1C32-A1A9-494A-9C8C-2BD1A4ADFCEE}"/>
                </a:ext>
              </a:extLst>
            </p:cNvPr>
            <p:cNvSpPr txBox="1"/>
            <p:nvPr/>
          </p:nvSpPr>
          <p:spPr>
            <a:xfrm>
              <a:off x="3918585" y="6325554"/>
              <a:ext cx="1091966" cy="369332"/>
            </a:xfrm>
            <a:prstGeom prst="rect">
              <a:avLst/>
            </a:prstGeom>
            <a:noFill/>
          </p:spPr>
          <p:txBody>
            <a:bodyPr wrap="none" rtlCol="0">
              <a:spAutoFit/>
            </a:bodyPr>
            <a:lstStyle/>
            <a:p>
              <a:r>
                <a:rPr lang="en-US" dirty="0">
                  <a:solidFill>
                    <a:schemeClr val="bg1"/>
                  </a:solidFill>
                </a:rPr>
                <a:t>intensity</a:t>
              </a:r>
              <a:endParaRPr lang="en-AU" dirty="0">
                <a:solidFill>
                  <a:schemeClr val="bg1"/>
                </a:solidFill>
              </a:endParaRPr>
            </a:p>
          </p:txBody>
        </p:sp>
      </p:grpSp>
    </p:spTree>
    <p:extLst>
      <p:ext uri="{BB962C8B-B14F-4D97-AF65-F5344CB8AC3E}">
        <p14:creationId xmlns:p14="http://schemas.microsoft.com/office/powerpoint/2010/main" val="305413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5848-A762-4B1D-B84B-E541C6F2250E}"/>
              </a:ext>
            </a:extLst>
          </p:cNvPr>
          <p:cNvSpPr>
            <a:spLocks noGrp="1"/>
          </p:cNvSpPr>
          <p:nvPr>
            <p:ph type="title"/>
          </p:nvPr>
        </p:nvSpPr>
        <p:spPr/>
        <p:txBody>
          <a:bodyPr/>
          <a:lstStyle/>
          <a:p>
            <a:r>
              <a:rPr lang="en-US" dirty="0"/>
              <a:t>Double slit experiment – one ‘particle’ at a time</a:t>
            </a:r>
            <a:endParaRPr lang="en-AU" dirty="0"/>
          </a:p>
        </p:txBody>
      </p:sp>
      <p:sp>
        <p:nvSpPr>
          <p:cNvPr id="3" name="Content Placeholder 2">
            <a:extLst>
              <a:ext uri="{FF2B5EF4-FFF2-40B4-BE49-F238E27FC236}">
                <a16:creationId xmlns:a16="http://schemas.microsoft.com/office/drawing/2014/main" id="{4053ABA8-D4D7-49EE-80DB-403D87ED15AA}"/>
              </a:ext>
            </a:extLst>
          </p:cNvPr>
          <p:cNvSpPr>
            <a:spLocks noGrp="1"/>
          </p:cNvSpPr>
          <p:nvPr>
            <p:ph idx="1"/>
          </p:nvPr>
        </p:nvSpPr>
        <p:spPr>
          <a:xfrm>
            <a:off x="6892683" y="2096063"/>
            <a:ext cx="4374873" cy="4210143"/>
          </a:xfrm>
        </p:spPr>
        <p:txBody>
          <a:bodyPr>
            <a:normAutofit fontScale="92500" lnSpcReduction="10000"/>
          </a:bodyPr>
          <a:lstStyle/>
          <a:p>
            <a:r>
              <a:rPr lang="en-US" dirty="0"/>
              <a:t>If the experiment is repeated only firing a single electron or photon at a time, the behaviour of the particles appears strange </a:t>
            </a:r>
          </a:p>
          <a:p>
            <a:r>
              <a:rPr lang="en-US" dirty="0"/>
              <a:t>They do not follow the expected particle pattern, instead as more particles pass through it becomes clear that the wave pattern is forming</a:t>
            </a:r>
          </a:p>
          <a:p>
            <a:pPr lvl="0"/>
            <a:r>
              <a:rPr lang="en-US" dirty="0">
                <a:effectLst/>
              </a:rPr>
              <a:t>Particles even as large as </a:t>
            </a:r>
            <a:r>
              <a:rPr lang="en-US" dirty="0" err="1">
                <a:effectLst/>
              </a:rPr>
              <a:t>buckyballs</a:t>
            </a:r>
            <a:r>
              <a:rPr lang="en-US" dirty="0">
                <a:effectLst/>
              </a:rPr>
              <a:t> (C</a:t>
            </a:r>
            <a:r>
              <a:rPr lang="en-US" baseline="-25000" dirty="0">
                <a:effectLst/>
              </a:rPr>
              <a:t>60</a:t>
            </a:r>
            <a:r>
              <a:rPr lang="en-US" dirty="0">
                <a:effectLst/>
              </a:rPr>
              <a:t>) must have a wave nature and even a wavelength</a:t>
            </a:r>
            <a:endParaRPr lang="en-AU" dirty="0">
              <a:effectLst/>
            </a:endParaRPr>
          </a:p>
        </p:txBody>
      </p:sp>
      <p:pic>
        <p:nvPicPr>
          <p:cNvPr id="2050" name="Picture 2" descr="Image result for double slit gif">
            <a:extLst>
              <a:ext uri="{FF2B5EF4-FFF2-40B4-BE49-F238E27FC236}">
                <a16:creationId xmlns:a16="http://schemas.microsoft.com/office/drawing/2014/main" id="{06D36C27-A18B-4EF5-8BAB-F9436774887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7497" y="2096064"/>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610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13F6-F0E5-4611-8FC6-D850258B269B}"/>
              </a:ext>
            </a:extLst>
          </p:cNvPr>
          <p:cNvSpPr>
            <a:spLocks noGrp="1"/>
          </p:cNvSpPr>
          <p:nvPr>
            <p:ph type="title"/>
          </p:nvPr>
        </p:nvSpPr>
        <p:spPr/>
        <p:txBody>
          <a:bodyPr/>
          <a:lstStyle/>
          <a:p>
            <a:r>
              <a:rPr lang="en-US" dirty="0"/>
              <a:t>Double-slit experiment - Path difference</a:t>
            </a:r>
            <a:endParaRPr lang="en-AU" dirty="0"/>
          </a:p>
        </p:txBody>
      </p:sp>
      <p:sp>
        <p:nvSpPr>
          <p:cNvPr id="3" name="Content Placeholder 2">
            <a:extLst>
              <a:ext uri="{FF2B5EF4-FFF2-40B4-BE49-F238E27FC236}">
                <a16:creationId xmlns:a16="http://schemas.microsoft.com/office/drawing/2014/main" id="{E2B1920F-7736-4EAF-A97B-4E10D3176270}"/>
              </a:ext>
            </a:extLst>
          </p:cNvPr>
          <p:cNvSpPr>
            <a:spLocks noGrp="1"/>
          </p:cNvSpPr>
          <p:nvPr>
            <p:ph idx="1"/>
          </p:nvPr>
        </p:nvSpPr>
        <p:spPr>
          <a:xfrm>
            <a:off x="913795" y="2096064"/>
            <a:ext cx="10353762" cy="4311086"/>
          </a:xfrm>
        </p:spPr>
        <p:txBody>
          <a:bodyPr>
            <a:normAutofit lnSpcReduction="10000"/>
          </a:bodyPr>
          <a:lstStyle/>
          <a:p>
            <a:r>
              <a:rPr lang="en-US" dirty="0"/>
              <a:t>Effectively have two in-phase point sources interfering with each other – at points where waves arrive in phase constructive interference occurs, at points where the waves arrive exactly out of phase (referred to as 180</a:t>
            </a:r>
            <a:r>
              <a:rPr lang="en-US" dirty="0">
                <a:latin typeface="Calibri" panose="020F0502020204030204" pitchFamily="34" charset="0"/>
                <a:cs typeface="Calibri" panose="020F0502020204030204" pitchFamily="34" charset="0"/>
              </a:rPr>
              <a:t>° </a:t>
            </a:r>
            <a:r>
              <a:rPr lang="en-US" dirty="0">
                <a:cs typeface="Calibri" panose="020F0502020204030204" pitchFamily="34" charset="0"/>
              </a:rPr>
              <a:t>out of phase) destructive interference occurs</a:t>
            </a:r>
          </a:p>
          <a:p>
            <a:r>
              <a:rPr lang="en-US" dirty="0">
                <a:cs typeface="Calibri" panose="020F0502020204030204" pitchFamily="34" charset="0"/>
              </a:rPr>
              <a:t>The phase relationship at a point in space is determine by the path difference between the two waves – the difference between the distances the two waves must travel to reach that point</a:t>
            </a:r>
          </a:p>
          <a:p>
            <a:r>
              <a:rPr lang="en-US" dirty="0">
                <a:cs typeface="Calibri" panose="020F0502020204030204" pitchFamily="34" charset="0"/>
              </a:rPr>
              <a:t>If the path difference is an integer multiple of the wavelength then the waves arrive perfectly in phase - constructive interference occurs</a:t>
            </a:r>
          </a:p>
          <a:p>
            <a:r>
              <a:rPr lang="en-US" dirty="0">
                <a:cs typeface="Calibri" panose="020F0502020204030204" pitchFamily="34" charset="0"/>
              </a:rPr>
              <a:t>If the phase difference is a half-integer multiple of the wavelength then the waves arrive 180</a:t>
            </a:r>
            <a:r>
              <a:rPr lang="en-US" dirty="0">
                <a:latin typeface="Calibri" panose="020F0502020204030204" pitchFamily="34" charset="0"/>
                <a:cs typeface="Calibri" panose="020F0502020204030204" pitchFamily="34" charset="0"/>
              </a:rPr>
              <a:t>°</a:t>
            </a:r>
            <a:r>
              <a:rPr lang="en-US" dirty="0">
                <a:cs typeface="Calibri" panose="020F0502020204030204" pitchFamily="34" charset="0"/>
              </a:rPr>
              <a:t> out of phase – destructive interference occurs</a:t>
            </a:r>
          </a:p>
          <a:p>
            <a:endParaRPr lang="en-AU" dirty="0"/>
          </a:p>
        </p:txBody>
      </p:sp>
    </p:spTree>
    <p:extLst>
      <p:ext uri="{BB962C8B-B14F-4D97-AF65-F5344CB8AC3E}">
        <p14:creationId xmlns:p14="http://schemas.microsoft.com/office/powerpoint/2010/main" val="4034402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FBB693-BB50-46EF-B0B3-6E9254B1AE04}"/>
              </a:ext>
            </a:extLst>
          </p:cNvPr>
          <p:cNvSpPr>
            <a:spLocks noGrp="1"/>
          </p:cNvSpPr>
          <p:nvPr>
            <p:ph idx="1"/>
          </p:nvPr>
        </p:nvSpPr>
        <p:spPr/>
        <p:txBody>
          <a:bodyPr/>
          <a:lstStyle/>
          <a:p>
            <a:endParaRPr lang="en-AU"/>
          </a:p>
        </p:txBody>
      </p:sp>
      <p:pic>
        <p:nvPicPr>
          <p:cNvPr id="1026" name="Picture 2" descr="Bright (constructive interference) Dark (destructive interference) Bright (constructive interference) Extra distance Extra distance = d sinθ Screen Screen Screen FIGURE 34-7 How the wave theory explains the pattern of lines seen in the double-slit experiment. (a) At the center of the screen the waves from each slit travel the same distance and are in phase. (b) At this angle θ, the lower wave travels an extra distance of one whole wavelength, and the waves are in phase; note from the shaded triangle that the path difference equals d sin θ. (c) For this angle θ, the lower wave travels an extra distance equal to one-half wavelength, so the two waves arrive at the screen fully out of phase. (d) A more detailed diagram showing the geometry for parts (b) and (c)">
            <a:extLst>
              <a:ext uri="{FF2B5EF4-FFF2-40B4-BE49-F238E27FC236}">
                <a16:creationId xmlns:a16="http://schemas.microsoft.com/office/drawing/2014/main" id="{B1AAADC4-D741-480D-914E-FD2DB0043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613"/>
            <a:ext cx="12192000" cy="54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64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931B-41DE-4E32-BE9C-C85924E8EF04}"/>
              </a:ext>
            </a:extLst>
          </p:cNvPr>
          <p:cNvSpPr>
            <a:spLocks noGrp="1"/>
          </p:cNvSpPr>
          <p:nvPr>
            <p:ph type="title"/>
          </p:nvPr>
        </p:nvSpPr>
        <p:spPr>
          <a:xfrm>
            <a:off x="913795" y="169740"/>
            <a:ext cx="10353761" cy="894107"/>
          </a:xfrm>
        </p:spPr>
        <p:txBody>
          <a:bodyPr/>
          <a:lstStyle/>
          <a:p>
            <a:r>
              <a:rPr lang="en-US" dirty="0"/>
              <a:t>Variations on Double slit</a:t>
            </a:r>
            <a:endParaRPr lang="en-AU"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6F8EE366-2734-429F-8AD8-7DDE1E481D71}"/>
                  </a:ext>
                </a:extLst>
              </p:cNvPr>
              <p:cNvGraphicFramePr>
                <a:graphicFrameLocks noGrp="1"/>
              </p:cNvGraphicFramePr>
              <p:nvPr>
                <p:ph idx="1"/>
                <p:extLst>
                  <p:ext uri="{D42A27DB-BD31-4B8C-83A1-F6EECF244321}">
                    <p14:modId xmlns:p14="http://schemas.microsoft.com/office/powerpoint/2010/main" val="3611269382"/>
                  </p:ext>
                </p:extLst>
              </p:nvPr>
            </p:nvGraphicFramePr>
            <p:xfrm>
              <a:off x="399838" y="1098408"/>
              <a:ext cx="11520000" cy="4743069"/>
            </p:xfrm>
            <a:graphic>
              <a:graphicData uri="http://schemas.openxmlformats.org/drawingml/2006/table">
                <a:tbl>
                  <a:tblPr firstRow="1" bandRow="1">
                    <a:tableStyleId>{5C22544A-7EE6-4342-B048-85BDC9FD1C3A}</a:tableStyleId>
                  </a:tblPr>
                  <a:tblGrid>
                    <a:gridCol w="2880000">
                      <a:extLst>
                        <a:ext uri="{9D8B030D-6E8A-4147-A177-3AD203B41FA5}">
                          <a16:colId xmlns:a16="http://schemas.microsoft.com/office/drawing/2014/main" val="3827724737"/>
                        </a:ext>
                      </a:extLst>
                    </a:gridCol>
                    <a:gridCol w="2880000">
                      <a:extLst>
                        <a:ext uri="{9D8B030D-6E8A-4147-A177-3AD203B41FA5}">
                          <a16:colId xmlns:a16="http://schemas.microsoft.com/office/drawing/2014/main" val="3833278773"/>
                        </a:ext>
                      </a:extLst>
                    </a:gridCol>
                    <a:gridCol w="2880000">
                      <a:extLst>
                        <a:ext uri="{9D8B030D-6E8A-4147-A177-3AD203B41FA5}">
                          <a16:colId xmlns:a16="http://schemas.microsoft.com/office/drawing/2014/main" val="3612666020"/>
                        </a:ext>
                      </a:extLst>
                    </a:gridCol>
                    <a:gridCol w="2880000">
                      <a:extLst>
                        <a:ext uri="{9D8B030D-6E8A-4147-A177-3AD203B41FA5}">
                          <a16:colId xmlns:a16="http://schemas.microsoft.com/office/drawing/2014/main" val="1769354001"/>
                        </a:ext>
                      </a:extLst>
                    </a:gridCol>
                  </a:tblGrid>
                  <a:tr h="370840">
                    <a:tc>
                      <a:txBody>
                        <a:bodyPr/>
                        <a:lstStyle/>
                        <a:p>
                          <a:endParaRPr lang="en-AU" dirty="0"/>
                        </a:p>
                      </a:txBody>
                      <a:tcPr/>
                    </a:tc>
                    <a:tc>
                      <a:txBody>
                        <a:bodyPr/>
                        <a:lstStyle/>
                        <a:p>
                          <a:r>
                            <a:rPr lang="en-US" dirty="0"/>
                            <a:t>Single slit/obstacle</a:t>
                          </a:r>
                          <a:endParaRPr lang="en-AU" dirty="0"/>
                        </a:p>
                      </a:txBody>
                      <a:tcPr/>
                    </a:tc>
                    <a:tc>
                      <a:txBody>
                        <a:bodyPr/>
                        <a:lstStyle/>
                        <a:p>
                          <a:r>
                            <a:rPr lang="en-US" dirty="0"/>
                            <a:t>Double/multiple slit</a:t>
                          </a:r>
                          <a:endParaRPr lang="en-AU" dirty="0"/>
                        </a:p>
                      </a:txBody>
                      <a:tcPr/>
                    </a:tc>
                    <a:tc>
                      <a:txBody>
                        <a:bodyPr/>
                        <a:lstStyle/>
                        <a:p>
                          <a:r>
                            <a:rPr lang="en-US" dirty="0"/>
                            <a:t>Diffraction grating</a:t>
                          </a:r>
                          <a:endParaRPr lang="en-AU" dirty="0"/>
                        </a:p>
                      </a:txBody>
                      <a:tcPr/>
                    </a:tc>
                    <a:extLst>
                      <a:ext uri="{0D108BD9-81ED-4DB2-BD59-A6C34878D82A}">
                        <a16:rowId xmlns:a16="http://schemas.microsoft.com/office/drawing/2014/main" val="4014308967"/>
                      </a:ext>
                    </a:extLst>
                  </a:tr>
                  <a:tr h="370840">
                    <a:tc>
                      <a:txBody>
                        <a:bodyPr/>
                        <a:lstStyle/>
                        <a:p>
                          <a:endParaRPr lang="en-US" dirty="0"/>
                        </a:p>
                      </a:txBody>
                      <a:tcPr/>
                    </a:tc>
                    <a:tc>
                      <a:txBody>
                        <a:bodyPr/>
                        <a:lstStyle/>
                        <a:p>
                          <a:r>
                            <a:rPr lang="en-US" dirty="0"/>
                            <a:t>Integer path differences are minima (dark fringes)</a:t>
                          </a:r>
                        </a:p>
                      </a:txBody>
                      <a:tcPr/>
                    </a:tc>
                    <a:tc>
                      <a:txBody>
                        <a:bodyPr/>
                        <a:lstStyle/>
                        <a:p>
                          <a:r>
                            <a:rPr lang="en-US" dirty="0"/>
                            <a:t>Integer path differences are maxima (bright fringes)</a:t>
                          </a:r>
                          <a:endParaRPr lang="en-AU" dirty="0"/>
                        </a:p>
                      </a:txBody>
                      <a:tcPr/>
                    </a:tc>
                    <a:tc>
                      <a:txBody>
                        <a:bodyPr/>
                        <a:lstStyle/>
                        <a:p>
                          <a:r>
                            <a:rPr lang="en-US" dirty="0"/>
                            <a:t>Integer path differences are maxima (bright fringes)</a:t>
                          </a:r>
                          <a:endParaRPr lang="en-AU" dirty="0"/>
                        </a:p>
                      </a:txBody>
                      <a:tcPr/>
                    </a:tc>
                    <a:extLst>
                      <a:ext uri="{0D108BD9-81ED-4DB2-BD59-A6C34878D82A}">
                        <a16:rowId xmlns:a16="http://schemas.microsoft.com/office/drawing/2014/main" val="2154194367"/>
                      </a:ext>
                    </a:extLst>
                  </a:tr>
                  <a:tr h="370840">
                    <a:tc>
                      <a:txBody>
                        <a:bodyPr/>
                        <a:lstStyle/>
                        <a:p>
                          <a:r>
                            <a:rPr lang="en-US" dirty="0"/>
                            <a:t>Fringe separation</a:t>
                          </a:r>
                          <a:endParaRPr lang="en-AU" dirty="0"/>
                        </a:p>
                      </a:txBody>
                      <a:tcPr/>
                    </a:tc>
                    <a:tc>
                      <a:txBody>
                        <a:bodyPr/>
                        <a:lstStyle/>
                        <a:p>
                          <a:r>
                            <a:rPr lang="en-US" dirty="0"/>
                            <a:t>Appears constant</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Appears constant</a:t>
                          </a:r>
                          <a:endParaRPr lang="en-AU" dirty="0"/>
                        </a:p>
                      </a:txBody>
                      <a:tcPr/>
                    </a:tc>
                    <a:tc>
                      <a:txBody>
                        <a:bodyPr/>
                        <a:lstStyle/>
                        <a:p>
                          <a:r>
                            <a:rPr lang="en-US" dirty="0"/>
                            <a:t>Increases moving out from 0</a:t>
                          </a:r>
                          <a:r>
                            <a:rPr lang="en-US" baseline="30000" dirty="0"/>
                            <a:t>th</a:t>
                          </a:r>
                          <a:r>
                            <a:rPr lang="en-US" baseline="0" dirty="0"/>
                            <a:t> maximum</a:t>
                          </a:r>
                        </a:p>
                      </a:txBody>
                      <a:tcPr/>
                    </a:tc>
                    <a:extLst>
                      <a:ext uri="{0D108BD9-81ED-4DB2-BD59-A6C34878D82A}">
                        <a16:rowId xmlns:a16="http://schemas.microsoft.com/office/drawing/2014/main" val="949558132"/>
                      </a:ext>
                    </a:extLst>
                  </a:tr>
                  <a:tr h="370840">
                    <a:tc>
                      <a:txBody>
                        <a:bodyPr/>
                        <a:lstStyle/>
                        <a:p>
                          <a:r>
                            <a:rPr lang="en-US" dirty="0"/>
                            <a:t>Features</a:t>
                          </a:r>
                          <a:endParaRPr lang="en-AU" dirty="0"/>
                        </a:p>
                      </a:txBody>
                      <a:tcPr/>
                    </a:tc>
                    <a:tc>
                      <a:txBody>
                        <a:bodyPr/>
                        <a:lstStyle/>
                        <a:p>
                          <a:r>
                            <a:rPr lang="en-US" dirty="0"/>
                            <a:t>0</a:t>
                          </a:r>
                          <a:r>
                            <a:rPr lang="en-US" baseline="30000" dirty="0"/>
                            <a:t>th</a:t>
                          </a:r>
                          <a:r>
                            <a:rPr lang="en-US" dirty="0"/>
                            <a:t> maximum is double width</a:t>
                          </a:r>
                          <a:r>
                            <a:rPr lang="en-AU" dirty="0"/>
                            <a:t> – measure fringe separation as shown in </a:t>
                          </a:r>
                          <a:r>
                            <a:rPr lang="en-AU"/>
                            <a:t>diagram below</a:t>
                          </a:r>
                          <a:endParaRPr lang="en-US" dirty="0"/>
                        </a:p>
                      </a:txBody>
                      <a:tcPr/>
                    </a:tc>
                    <a:tc>
                      <a:txBody>
                        <a:bodyPr/>
                        <a:lstStyle/>
                        <a:p>
                          <a:endParaRPr lang="en-AU" dirty="0"/>
                        </a:p>
                      </a:txBody>
                      <a:tcPr/>
                    </a:tc>
                    <a:tc>
                      <a:txBody>
                        <a:bodyPr/>
                        <a:lstStyle/>
                        <a:p>
                          <a:r>
                            <a:rPr lang="en-US" dirty="0"/>
                            <a:t>Slits are typically much narrower and closer together so, the small –angle approximation is less appropriate due to large separation</a:t>
                          </a:r>
                          <a:endParaRPr lang="en-AU" dirty="0"/>
                        </a:p>
                      </a:txBody>
                      <a:tcPr/>
                    </a:tc>
                    <a:extLst>
                      <a:ext uri="{0D108BD9-81ED-4DB2-BD59-A6C34878D82A}">
                        <a16:rowId xmlns:a16="http://schemas.microsoft.com/office/drawing/2014/main" val="2671690762"/>
                      </a:ext>
                    </a:extLst>
                  </a:tr>
                  <a:tr h="370840">
                    <a:tc>
                      <a:txBody>
                        <a:bodyPr/>
                        <a:lstStyle/>
                        <a:p>
                          <a:r>
                            <a:rPr lang="en-US" dirty="0"/>
                            <a:t>Formulae</a:t>
                          </a:r>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𝐷</m:t>
                                    </m:r>
                                  </m:num>
                                  <m:den>
                                    <m:r>
                                      <a:rPr lang="en-US" b="0" i="1" smtClean="0">
                                        <a:latin typeface="Cambria Math" panose="02040503050406030204" pitchFamily="18" charset="0"/>
                                        <a:ea typeface="Cambria Math" panose="02040503050406030204" pitchFamily="18" charset="0"/>
                                      </a:rPr>
                                      <m:t>𝑥</m:t>
                                    </m:r>
                                  </m:den>
                                </m:f>
                              </m:oMath>
                            </m:oMathPara>
                          </a14:m>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𝐷</m:t>
                                    </m:r>
                                  </m:num>
                                  <m:den>
                                    <m:r>
                                      <a:rPr lang="en-US" b="0" i="1" smtClean="0">
                                        <a:latin typeface="Cambria Math" panose="02040503050406030204" pitchFamily="18" charset="0"/>
                                        <a:ea typeface="Cambria Math" panose="02040503050406030204" pitchFamily="18" charset="0"/>
                                      </a:rPr>
                                      <m:t>𝑥</m:t>
                                    </m:r>
                                  </m:den>
                                </m:f>
                              </m:oMath>
                            </m:oMathPara>
                          </a14:m>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den>
                                </m:f>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tan</m:t>
                                        </m:r>
                                      </m:e>
                                      <m:sup>
                                        <m:r>
                                          <a:rPr lang="en-US" b="0" i="1" smtClean="0">
                                            <a:latin typeface="Cambria Math" panose="02040503050406030204" pitchFamily="18" charset="0"/>
                                            <a:ea typeface="Cambria Math" panose="02040503050406030204" pitchFamily="18" charset="0"/>
                                          </a:rPr>
                                          <m:t>−1</m:t>
                                        </m:r>
                                      </m:sup>
                                    </m:sSup>
                                  </m:fName>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𝐷</m:t>
                                        </m:r>
                                      </m:den>
                                    </m:f>
                                    <m:r>
                                      <a:rPr lang="en-US" b="0" i="1" smtClean="0">
                                        <a:latin typeface="Cambria Math" panose="02040503050406030204" pitchFamily="18" charset="0"/>
                                        <a:ea typeface="Cambria Math" panose="02040503050406030204" pitchFamily="18" charset="0"/>
                                      </a:rPr>
                                      <m:t>)</m:t>
                                    </m:r>
                                  </m:e>
                                </m:func>
                              </m:oMath>
                            </m:oMathPara>
                          </a14:m>
                          <a:endParaRPr lang="en-US" b="0" dirty="0">
                            <a:ea typeface="Cambria Math" panose="02040503050406030204" pitchFamily="18" charset="0"/>
                          </a:endParaRPr>
                        </a:p>
                      </a:txBody>
                      <a:tcPr/>
                    </a:tc>
                    <a:extLst>
                      <a:ext uri="{0D108BD9-81ED-4DB2-BD59-A6C34878D82A}">
                        <a16:rowId xmlns:a16="http://schemas.microsoft.com/office/drawing/2014/main" val="3530064991"/>
                      </a:ext>
                    </a:extLst>
                  </a:tr>
                </a:tbl>
              </a:graphicData>
            </a:graphic>
          </p:graphicFrame>
        </mc:Choice>
        <mc:Fallback xmlns="">
          <p:graphicFrame>
            <p:nvGraphicFramePr>
              <p:cNvPr id="4" name="Table 4">
                <a:extLst>
                  <a:ext uri="{FF2B5EF4-FFF2-40B4-BE49-F238E27FC236}">
                    <a16:creationId xmlns:a16="http://schemas.microsoft.com/office/drawing/2014/main" id="{6F8EE366-2734-429F-8AD8-7DDE1E481D71}"/>
                  </a:ext>
                </a:extLst>
              </p:cNvPr>
              <p:cNvGraphicFramePr>
                <a:graphicFrameLocks noGrp="1"/>
              </p:cNvGraphicFramePr>
              <p:nvPr>
                <p:ph idx="1"/>
                <p:extLst>
                  <p:ext uri="{D42A27DB-BD31-4B8C-83A1-F6EECF244321}">
                    <p14:modId xmlns:p14="http://schemas.microsoft.com/office/powerpoint/2010/main" val="3611269382"/>
                  </p:ext>
                </p:extLst>
              </p:nvPr>
            </p:nvGraphicFramePr>
            <p:xfrm>
              <a:off x="399838" y="1098408"/>
              <a:ext cx="11520000" cy="4743069"/>
            </p:xfrm>
            <a:graphic>
              <a:graphicData uri="http://schemas.openxmlformats.org/drawingml/2006/table">
                <a:tbl>
                  <a:tblPr firstRow="1" bandRow="1">
                    <a:tableStyleId>{5C22544A-7EE6-4342-B048-85BDC9FD1C3A}</a:tableStyleId>
                  </a:tblPr>
                  <a:tblGrid>
                    <a:gridCol w="2880000">
                      <a:extLst>
                        <a:ext uri="{9D8B030D-6E8A-4147-A177-3AD203B41FA5}">
                          <a16:colId xmlns:a16="http://schemas.microsoft.com/office/drawing/2014/main" val="3827724737"/>
                        </a:ext>
                      </a:extLst>
                    </a:gridCol>
                    <a:gridCol w="2880000">
                      <a:extLst>
                        <a:ext uri="{9D8B030D-6E8A-4147-A177-3AD203B41FA5}">
                          <a16:colId xmlns:a16="http://schemas.microsoft.com/office/drawing/2014/main" val="3833278773"/>
                        </a:ext>
                      </a:extLst>
                    </a:gridCol>
                    <a:gridCol w="2880000">
                      <a:extLst>
                        <a:ext uri="{9D8B030D-6E8A-4147-A177-3AD203B41FA5}">
                          <a16:colId xmlns:a16="http://schemas.microsoft.com/office/drawing/2014/main" val="3612666020"/>
                        </a:ext>
                      </a:extLst>
                    </a:gridCol>
                    <a:gridCol w="2880000">
                      <a:extLst>
                        <a:ext uri="{9D8B030D-6E8A-4147-A177-3AD203B41FA5}">
                          <a16:colId xmlns:a16="http://schemas.microsoft.com/office/drawing/2014/main" val="1769354001"/>
                        </a:ext>
                      </a:extLst>
                    </a:gridCol>
                  </a:tblGrid>
                  <a:tr h="370840">
                    <a:tc>
                      <a:txBody>
                        <a:bodyPr/>
                        <a:lstStyle/>
                        <a:p>
                          <a:endParaRPr lang="en-AU" dirty="0"/>
                        </a:p>
                      </a:txBody>
                      <a:tcPr/>
                    </a:tc>
                    <a:tc>
                      <a:txBody>
                        <a:bodyPr/>
                        <a:lstStyle/>
                        <a:p>
                          <a:r>
                            <a:rPr lang="en-US" dirty="0"/>
                            <a:t>Single slit/obstacle</a:t>
                          </a:r>
                          <a:endParaRPr lang="en-AU" dirty="0"/>
                        </a:p>
                      </a:txBody>
                      <a:tcPr/>
                    </a:tc>
                    <a:tc>
                      <a:txBody>
                        <a:bodyPr/>
                        <a:lstStyle/>
                        <a:p>
                          <a:r>
                            <a:rPr lang="en-US" dirty="0"/>
                            <a:t>Double/multiple slit</a:t>
                          </a:r>
                          <a:endParaRPr lang="en-AU" dirty="0"/>
                        </a:p>
                      </a:txBody>
                      <a:tcPr/>
                    </a:tc>
                    <a:tc>
                      <a:txBody>
                        <a:bodyPr/>
                        <a:lstStyle/>
                        <a:p>
                          <a:r>
                            <a:rPr lang="en-US" dirty="0"/>
                            <a:t>Diffraction grating</a:t>
                          </a:r>
                          <a:endParaRPr lang="en-AU" dirty="0"/>
                        </a:p>
                      </a:txBody>
                      <a:tcPr/>
                    </a:tc>
                    <a:extLst>
                      <a:ext uri="{0D108BD9-81ED-4DB2-BD59-A6C34878D82A}">
                        <a16:rowId xmlns:a16="http://schemas.microsoft.com/office/drawing/2014/main" val="4014308967"/>
                      </a:ext>
                    </a:extLst>
                  </a:tr>
                  <a:tr h="914400">
                    <a:tc>
                      <a:txBody>
                        <a:bodyPr/>
                        <a:lstStyle/>
                        <a:p>
                          <a:endParaRPr lang="en-US" dirty="0"/>
                        </a:p>
                      </a:txBody>
                      <a:tcPr/>
                    </a:tc>
                    <a:tc>
                      <a:txBody>
                        <a:bodyPr/>
                        <a:lstStyle/>
                        <a:p>
                          <a:r>
                            <a:rPr lang="en-US" dirty="0"/>
                            <a:t>Integer path differences are minima (dark fringes)</a:t>
                          </a:r>
                        </a:p>
                      </a:txBody>
                      <a:tcPr/>
                    </a:tc>
                    <a:tc>
                      <a:txBody>
                        <a:bodyPr/>
                        <a:lstStyle/>
                        <a:p>
                          <a:r>
                            <a:rPr lang="en-US" dirty="0"/>
                            <a:t>Integer path differences are maxima (bright fringes)</a:t>
                          </a:r>
                          <a:endParaRPr lang="en-AU" dirty="0"/>
                        </a:p>
                      </a:txBody>
                      <a:tcPr/>
                    </a:tc>
                    <a:tc>
                      <a:txBody>
                        <a:bodyPr/>
                        <a:lstStyle/>
                        <a:p>
                          <a:r>
                            <a:rPr lang="en-US" dirty="0"/>
                            <a:t>Integer path differences are maxima (bright fringes)</a:t>
                          </a:r>
                          <a:endParaRPr lang="en-AU" dirty="0"/>
                        </a:p>
                      </a:txBody>
                      <a:tcPr/>
                    </a:tc>
                    <a:extLst>
                      <a:ext uri="{0D108BD9-81ED-4DB2-BD59-A6C34878D82A}">
                        <a16:rowId xmlns:a16="http://schemas.microsoft.com/office/drawing/2014/main" val="2154194367"/>
                      </a:ext>
                    </a:extLst>
                  </a:tr>
                  <a:tr h="640080">
                    <a:tc>
                      <a:txBody>
                        <a:bodyPr/>
                        <a:lstStyle/>
                        <a:p>
                          <a:r>
                            <a:rPr lang="en-US" dirty="0"/>
                            <a:t>Fringe separation</a:t>
                          </a:r>
                          <a:endParaRPr lang="en-AU" dirty="0"/>
                        </a:p>
                      </a:txBody>
                      <a:tcPr/>
                    </a:tc>
                    <a:tc>
                      <a:txBody>
                        <a:bodyPr/>
                        <a:lstStyle/>
                        <a:p>
                          <a:r>
                            <a:rPr lang="en-US" dirty="0"/>
                            <a:t>Appears constant</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Appears constant</a:t>
                          </a:r>
                          <a:endParaRPr lang="en-AU" dirty="0"/>
                        </a:p>
                      </a:txBody>
                      <a:tcPr/>
                    </a:tc>
                    <a:tc>
                      <a:txBody>
                        <a:bodyPr/>
                        <a:lstStyle/>
                        <a:p>
                          <a:r>
                            <a:rPr lang="en-US" dirty="0"/>
                            <a:t>Increases moving out from 0</a:t>
                          </a:r>
                          <a:r>
                            <a:rPr lang="en-US" baseline="30000" dirty="0"/>
                            <a:t>th</a:t>
                          </a:r>
                          <a:r>
                            <a:rPr lang="en-US" baseline="0" dirty="0"/>
                            <a:t> maximum</a:t>
                          </a:r>
                        </a:p>
                      </a:txBody>
                      <a:tcPr/>
                    </a:tc>
                    <a:extLst>
                      <a:ext uri="{0D108BD9-81ED-4DB2-BD59-A6C34878D82A}">
                        <a16:rowId xmlns:a16="http://schemas.microsoft.com/office/drawing/2014/main" val="949558132"/>
                      </a:ext>
                    </a:extLst>
                  </a:tr>
                  <a:tr h="1737360">
                    <a:tc>
                      <a:txBody>
                        <a:bodyPr/>
                        <a:lstStyle/>
                        <a:p>
                          <a:r>
                            <a:rPr lang="en-US" dirty="0"/>
                            <a:t>Features</a:t>
                          </a:r>
                          <a:endParaRPr lang="en-AU" dirty="0"/>
                        </a:p>
                      </a:txBody>
                      <a:tcPr/>
                    </a:tc>
                    <a:tc>
                      <a:txBody>
                        <a:bodyPr/>
                        <a:lstStyle/>
                        <a:p>
                          <a:r>
                            <a:rPr lang="en-US" dirty="0"/>
                            <a:t>0</a:t>
                          </a:r>
                          <a:r>
                            <a:rPr lang="en-US" baseline="30000" dirty="0"/>
                            <a:t>th</a:t>
                          </a:r>
                          <a:r>
                            <a:rPr lang="en-US" dirty="0"/>
                            <a:t> maximum is double width</a:t>
                          </a:r>
                          <a:r>
                            <a:rPr lang="en-AU" dirty="0"/>
                            <a:t> – measure fringe separation as shown in </a:t>
                          </a:r>
                          <a:r>
                            <a:rPr lang="en-AU"/>
                            <a:t>diagram below</a:t>
                          </a:r>
                          <a:endParaRPr lang="en-US" dirty="0"/>
                        </a:p>
                      </a:txBody>
                      <a:tcPr/>
                    </a:tc>
                    <a:tc>
                      <a:txBody>
                        <a:bodyPr/>
                        <a:lstStyle/>
                        <a:p>
                          <a:endParaRPr lang="en-AU" dirty="0"/>
                        </a:p>
                      </a:txBody>
                      <a:tcPr/>
                    </a:tc>
                    <a:tc>
                      <a:txBody>
                        <a:bodyPr/>
                        <a:lstStyle/>
                        <a:p>
                          <a:r>
                            <a:rPr lang="en-US" dirty="0"/>
                            <a:t>Slits are typically much narrower and closer together so, the small –angle approximation is less appropriate due to large separation</a:t>
                          </a:r>
                          <a:endParaRPr lang="en-AU" dirty="0"/>
                        </a:p>
                      </a:txBody>
                      <a:tcPr/>
                    </a:tc>
                    <a:extLst>
                      <a:ext uri="{0D108BD9-81ED-4DB2-BD59-A6C34878D82A}">
                        <a16:rowId xmlns:a16="http://schemas.microsoft.com/office/drawing/2014/main" val="2671690762"/>
                      </a:ext>
                    </a:extLst>
                  </a:tr>
                  <a:tr h="1080389">
                    <a:tc>
                      <a:txBody>
                        <a:bodyPr/>
                        <a:lstStyle/>
                        <a:p>
                          <a:r>
                            <a:rPr lang="en-US" dirty="0"/>
                            <a:t>Formulae</a:t>
                          </a:r>
                          <a:endParaRPr lang="en-AU" dirty="0"/>
                        </a:p>
                      </a:txBody>
                      <a:tcPr/>
                    </a:tc>
                    <a:tc>
                      <a:txBody>
                        <a:bodyPr/>
                        <a:lstStyle/>
                        <a:p>
                          <a:endParaRPr lang="en-US"/>
                        </a:p>
                      </a:txBody>
                      <a:tcPr>
                        <a:blipFill>
                          <a:blip r:embed="rId2"/>
                          <a:stretch>
                            <a:fillRect l="-100211" t="-342938" r="-200634" b="-1130"/>
                          </a:stretch>
                        </a:blipFill>
                      </a:tcPr>
                    </a:tc>
                    <a:tc>
                      <a:txBody>
                        <a:bodyPr/>
                        <a:lstStyle/>
                        <a:p>
                          <a:endParaRPr lang="en-US"/>
                        </a:p>
                      </a:txBody>
                      <a:tcPr>
                        <a:blipFill>
                          <a:blip r:embed="rId2"/>
                          <a:stretch>
                            <a:fillRect l="-200636" t="-342938" r="-101059" b="-1130"/>
                          </a:stretch>
                        </a:blipFill>
                      </a:tcPr>
                    </a:tc>
                    <a:tc>
                      <a:txBody>
                        <a:bodyPr/>
                        <a:lstStyle/>
                        <a:p>
                          <a:endParaRPr lang="en-US"/>
                        </a:p>
                      </a:txBody>
                      <a:tcPr>
                        <a:blipFill>
                          <a:blip r:embed="rId2"/>
                          <a:stretch>
                            <a:fillRect l="-300000" t="-342938" r="-846" b="-1130"/>
                          </a:stretch>
                        </a:blipFill>
                      </a:tcPr>
                    </a:tc>
                    <a:extLst>
                      <a:ext uri="{0D108BD9-81ED-4DB2-BD59-A6C34878D82A}">
                        <a16:rowId xmlns:a16="http://schemas.microsoft.com/office/drawing/2014/main" val="3530064991"/>
                      </a:ext>
                    </a:extLst>
                  </a:tr>
                </a:tbl>
              </a:graphicData>
            </a:graphic>
          </p:graphicFrame>
        </mc:Fallback>
      </mc:AlternateContent>
      <p:grpSp>
        <p:nvGrpSpPr>
          <p:cNvPr id="134" name="Group 133">
            <a:extLst>
              <a:ext uri="{FF2B5EF4-FFF2-40B4-BE49-F238E27FC236}">
                <a16:creationId xmlns:a16="http://schemas.microsoft.com/office/drawing/2014/main" id="{AC430DFE-690E-454F-A4A5-C9EDBEA85773}"/>
              </a:ext>
            </a:extLst>
          </p:cNvPr>
          <p:cNvGrpSpPr/>
          <p:nvPr/>
        </p:nvGrpSpPr>
        <p:grpSpPr>
          <a:xfrm>
            <a:off x="9055057" y="5994917"/>
            <a:ext cx="2880000" cy="785666"/>
            <a:chOff x="9037178" y="4286868"/>
            <a:chExt cx="2880000" cy="785666"/>
          </a:xfrm>
        </p:grpSpPr>
        <p:grpSp>
          <p:nvGrpSpPr>
            <p:cNvPr id="64" name="Group 63">
              <a:extLst>
                <a:ext uri="{FF2B5EF4-FFF2-40B4-BE49-F238E27FC236}">
                  <a16:creationId xmlns:a16="http://schemas.microsoft.com/office/drawing/2014/main" id="{438C2F00-F12E-4274-9D8A-FEEBCDCED4E2}"/>
                </a:ext>
              </a:extLst>
            </p:cNvPr>
            <p:cNvGrpSpPr/>
            <p:nvPr/>
          </p:nvGrpSpPr>
          <p:grpSpPr>
            <a:xfrm>
              <a:off x="9037178" y="4325534"/>
              <a:ext cx="2880000" cy="720000"/>
              <a:chOff x="9177085" y="4244034"/>
              <a:chExt cx="2880000" cy="720000"/>
            </a:xfrm>
          </p:grpSpPr>
          <p:sp>
            <p:nvSpPr>
              <p:cNvPr id="49" name="Rectangle 48">
                <a:extLst>
                  <a:ext uri="{FF2B5EF4-FFF2-40B4-BE49-F238E27FC236}">
                    <a16:creationId xmlns:a16="http://schemas.microsoft.com/office/drawing/2014/main" id="{4F1CE7A4-43CE-4F10-BCC3-6A0B1B78C9DB}"/>
                  </a:ext>
                </a:extLst>
              </p:cNvPr>
              <p:cNvSpPr/>
              <p:nvPr/>
            </p:nvSpPr>
            <p:spPr>
              <a:xfrm>
                <a:off x="9177085" y="4244034"/>
                <a:ext cx="2880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0" name="Group 49">
                <a:extLst>
                  <a:ext uri="{FF2B5EF4-FFF2-40B4-BE49-F238E27FC236}">
                    <a16:creationId xmlns:a16="http://schemas.microsoft.com/office/drawing/2014/main" id="{E757F2D9-3C46-41A8-9042-75074508BCB6}"/>
                  </a:ext>
                </a:extLst>
              </p:cNvPr>
              <p:cNvGrpSpPr/>
              <p:nvPr/>
            </p:nvGrpSpPr>
            <p:grpSpPr>
              <a:xfrm>
                <a:off x="9435475" y="4532034"/>
                <a:ext cx="2366190" cy="144000"/>
                <a:chOff x="7176413" y="4964034"/>
                <a:chExt cx="2366190" cy="144000"/>
              </a:xfrm>
            </p:grpSpPr>
            <p:sp>
              <p:nvSpPr>
                <p:cNvPr id="54" name="Oval 53">
                  <a:extLst>
                    <a:ext uri="{FF2B5EF4-FFF2-40B4-BE49-F238E27FC236}">
                      <a16:creationId xmlns:a16="http://schemas.microsoft.com/office/drawing/2014/main" id="{0667ED16-7B7D-451B-B195-315006423FA2}"/>
                    </a:ext>
                  </a:extLst>
                </p:cNvPr>
                <p:cNvSpPr/>
                <p:nvPr/>
              </p:nvSpPr>
              <p:spPr>
                <a:xfrm>
                  <a:off x="7176413"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F38B34C6-ABB3-4175-A69A-1FB4C440A386}"/>
                    </a:ext>
                  </a:extLst>
                </p:cNvPr>
                <p:cNvSpPr/>
                <p:nvPr/>
              </p:nvSpPr>
              <p:spPr>
                <a:xfrm>
                  <a:off x="8273748"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BF67DAC3-EC3E-4580-9632-D11A2442F747}"/>
                    </a:ext>
                  </a:extLst>
                </p:cNvPr>
                <p:cNvSpPr/>
                <p:nvPr/>
              </p:nvSpPr>
              <p:spPr>
                <a:xfrm>
                  <a:off x="9362603"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25" name="Group 124">
              <a:extLst>
                <a:ext uri="{FF2B5EF4-FFF2-40B4-BE49-F238E27FC236}">
                  <a16:creationId xmlns:a16="http://schemas.microsoft.com/office/drawing/2014/main" id="{EB3512D5-E2F0-41F7-A4EE-32EDF8139936}"/>
                </a:ext>
              </a:extLst>
            </p:cNvPr>
            <p:cNvGrpSpPr/>
            <p:nvPr/>
          </p:nvGrpSpPr>
          <p:grpSpPr>
            <a:xfrm>
              <a:off x="9172239" y="4286868"/>
              <a:ext cx="1551179" cy="307777"/>
              <a:chOff x="4459714" y="4287641"/>
              <a:chExt cx="320199" cy="307777"/>
            </a:xfrm>
          </p:grpSpPr>
          <p:grpSp>
            <p:nvGrpSpPr>
              <p:cNvPr id="126" name="Group 125">
                <a:extLst>
                  <a:ext uri="{FF2B5EF4-FFF2-40B4-BE49-F238E27FC236}">
                    <a16:creationId xmlns:a16="http://schemas.microsoft.com/office/drawing/2014/main" id="{24D48A34-FB8D-4557-8408-C8CB0A1A232A}"/>
                  </a:ext>
                </a:extLst>
              </p:cNvPr>
              <p:cNvGrpSpPr/>
              <p:nvPr/>
            </p:nvGrpSpPr>
            <p:grpSpPr>
              <a:xfrm>
                <a:off x="4502936" y="4476270"/>
                <a:ext cx="226952" cy="108000"/>
                <a:chOff x="4182954" y="4525685"/>
                <a:chExt cx="226952" cy="108000"/>
              </a:xfrm>
            </p:grpSpPr>
            <p:cxnSp>
              <p:nvCxnSpPr>
                <p:cNvPr id="128" name="Straight Connector 127">
                  <a:extLst>
                    <a:ext uri="{FF2B5EF4-FFF2-40B4-BE49-F238E27FC236}">
                      <a16:creationId xmlns:a16="http://schemas.microsoft.com/office/drawing/2014/main" id="{7D4B68E8-7729-4FAD-A840-33AEC8CD556D}"/>
                    </a:ext>
                  </a:extLst>
                </p:cNvPr>
                <p:cNvCxnSpPr>
                  <a:cxnSpLocks/>
                </p:cNvCxnSpPr>
                <p:nvPr/>
              </p:nvCxnSpPr>
              <p:spPr>
                <a:xfrm flipH="1">
                  <a:off x="4182954" y="4579685"/>
                  <a:ext cx="2269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31E2306-F4FD-4ED2-B124-67584E38E21C}"/>
                    </a:ext>
                  </a:extLst>
                </p:cNvPr>
                <p:cNvCxnSpPr>
                  <a:cxnSpLocks/>
                </p:cNvCxnSpPr>
                <p:nvPr/>
              </p:nvCxnSpPr>
              <p:spPr>
                <a:xfrm rot="5400000" flipH="1">
                  <a:off x="4128954"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D43437F-2FA6-4232-9A59-1BBD5B37777C}"/>
                    </a:ext>
                  </a:extLst>
                </p:cNvPr>
                <p:cNvCxnSpPr>
                  <a:cxnSpLocks/>
                </p:cNvCxnSpPr>
                <p:nvPr/>
              </p:nvCxnSpPr>
              <p:spPr>
                <a:xfrm rot="5400000" flipH="1">
                  <a:off x="4355906"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E72D9D6-619A-4C5B-9342-6AC41C9BD73A}"/>
                      </a:ext>
                    </a:extLst>
                  </p:cNvPr>
                  <p:cNvSpPr txBox="1"/>
                  <p:nvPr/>
                </p:nvSpPr>
                <p:spPr>
                  <a:xfrm>
                    <a:off x="4459714" y="4287641"/>
                    <a:ext cx="3201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𝑥</m:t>
                          </m:r>
                        </m:oMath>
                      </m:oMathPara>
                    </a14:m>
                    <a:endParaRPr lang="en-AU" dirty="0">
                      <a:solidFill>
                        <a:schemeClr val="bg1"/>
                      </a:solidFill>
                    </a:endParaRPr>
                  </a:p>
                </p:txBody>
              </p:sp>
            </mc:Choice>
            <mc:Fallback xmlns="">
              <p:sp>
                <p:nvSpPr>
                  <p:cNvPr id="127" name="TextBox 126">
                    <a:extLst>
                      <a:ext uri="{FF2B5EF4-FFF2-40B4-BE49-F238E27FC236}">
                        <a16:creationId xmlns:a16="http://schemas.microsoft.com/office/drawing/2014/main" id="{7E72D9D6-619A-4C5B-9342-6AC41C9BD73A}"/>
                      </a:ext>
                    </a:extLst>
                  </p:cNvPr>
                  <p:cNvSpPr txBox="1">
                    <a:spLocks noRot="1" noChangeAspect="1" noMove="1" noResize="1" noEditPoints="1" noAdjustHandles="1" noChangeArrowheads="1" noChangeShapeType="1" noTextEdit="1"/>
                  </p:cNvSpPr>
                  <p:nvPr/>
                </p:nvSpPr>
                <p:spPr>
                  <a:xfrm>
                    <a:off x="4459714" y="4287641"/>
                    <a:ext cx="320199" cy="307777"/>
                  </a:xfrm>
                  <a:prstGeom prst="rect">
                    <a:avLst/>
                  </a:prstGeom>
                  <a:blipFill>
                    <a:blip r:embed="rId3"/>
                    <a:stretch>
                      <a:fillRect/>
                    </a:stretch>
                  </a:blipFill>
                </p:spPr>
                <p:txBody>
                  <a:bodyPr/>
                  <a:lstStyle/>
                  <a:p>
                    <a:r>
                      <a:rPr lang="en-AU">
                        <a:noFill/>
                      </a:rPr>
                      <a:t> </a:t>
                    </a:r>
                  </a:p>
                </p:txBody>
              </p:sp>
            </mc:Fallback>
          </mc:AlternateContent>
        </p:grpSp>
        <p:sp>
          <p:nvSpPr>
            <p:cNvPr id="131" name="TextBox 130">
              <a:extLst>
                <a:ext uri="{FF2B5EF4-FFF2-40B4-BE49-F238E27FC236}">
                  <a16:creationId xmlns:a16="http://schemas.microsoft.com/office/drawing/2014/main" id="{DC2627F6-5777-480E-A1AC-314A53672904}"/>
                </a:ext>
              </a:extLst>
            </p:cNvPr>
            <p:cNvSpPr txBox="1"/>
            <p:nvPr/>
          </p:nvSpPr>
          <p:spPr>
            <a:xfrm>
              <a:off x="10255002" y="4703202"/>
              <a:ext cx="444352" cy="369332"/>
            </a:xfrm>
            <a:prstGeom prst="rect">
              <a:avLst/>
            </a:prstGeom>
            <a:noFill/>
          </p:spPr>
          <p:txBody>
            <a:bodyPr wrap="none" rtlCol="0">
              <a:spAutoFit/>
            </a:bodyPr>
            <a:lstStyle/>
            <a:p>
              <a:r>
                <a:rPr lang="en-US" dirty="0">
                  <a:solidFill>
                    <a:schemeClr val="bg1"/>
                  </a:solidFill>
                </a:rPr>
                <a:t>0</a:t>
              </a:r>
              <a:r>
                <a:rPr lang="en-US" baseline="30000" dirty="0">
                  <a:solidFill>
                    <a:schemeClr val="bg1"/>
                  </a:solidFill>
                </a:rPr>
                <a:t>th</a:t>
              </a:r>
              <a:endParaRPr lang="en-US" dirty="0">
                <a:solidFill>
                  <a:schemeClr val="bg1"/>
                </a:solidFill>
              </a:endParaRPr>
            </a:p>
          </p:txBody>
        </p:sp>
      </p:grpSp>
      <p:grpSp>
        <p:nvGrpSpPr>
          <p:cNvPr id="136" name="Group 135">
            <a:extLst>
              <a:ext uri="{FF2B5EF4-FFF2-40B4-BE49-F238E27FC236}">
                <a16:creationId xmlns:a16="http://schemas.microsoft.com/office/drawing/2014/main" id="{287A64BC-6CE5-411E-94C3-2EC4F371376D}"/>
              </a:ext>
            </a:extLst>
          </p:cNvPr>
          <p:cNvGrpSpPr/>
          <p:nvPr/>
        </p:nvGrpSpPr>
        <p:grpSpPr>
          <a:xfrm>
            <a:off x="3279838" y="5990331"/>
            <a:ext cx="2880000" cy="795403"/>
            <a:chOff x="3282030" y="4287757"/>
            <a:chExt cx="2880000" cy="795403"/>
          </a:xfrm>
        </p:grpSpPr>
        <p:grpSp>
          <p:nvGrpSpPr>
            <p:cNvPr id="82" name="Group 81">
              <a:extLst>
                <a:ext uri="{FF2B5EF4-FFF2-40B4-BE49-F238E27FC236}">
                  <a16:creationId xmlns:a16="http://schemas.microsoft.com/office/drawing/2014/main" id="{190EAA92-F255-484F-83AA-DAD5574D874E}"/>
                </a:ext>
              </a:extLst>
            </p:cNvPr>
            <p:cNvGrpSpPr/>
            <p:nvPr/>
          </p:nvGrpSpPr>
          <p:grpSpPr>
            <a:xfrm>
              <a:off x="3282030" y="4325534"/>
              <a:ext cx="2880000" cy="720000"/>
              <a:chOff x="3282030" y="4325534"/>
              <a:chExt cx="2880000" cy="720000"/>
            </a:xfrm>
          </p:grpSpPr>
          <p:grpSp>
            <p:nvGrpSpPr>
              <p:cNvPr id="68" name="Group 67">
                <a:extLst>
                  <a:ext uri="{FF2B5EF4-FFF2-40B4-BE49-F238E27FC236}">
                    <a16:creationId xmlns:a16="http://schemas.microsoft.com/office/drawing/2014/main" id="{D9DB0B05-6136-4C2F-B934-14EA11D1DF81}"/>
                  </a:ext>
                </a:extLst>
              </p:cNvPr>
              <p:cNvGrpSpPr/>
              <p:nvPr/>
            </p:nvGrpSpPr>
            <p:grpSpPr>
              <a:xfrm>
                <a:off x="3282030" y="4325534"/>
                <a:ext cx="2880000" cy="720000"/>
                <a:chOff x="3398367" y="4423853"/>
                <a:chExt cx="2880000" cy="720000"/>
              </a:xfrm>
            </p:grpSpPr>
            <p:sp>
              <p:nvSpPr>
                <p:cNvPr id="6" name="Rectangle 5">
                  <a:extLst>
                    <a:ext uri="{FF2B5EF4-FFF2-40B4-BE49-F238E27FC236}">
                      <a16:creationId xmlns:a16="http://schemas.microsoft.com/office/drawing/2014/main" id="{E7F38508-0329-4579-B878-3482F09F586E}"/>
                    </a:ext>
                  </a:extLst>
                </p:cNvPr>
                <p:cNvSpPr/>
                <p:nvPr/>
              </p:nvSpPr>
              <p:spPr>
                <a:xfrm>
                  <a:off x="3398367" y="4423853"/>
                  <a:ext cx="2880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7" name="Group 66">
                  <a:extLst>
                    <a:ext uri="{FF2B5EF4-FFF2-40B4-BE49-F238E27FC236}">
                      <a16:creationId xmlns:a16="http://schemas.microsoft.com/office/drawing/2014/main" id="{25513F7A-432D-44F7-9C54-DB7F71CADD7B}"/>
                    </a:ext>
                  </a:extLst>
                </p:cNvPr>
                <p:cNvGrpSpPr/>
                <p:nvPr/>
              </p:nvGrpSpPr>
              <p:grpSpPr>
                <a:xfrm>
                  <a:off x="3507352" y="4693853"/>
                  <a:ext cx="1536873" cy="180000"/>
                  <a:chOff x="3517494" y="4693853"/>
                  <a:chExt cx="1536873" cy="180000"/>
                </a:xfrm>
              </p:grpSpPr>
              <p:sp>
                <p:nvSpPr>
                  <p:cNvPr id="7" name="Oval 6">
                    <a:extLst>
                      <a:ext uri="{FF2B5EF4-FFF2-40B4-BE49-F238E27FC236}">
                        <a16:creationId xmlns:a16="http://schemas.microsoft.com/office/drawing/2014/main" id="{DF0281D1-A19E-402F-9C42-F200B7DF3107}"/>
                      </a:ext>
                    </a:extLst>
                  </p:cNvPr>
                  <p:cNvSpPr/>
                  <p:nvPr/>
                </p:nvSpPr>
                <p:spPr>
                  <a:xfrm>
                    <a:off x="4658367" y="4693853"/>
                    <a:ext cx="396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A1108A73-DAD0-47D0-8A4D-7AC3587560B7}"/>
                      </a:ext>
                    </a:extLst>
                  </p:cNvPr>
                  <p:cNvSpPr/>
                  <p:nvPr/>
                </p:nvSpPr>
                <p:spPr>
                  <a:xfrm>
                    <a:off x="4429005"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68B939C6-620D-4302-BB6B-586E18A7BEB4}"/>
                      </a:ext>
                    </a:extLst>
                  </p:cNvPr>
                  <p:cNvSpPr/>
                  <p:nvPr/>
                </p:nvSpPr>
                <p:spPr>
                  <a:xfrm>
                    <a:off x="4199643"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A979D23F-B27F-4573-B262-F172F7550F88}"/>
                      </a:ext>
                    </a:extLst>
                  </p:cNvPr>
                  <p:cNvSpPr/>
                  <p:nvPr/>
                </p:nvSpPr>
                <p:spPr>
                  <a:xfrm>
                    <a:off x="3970281"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2381B046-1C92-4B9A-8C81-B53AE9D73410}"/>
                      </a:ext>
                    </a:extLst>
                  </p:cNvPr>
                  <p:cNvSpPr/>
                  <p:nvPr/>
                </p:nvSpPr>
                <p:spPr>
                  <a:xfrm>
                    <a:off x="3740919"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5412769F-3846-45A4-AEB5-B4160F4C04F0}"/>
                      </a:ext>
                    </a:extLst>
                  </p:cNvPr>
                  <p:cNvSpPr/>
                  <p:nvPr/>
                </p:nvSpPr>
                <p:spPr>
                  <a:xfrm>
                    <a:off x="3517494" y="4711853"/>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77" name="Oval 76">
                <a:extLst>
                  <a:ext uri="{FF2B5EF4-FFF2-40B4-BE49-F238E27FC236}">
                    <a16:creationId xmlns:a16="http://schemas.microsoft.com/office/drawing/2014/main" id="{2B9A54A9-03E3-4491-B479-CEDEBF5131D8}"/>
                  </a:ext>
                </a:extLst>
              </p:cNvPr>
              <p:cNvSpPr/>
              <p:nvPr/>
            </p:nvSpPr>
            <p:spPr>
              <a:xfrm>
                <a:off x="5873737"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89D4824A-FC9B-41A2-8654-FDCD5664BB78}"/>
                  </a:ext>
                </a:extLst>
              </p:cNvPr>
              <p:cNvSpPr/>
              <p:nvPr/>
            </p:nvSpPr>
            <p:spPr>
              <a:xfrm>
                <a:off x="5644375"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5C11BF8D-077B-460D-B509-C10276DA5AF8}"/>
                  </a:ext>
                </a:extLst>
              </p:cNvPr>
              <p:cNvSpPr/>
              <p:nvPr/>
            </p:nvSpPr>
            <p:spPr>
              <a:xfrm>
                <a:off x="5415013"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72F6A4A4-CE36-42FF-B136-DA80ABC3B1A4}"/>
                  </a:ext>
                </a:extLst>
              </p:cNvPr>
              <p:cNvSpPr/>
              <p:nvPr/>
            </p:nvSpPr>
            <p:spPr>
              <a:xfrm>
                <a:off x="5185651"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A8A3336A-EBC4-41AE-B8C0-946CEBD19F76}"/>
                  </a:ext>
                </a:extLst>
              </p:cNvPr>
              <p:cNvSpPr/>
              <p:nvPr/>
            </p:nvSpPr>
            <p:spPr>
              <a:xfrm>
                <a:off x="4962226" y="4608798"/>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4" name="Group 83">
              <a:extLst>
                <a:ext uri="{FF2B5EF4-FFF2-40B4-BE49-F238E27FC236}">
                  <a16:creationId xmlns:a16="http://schemas.microsoft.com/office/drawing/2014/main" id="{279076CE-A161-4063-9F55-1F0A023CDAB8}"/>
                </a:ext>
              </a:extLst>
            </p:cNvPr>
            <p:cNvGrpSpPr/>
            <p:nvPr/>
          </p:nvGrpSpPr>
          <p:grpSpPr>
            <a:xfrm>
              <a:off x="4459714" y="4287757"/>
              <a:ext cx="320199" cy="307777"/>
              <a:chOff x="4459714" y="4287641"/>
              <a:chExt cx="320199" cy="307777"/>
            </a:xfrm>
          </p:grpSpPr>
          <p:grpSp>
            <p:nvGrpSpPr>
              <p:cNvPr id="76" name="Group 75">
                <a:extLst>
                  <a:ext uri="{FF2B5EF4-FFF2-40B4-BE49-F238E27FC236}">
                    <a16:creationId xmlns:a16="http://schemas.microsoft.com/office/drawing/2014/main" id="{5A38FB9D-D116-4ED2-91D3-9C352BABB297}"/>
                  </a:ext>
                </a:extLst>
              </p:cNvPr>
              <p:cNvGrpSpPr/>
              <p:nvPr/>
            </p:nvGrpSpPr>
            <p:grpSpPr>
              <a:xfrm>
                <a:off x="4502936" y="4476270"/>
                <a:ext cx="226952" cy="108000"/>
                <a:chOff x="4182954" y="4525685"/>
                <a:chExt cx="226952" cy="108000"/>
              </a:xfrm>
            </p:grpSpPr>
            <p:cxnSp>
              <p:nvCxnSpPr>
                <p:cNvPr id="71" name="Straight Connector 70">
                  <a:extLst>
                    <a:ext uri="{FF2B5EF4-FFF2-40B4-BE49-F238E27FC236}">
                      <a16:creationId xmlns:a16="http://schemas.microsoft.com/office/drawing/2014/main" id="{3019012A-C28B-4C3C-A877-47F2DA06A59E}"/>
                    </a:ext>
                  </a:extLst>
                </p:cNvPr>
                <p:cNvCxnSpPr>
                  <a:cxnSpLocks/>
                </p:cNvCxnSpPr>
                <p:nvPr/>
              </p:nvCxnSpPr>
              <p:spPr>
                <a:xfrm flipH="1">
                  <a:off x="4182954" y="4579685"/>
                  <a:ext cx="2269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FA1240-E0B8-4F4A-B177-156EAD689333}"/>
                    </a:ext>
                  </a:extLst>
                </p:cNvPr>
                <p:cNvCxnSpPr>
                  <a:cxnSpLocks/>
                </p:cNvCxnSpPr>
                <p:nvPr/>
              </p:nvCxnSpPr>
              <p:spPr>
                <a:xfrm rot="5400000" flipH="1">
                  <a:off x="4128954"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AFF16C5-03BF-4744-A8AB-B613704F7B28}"/>
                    </a:ext>
                  </a:extLst>
                </p:cNvPr>
                <p:cNvCxnSpPr>
                  <a:cxnSpLocks/>
                </p:cNvCxnSpPr>
                <p:nvPr/>
              </p:nvCxnSpPr>
              <p:spPr>
                <a:xfrm rot="5400000" flipH="1">
                  <a:off x="4355906"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29467B3-C488-482B-84D2-DC04F88287F0}"/>
                      </a:ext>
                    </a:extLst>
                  </p:cNvPr>
                  <p:cNvSpPr txBox="1"/>
                  <p:nvPr/>
                </p:nvSpPr>
                <p:spPr>
                  <a:xfrm>
                    <a:off x="4459714" y="4287641"/>
                    <a:ext cx="3201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𝑥</m:t>
                          </m:r>
                        </m:oMath>
                      </m:oMathPara>
                    </a14:m>
                    <a:endParaRPr lang="en-AU" dirty="0">
                      <a:solidFill>
                        <a:schemeClr val="bg1"/>
                      </a:solidFill>
                    </a:endParaRPr>
                  </a:p>
                </p:txBody>
              </p:sp>
            </mc:Choice>
            <mc:Fallback xmlns="">
              <p:sp>
                <p:nvSpPr>
                  <p:cNvPr id="83" name="TextBox 82">
                    <a:extLst>
                      <a:ext uri="{FF2B5EF4-FFF2-40B4-BE49-F238E27FC236}">
                        <a16:creationId xmlns:a16="http://schemas.microsoft.com/office/drawing/2014/main" id="{229467B3-C488-482B-84D2-DC04F88287F0}"/>
                      </a:ext>
                    </a:extLst>
                  </p:cNvPr>
                  <p:cNvSpPr txBox="1">
                    <a:spLocks noRot="1" noChangeAspect="1" noMove="1" noResize="1" noEditPoints="1" noAdjustHandles="1" noChangeArrowheads="1" noChangeShapeType="1" noTextEdit="1"/>
                  </p:cNvSpPr>
                  <p:nvPr/>
                </p:nvSpPr>
                <p:spPr>
                  <a:xfrm>
                    <a:off x="4459714" y="4287641"/>
                    <a:ext cx="320199" cy="307777"/>
                  </a:xfrm>
                  <a:prstGeom prst="rect">
                    <a:avLst/>
                  </a:prstGeom>
                  <a:blipFill>
                    <a:blip r:embed="rId4"/>
                    <a:stretch>
                      <a:fillRect/>
                    </a:stretch>
                  </a:blipFill>
                </p:spPr>
                <p:txBody>
                  <a:bodyPr/>
                  <a:lstStyle/>
                  <a:p>
                    <a:r>
                      <a:rPr lang="en-AU">
                        <a:noFill/>
                      </a:rPr>
                      <a:t> </a:t>
                    </a:r>
                  </a:p>
                </p:txBody>
              </p:sp>
            </mc:Fallback>
          </mc:AlternateContent>
        </p:grpSp>
        <p:sp>
          <p:nvSpPr>
            <p:cNvPr id="132" name="TextBox 131">
              <a:extLst>
                <a:ext uri="{FF2B5EF4-FFF2-40B4-BE49-F238E27FC236}">
                  <a16:creationId xmlns:a16="http://schemas.microsoft.com/office/drawing/2014/main" id="{9B121DEF-2B35-44D5-ACA7-666F49EAAD6B}"/>
                </a:ext>
              </a:extLst>
            </p:cNvPr>
            <p:cNvSpPr txBox="1"/>
            <p:nvPr/>
          </p:nvSpPr>
          <p:spPr>
            <a:xfrm>
              <a:off x="4499854" y="4713828"/>
              <a:ext cx="444352" cy="369332"/>
            </a:xfrm>
            <a:prstGeom prst="rect">
              <a:avLst/>
            </a:prstGeom>
            <a:noFill/>
          </p:spPr>
          <p:txBody>
            <a:bodyPr wrap="none" rtlCol="0">
              <a:spAutoFit/>
            </a:bodyPr>
            <a:lstStyle/>
            <a:p>
              <a:r>
                <a:rPr lang="en-US" dirty="0">
                  <a:solidFill>
                    <a:schemeClr val="bg1"/>
                  </a:solidFill>
                </a:rPr>
                <a:t>0</a:t>
              </a:r>
              <a:r>
                <a:rPr lang="en-US" baseline="30000" dirty="0">
                  <a:solidFill>
                    <a:schemeClr val="bg1"/>
                  </a:solidFill>
                </a:rPr>
                <a:t>th</a:t>
              </a:r>
              <a:endParaRPr lang="en-US" dirty="0">
                <a:solidFill>
                  <a:schemeClr val="bg1"/>
                </a:solidFill>
              </a:endParaRPr>
            </a:p>
          </p:txBody>
        </p:sp>
      </p:grpSp>
      <p:grpSp>
        <p:nvGrpSpPr>
          <p:cNvPr id="135" name="Group 134">
            <a:extLst>
              <a:ext uri="{FF2B5EF4-FFF2-40B4-BE49-F238E27FC236}">
                <a16:creationId xmlns:a16="http://schemas.microsoft.com/office/drawing/2014/main" id="{A04AF8AE-1BFF-4AAC-B82E-9BB6BB00D5C3}"/>
              </a:ext>
            </a:extLst>
          </p:cNvPr>
          <p:cNvGrpSpPr/>
          <p:nvPr/>
        </p:nvGrpSpPr>
        <p:grpSpPr>
          <a:xfrm>
            <a:off x="6164710" y="6004718"/>
            <a:ext cx="2880000" cy="786491"/>
            <a:chOff x="6159604" y="4301021"/>
            <a:chExt cx="2880000" cy="786491"/>
          </a:xfrm>
        </p:grpSpPr>
        <p:grpSp>
          <p:nvGrpSpPr>
            <p:cNvPr id="47" name="Group 46">
              <a:extLst>
                <a:ext uri="{FF2B5EF4-FFF2-40B4-BE49-F238E27FC236}">
                  <a16:creationId xmlns:a16="http://schemas.microsoft.com/office/drawing/2014/main" id="{89CCA31D-C87B-4D8D-B0B4-34985C874334}"/>
                </a:ext>
              </a:extLst>
            </p:cNvPr>
            <p:cNvGrpSpPr/>
            <p:nvPr/>
          </p:nvGrpSpPr>
          <p:grpSpPr>
            <a:xfrm>
              <a:off x="6159604" y="4325534"/>
              <a:ext cx="2880000" cy="720000"/>
              <a:chOff x="6844437" y="4676034"/>
              <a:chExt cx="2880000" cy="720000"/>
            </a:xfrm>
          </p:grpSpPr>
          <p:sp>
            <p:nvSpPr>
              <p:cNvPr id="29" name="Rectangle 28">
                <a:extLst>
                  <a:ext uri="{FF2B5EF4-FFF2-40B4-BE49-F238E27FC236}">
                    <a16:creationId xmlns:a16="http://schemas.microsoft.com/office/drawing/2014/main" id="{D206D605-9DBB-4F14-A565-81A4F8F47C12}"/>
                  </a:ext>
                </a:extLst>
              </p:cNvPr>
              <p:cNvSpPr/>
              <p:nvPr/>
            </p:nvSpPr>
            <p:spPr>
              <a:xfrm>
                <a:off x="6844437" y="4676034"/>
                <a:ext cx="2880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46" name="Group 45">
                <a:extLst>
                  <a:ext uri="{FF2B5EF4-FFF2-40B4-BE49-F238E27FC236}">
                    <a16:creationId xmlns:a16="http://schemas.microsoft.com/office/drawing/2014/main" id="{AE3CBF5A-8F6B-48B1-9064-90D95E8D398B}"/>
                  </a:ext>
                </a:extLst>
              </p:cNvPr>
              <p:cNvGrpSpPr/>
              <p:nvPr/>
            </p:nvGrpSpPr>
            <p:grpSpPr>
              <a:xfrm>
                <a:off x="6883360" y="4964034"/>
                <a:ext cx="2802154" cy="144000"/>
                <a:chOff x="6956946" y="4964034"/>
                <a:chExt cx="2802154" cy="144000"/>
              </a:xfrm>
            </p:grpSpPr>
            <p:sp>
              <p:nvSpPr>
                <p:cNvPr id="31" name="Oval 30">
                  <a:extLst>
                    <a:ext uri="{FF2B5EF4-FFF2-40B4-BE49-F238E27FC236}">
                      <a16:creationId xmlns:a16="http://schemas.microsoft.com/office/drawing/2014/main" id="{63365B42-2904-4541-9EBD-3857179C16E7}"/>
                    </a:ext>
                  </a:extLst>
                </p:cNvPr>
                <p:cNvSpPr/>
                <p:nvPr/>
              </p:nvSpPr>
              <p:spPr>
                <a:xfrm>
                  <a:off x="7834814"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71BFDECF-F810-4E09-9AE5-74F0407DCE17}"/>
                    </a:ext>
                  </a:extLst>
                </p:cNvPr>
                <p:cNvSpPr/>
                <p:nvPr/>
              </p:nvSpPr>
              <p:spPr>
                <a:xfrm>
                  <a:off x="7615347"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916E6F1A-D48A-462D-8A91-517063268D17}"/>
                    </a:ext>
                  </a:extLst>
                </p:cNvPr>
                <p:cNvSpPr/>
                <p:nvPr/>
              </p:nvSpPr>
              <p:spPr>
                <a:xfrm>
                  <a:off x="7395880"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1B50D740-E682-4273-84F6-EFAA51B996D5}"/>
                    </a:ext>
                  </a:extLst>
                </p:cNvPr>
                <p:cNvSpPr/>
                <p:nvPr/>
              </p:nvSpPr>
              <p:spPr>
                <a:xfrm>
                  <a:off x="7176413"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E66AA2A8-CCE7-4EE1-B58D-13C7559E38BC}"/>
                    </a:ext>
                  </a:extLst>
                </p:cNvPr>
                <p:cNvSpPr/>
                <p:nvPr/>
              </p:nvSpPr>
              <p:spPr>
                <a:xfrm>
                  <a:off x="6956946"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03E83739-C216-4795-AEE7-CAE23ECD4DFD}"/>
                    </a:ext>
                  </a:extLst>
                </p:cNvPr>
                <p:cNvSpPr/>
                <p:nvPr/>
              </p:nvSpPr>
              <p:spPr>
                <a:xfrm>
                  <a:off x="8054281"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E1766CC-3AFC-4FC2-82A7-5BD9E553C1D3}"/>
                    </a:ext>
                  </a:extLst>
                </p:cNvPr>
                <p:cNvSpPr/>
                <p:nvPr/>
              </p:nvSpPr>
              <p:spPr>
                <a:xfrm>
                  <a:off x="8273748"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70EEB0F6-FBFD-4F70-86EF-E96D36AFCD4B}"/>
                    </a:ext>
                  </a:extLst>
                </p:cNvPr>
                <p:cNvSpPr/>
                <p:nvPr/>
              </p:nvSpPr>
              <p:spPr>
                <a:xfrm>
                  <a:off x="8493215"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F5D3A8DF-33CD-4685-8CB0-E85942378297}"/>
                    </a:ext>
                  </a:extLst>
                </p:cNvPr>
                <p:cNvSpPr/>
                <p:nvPr/>
              </p:nvSpPr>
              <p:spPr>
                <a:xfrm>
                  <a:off x="8716922"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03ED6A7A-F072-4C52-9877-0869DBBA30F8}"/>
                    </a:ext>
                  </a:extLst>
                </p:cNvPr>
                <p:cNvSpPr/>
                <p:nvPr/>
              </p:nvSpPr>
              <p:spPr>
                <a:xfrm>
                  <a:off x="8932149"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1D130EFA-27E9-43DA-9E8A-854325687EBD}"/>
                    </a:ext>
                  </a:extLst>
                </p:cNvPr>
                <p:cNvSpPr/>
                <p:nvPr/>
              </p:nvSpPr>
              <p:spPr>
                <a:xfrm>
                  <a:off x="9147376"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E3BA52F0-279C-45ED-B7B2-319534E5C45A}"/>
                    </a:ext>
                  </a:extLst>
                </p:cNvPr>
                <p:cNvSpPr/>
                <p:nvPr/>
              </p:nvSpPr>
              <p:spPr>
                <a:xfrm>
                  <a:off x="9362603"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63399D42-DB25-4707-8899-69BD98CF3D15}"/>
                    </a:ext>
                  </a:extLst>
                </p:cNvPr>
                <p:cNvSpPr/>
                <p:nvPr/>
              </p:nvSpPr>
              <p:spPr>
                <a:xfrm>
                  <a:off x="9579100" y="4964034"/>
                  <a:ext cx="180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13" name="Group 112">
              <a:extLst>
                <a:ext uri="{FF2B5EF4-FFF2-40B4-BE49-F238E27FC236}">
                  <a16:creationId xmlns:a16="http://schemas.microsoft.com/office/drawing/2014/main" id="{22296322-CA90-4BE7-A064-8FFDB653EEA0}"/>
                </a:ext>
              </a:extLst>
            </p:cNvPr>
            <p:cNvGrpSpPr/>
            <p:nvPr/>
          </p:nvGrpSpPr>
          <p:grpSpPr>
            <a:xfrm>
              <a:off x="7357674" y="4301021"/>
              <a:ext cx="300141" cy="307777"/>
              <a:chOff x="4459714" y="4287641"/>
              <a:chExt cx="320199" cy="307777"/>
            </a:xfrm>
          </p:grpSpPr>
          <p:grpSp>
            <p:nvGrpSpPr>
              <p:cNvPr id="114" name="Group 113">
                <a:extLst>
                  <a:ext uri="{FF2B5EF4-FFF2-40B4-BE49-F238E27FC236}">
                    <a16:creationId xmlns:a16="http://schemas.microsoft.com/office/drawing/2014/main" id="{B45768F6-94DF-48EC-903D-51D0D05B2B3C}"/>
                  </a:ext>
                </a:extLst>
              </p:cNvPr>
              <p:cNvGrpSpPr/>
              <p:nvPr/>
            </p:nvGrpSpPr>
            <p:grpSpPr>
              <a:xfrm>
                <a:off x="4502936" y="4476270"/>
                <a:ext cx="226952" cy="108000"/>
                <a:chOff x="4182954" y="4525685"/>
                <a:chExt cx="226952" cy="108000"/>
              </a:xfrm>
            </p:grpSpPr>
            <p:cxnSp>
              <p:nvCxnSpPr>
                <p:cNvPr id="116" name="Straight Connector 115">
                  <a:extLst>
                    <a:ext uri="{FF2B5EF4-FFF2-40B4-BE49-F238E27FC236}">
                      <a16:creationId xmlns:a16="http://schemas.microsoft.com/office/drawing/2014/main" id="{0F30F0BD-994E-4614-8FB8-259BB5E7DEB5}"/>
                    </a:ext>
                  </a:extLst>
                </p:cNvPr>
                <p:cNvCxnSpPr>
                  <a:cxnSpLocks/>
                </p:cNvCxnSpPr>
                <p:nvPr/>
              </p:nvCxnSpPr>
              <p:spPr>
                <a:xfrm flipH="1">
                  <a:off x="4182954" y="4579685"/>
                  <a:ext cx="2269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05BD1AD-6D04-49E1-9410-5D69D1C0D761}"/>
                    </a:ext>
                  </a:extLst>
                </p:cNvPr>
                <p:cNvCxnSpPr>
                  <a:cxnSpLocks/>
                </p:cNvCxnSpPr>
                <p:nvPr/>
              </p:nvCxnSpPr>
              <p:spPr>
                <a:xfrm rot="5400000" flipH="1">
                  <a:off x="4128954"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F9F7960-96C2-47D0-A9BE-C3B6446A3C8F}"/>
                    </a:ext>
                  </a:extLst>
                </p:cNvPr>
                <p:cNvCxnSpPr>
                  <a:cxnSpLocks/>
                </p:cNvCxnSpPr>
                <p:nvPr/>
              </p:nvCxnSpPr>
              <p:spPr>
                <a:xfrm rot="5400000" flipH="1">
                  <a:off x="4355906" y="4579685"/>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6C2A1012-2F81-4B28-A9DE-6AF47F284D54}"/>
                      </a:ext>
                    </a:extLst>
                  </p:cNvPr>
                  <p:cNvSpPr txBox="1"/>
                  <p:nvPr/>
                </p:nvSpPr>
                <p:spPr>
                  <a:xfrm>
                    <a:off x="4459714" y="4287641"/>
                    <a:ext cx="3201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𝑥</m:t>
                          </m:r>
                        </m:oMath>
                      </m:oMathPara>
                    </a14:m>
                    <a:endParaRPr lang="en-AU" dirty="0">
                      <a:solidFill>
                        <a:schemeClr val="bg1"/>
                      </a:solidFill>
                    </a:endParaRPr>
                  </a:p>
                </p:txBody>
              </p:sp>
            </mc:Choice>
            <mc:Fallback xmlns="">
              <p:sp>
                <p:nvSpPr>
                  <p:cNvPr id="115" name="TextBox 114">
                    <a:extLst>
                      <a:ext uri="{FF2B5EF4-FFF2-40B4-BE49-F238E27FC236}">
                        <a16:creationId xmlns:a16="http://schemas.microsoft.com/office/drawing/2014/main" id="{6C2A1012-2F81-4B28-A9DE-6AF47F284D54}"/>
                      </a:ext>
                    </a:extLst>
                  </p:cNvPr>
                  <p:cNvSpPr txBox="1">
                    <a:spLocks noRot="1" noChangeAspect="1" noMove="1" noResize="1" noEditPoints="1" noAdjustHandles="1" noChangeArrowheads="1" noChangeShapeType="1" noTextEdit="1"/>
                  </p:cNvSpPr>
                  <p:nvPr/>
                </p:nvSpPr>
                <p:spPr>
                  <a:xfrm>
                    <a:off x="4459714" y="4287641"/>
                    <a:ext cx="320199" cy="307777"/>
                  </a:xfrm>
                  <a:prstGeom prst="rect">
                    <a:avLst/>
                  </a:prstGeom>
                  <a:blipFill>
                    <a:blip r:embed="rId6"/>
                    <a:stretch>
                      <a:fillRect/>
                    </a:stretch>
                  </a:blipFill>
                </p:spPr>
                <p:txBody>
                  <a:bodyPr/>
                  <a:lstStyle/>
                  <a:p>
                    <a:r>
                      <a:rPr lang="en-AU">
                        <a:noFill/>
                      </a:rPr>
                      <a:t> </a:t>
                    </a:r>
                  </a:p>
                </p:txBody>
              </p:sp>
            </mc:Fallback>
          </mc:AlternateContent>
        </p:grpSp>
        <p:sp>
          <p:nvSpPr>
            <p:cNvPr id="133" name="TextBox 132">
              <a:extLst>
                <a:ext uri="{FF2B5EF4-FFF2-40B4-BE49-F238E27FC236}">
                  <a16:creationId xmlns:a16="http://schemas.microsoft.com/office/drawing/2014/main" id="{735598D9-3DD4-4339-BE87-942CC96161B7}"/>
                </a:ext>
              </a:extLst>
            </p:cNvPr>
            <p:cNvSpPr txBox="1"/>
            <p:nvPr/>
          </p:nvSpPr>
          <p:spPr>
            <a:xfrm>
              <a:off x="7422451" y="4718180"/>
              <a:ext cx="444352" cy="369332"/>
            </a:xfrm>
            <a:prstGeom prst="rect">
              <a:avLst/>
            </a:prstGeom>
            <a:noFill/>
          </p:spPr>
          <p:txBody>
            <a:bodyPr wrap="none" rtlCol="0">
              <a:spAutoFit/>
            </a:bodyPr>
            <a:lstStyle/>
            <a:p>
              <a:r>
                <a:rPr lang="en-US" dirty="0">
                  <a:solidFill>
                    <a:schemeClr val="bg1"/>
                  </a:solidFill>
                </a:rPr>
                <a:t>0</a:t>
              </a:r>
              <a:r>
                <a:rPr lang="en-US" baseline="30000" dirty="0">
                  <a:solidFill>
                    <a:schemeClr val="bg1"/>
                  </a:solidFill>
                </a:rPr>
                <a:t>th</a:t>
              </a:r>
              <a:endParaRPr lang="en-US" dirty="0">
                <a:solidFill>
                  <a:schemeClr val="bg1"/>
                </a:solidFill>
              </a:endParaRPr>
            </a:p>
          </p:txBody>
        </p:sp>
      </p:grpSp>
    </p:spTree>
    <p:extLst>
      <p:ext uri="{BB962C8B-B14F-4D97-AF65-F5344CB8AC3E}">
        <p14:creationId xmlns:p14="http://schemas.microsoft.com/office/powerpoint/2010/main" val="4145485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209A964-EE60-400D-8188-A02B2BED6633}"/>
              </a:ext>
            </a:extLst>
          </p:cNvPr>
          <p:cNvSpPr/>
          <p:nvPr/>
        </p:nvSpPr>
        <p:spPr>
          <a:xfrm>
            <a:off x="557487" y="2073654"/>
            <a:ext cx="1800000" cy="1800000"/>
          </a:xfrm>
          <a:prstGeom prst="arc">
            <a:avLst>
              <a:gd name="adj1" fmla="val 21099779"/>
              <a:gd name="adj2" fmla="val 0"/>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bg1"/>
              </a:solidFill>
            </a:endParaRPr>
          </a:p>
        </p:txBody>
      </p:sp>
      <p:sp>
        <p:nvSpPr>
          <p:cNvPr id="19" name="Arc 18">
            <a:extLst>
              <a:ext uri="{FF2B5EF4-FFF2-40B4-BE49-F238E27FC236}">
                <a16:creationId xmlns:a16="http://schemas.microsoft.com/office/drawing/2014/main" id="{2895FB10-9851-4E25-87EF-BB8B4F0DD964}"/>
              </a:ext>
            </a:extLst>
          </p:cNvPr>
          <p:cNvSpPr/>
          <p:nvPr/>
        </p:nvSpPr>
        <p:spPr>
          <a:xfrm rot="5400000">
            <a:off x="557487" y="209177"/>
            <a:ext cx="1800000" cy="1800000"/>
          </a:xfrm>
          <a:prstGeom prst="arc">
            <a:avLst>
              <a:gd name="adj1" fmla="val 20902401"/>
              <a:gd name="adj2" fmla="val 0"/>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bg1"/>
              </a:solidFill>
            </a:endParaRPr>
          </a:p>
        </p:txBody>
      </p:sp>
      <p:grpSp>
        <p:nvGrpSpPr>
          <p:cNvPr id="51" name="Group 50">
            <a:extLst>
              <a:ext uri="{FF2B5EF4-FFF2-40B4-BE49-F238E27FC236}">
                <a16:creationId xmlns:a16="http://schemas.microsoft.com/office/drawing/2014/main" id="{D3E7D131-2342-4DB2-8EE7-DE614DF91892}"/>
              </a:ext>
            </a:extLst>
          </p:cNvPr>
          <p:cNvGrpSpPr/>
          <p:nvPr/>
        </p:nvGrpSpPr>
        <p:grpSpPr>
          <a:xfrm>
            <a:off x="263512" y="209177"/>
            <a:ext cx="11842706" cy="2659958"/>
            <a:chOff x="938513" y="565672"/>
            <a:chExt cx="10964322" cy="4663382"/>
          </a:xfrm>
        </p:grpSpPr>
        <p:sp>
          <p:nvSpPr>
            <p:cNvPr id="50" name="Rectangle 49">
              <a:extLst>
                <a:ext uri="{FF2B5EF4-FFF2-40B4-BE49-F238E27FC236}">
                  <a16:creationId xmlns:a16="http://schemas.microsoft.com/office/drawing/2014/main" id="{FCA1F9F9-0BBC-4F1F-A61E-31363BD30A3C}"/>
                </a:ext>
              </a:extLst>
            </p:cNvPr>
            <p:cNvSpPr/>
            <p:nvPr/>
          </p:nvSpPr>
          <p:spPr>
            <a:xfrm>
              <a:off x="938513" y="565672"/>
              <a:ext cx="10642062" cy="46633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endParaRPr>
            </a:p>
          </p:txBody>
        </p:sp>
        <p:grpSp>
          <p:nvGrpSpPr>
            <p:cNvPr id="13" name="Group 12">
              <a:extLst>
                <a:ext uri="{FF2B5EF4-FFF2-40B4-BE49-F238E27FC236}">
                  <a16:creationId xmlns:a16="http://schemas.microsoft.com/office/drawing/2014/main" id="{C869E156-62D3-433B-9001-4CEEB1BD4DC8}"/>
                </a:ext>
              </a:extLst>
            </p:cNvPr>
            <p:cNvGrpSpPr/>
            <p:nvPr/>
          </p:nvGrpSpPr>
          <p:grpSpPr>
            <a:xfrm>
              <a:off x="1138579" y="784850"/>
              <a:ext cx="10087521" cy="4245950"/>
              <a:chOff x="890544" y="781675"/>
              <a:chExt cx="1758167" cy="1707830"/>
            </a:xfrm>
          </p:grpSpPr>
          <p:cxnSp>
            <p:nvCxnSpPr>
              <p:cNvPr id="4" name="Straight Connector 3">
                <a:extLst>
                  <a:ext uri="{FF2B5EF4-FFF2-40B4-BE49-F238E27FC236}">
                    <a16:creationId xmlns:a16="http://schemas.microsoft.com/office/drawing/2014/main" id="{97EDA664-19D3-45BD-95AF-9ECB247340E8}"/>
                  </a:ext>
                </a:extLst>
              </p:cNvPr>
              <p:cNvCxnSpPr/>
              <p:nvPr/>
            </p:nvCxnSpPr>
            <p:spPr>
              <a:xfrm>
                <a:off x="946911" y="781675"/>
                <a:ext cx="0" cy="17078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F9E0B3-2BAA-482E-B47A-F98B25139567}"/>
                  </a:ext>
                </a:extLst>
              </p:cNvPr>
              <p:cNvCxnSpPr/>
              <p:nvPr/>
            </p:nvCxnSpPr>
            <p:spPr>
              <a:xfrm>
                <a:off x="2648711" y="781675"/>
                <a:ext cx="0" cy="17078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A214AF2-717D-497C-ADD5-9B9EC183E5D9}"/>
                  </a:ext>
                </a:extLst>
              </p:cNvPr>
              <p:cNvCxnSpPr>
                <a:cxnSpLocks/>
              </p:cNvCxnSpPr>
              <p:nvPr/>
            </p:nvCxnSpPr>
            <p:spPr>
              <a:xfrm flipV="1">
                <a:off x="952407" y="1081542"/>
                <a:ext cx="1693178" cy="57769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47B280-DE0D-4929-8C69-E6BC6B7F2ECA}"/>
                  </a:ext>
                </a:extLst>
              </p:cNvPr>
              <p:cNvCxnSpPr>
                <a:cxnSpLocks/>
              </p:cNvCxnSpPr>
              <p:nvPr/>
            </p:nvCxnSpPr>
            <p:spPr>
              <a:xfrm flipV="1">
                <a:off x="945874" y="1081542"/>
                <a:ext cx="1700753" cy="13439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9BCA3C3-CD3E-405E-BBF2-40FAE06E85A5}"/>
                  </a:ext>
                </a:extLst>
              </p:cNvPr>
              <p:cNvCxnSpPr>
                <a:cxnSpLocks/>
              </p:cNvCxnSpPr>
              <p:nvPr/>
            </p:nvCxnSpPr>
            <p:spPr>
              <a:xfrm>
                <a:off x="947897" y="915226"/>
                <a:ext cx="1695319" cy="1663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43141C-ADA7-46A0-B041-900D8E4B5F46}"/>
                  </a:ext>
                </a:extLst>
              </p:cNvPr>
              <p:cNvSpPr txBox="1"/>
              <p:nvPr/>
            </p:nvSpPr>
            <p:spPr>
              <a:xfrm>
                <a:off x="946523" y="2333639"/>
                <a:ext cx="129915" cy="148954"/>
              </a:xfrm>
              <a:prstGeom prst="rect">
                <a:avLst/>
              </a:prstGeom>
              <a:noFill/>
              <a:ln>
                <a:noFill/>
              </a:ln>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n</a:t>
                </a:r>
                <a:r>
                  <a:rPr lang="el-GR" dirty="0">
                    <a:solidFill>
                      <a:schemeClr val="bg1"/>
                    </a:solidFill>
                    <a:latin typeface="Calibri" panose="020F0502020204030204" pitchFamily="34" charset="0"/>
                    <a:cs typeface="Calibri" panose="020F0502020204030204" pitchFamily="34" charset="0"/>
                  </a:rPr>
                  <a:t>λ</a:t>
                </a:r>
                <a:endParaRPr lang="en-AU" dirty="0">
                  <a:solidFill>
                    <a:schemeClr val="bg1"/>
                  </a:solidFill>
                </a:endParaRPr>
              </a:p>
            </p:txBody>
          </p:sp>
          <p:sp>
            <p:nvSpPr>
              <p:cNvPr id="10" name="TextBox 9">
                <a:extLst>
                  <a:ext uri="{FF2B5EF4-FFF2-40B4-BE49-F238E27FC236}">
                    <a16:creationId xmlns:a16="http://schemas.microsoft.com/office/drawing/2014/main" id="{31E57AF9-97EC-4446-B84F-A1345764EF68}"/>
                  </a:ext>
                </a:extLst>
              </p:cNvPr>
              <p:cNvSpPr txBox="1"/>
              <p:nvPr/>
            </p:nvSpPr>
            <p:spPr>
              <a:xfrm>
                <a:off x="890544" y="1544939"/>
                <a:ext cx="112454" cy="148555"/>
              </a:xfrm>
              <a:prstGeom prst="rect">
                <a:avLst/>
              </a:prstGeom>
              <a:noFill/>
              <a:ln>
                <a:noFill/>
              </a:ln>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d</a:t>
                </a:r>
                <a:endParaRPr lang="en-AU" dirty="0">
                  <a:solidFill>
                    <a:schemeClr val="bg1"/>
                  </a:solidFill>
                </a:endParaRPr>
              </a:p>
            </p:txBody>
          </p:sp>
          <p:cxnSp>
            <p:nvCxnSpPr>
              <p:cNvPr id="11" name="Straight Connector 10">
                <a:extLst>
                  <a:ext uri="{FF2B5EF4-FFF2-40B4-BE49-F238E27FC236}">
                    <a16:creationId xmlns:a16="http://schemas.microsoft.com/office/drawing/2014/main" id="{66CDBF8A-40E7-46E4-881A-5292408B3B39}"/>
                  </a:ext>
                </a:extLst>
              </p:cNvPr>
              <p:cNvCxnSpPr>
                <a:cxnSpLocks/>
              </p:cNvCxnSpPr>
              <p:nvPr/>
            </p:nvCxnSpPr>
            <p:spPr>
              <a:xfrm>
                <a:off x="946866" y="911051"/>
                <a:ext cx="62260" cy="147888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07A55C-1A78-4661-AA68-C1E73DAE2254}"/>
                  </a:ext>
                </a:extLst>
              </p:cNvPr>
              <p:cNvCxnSpPr>
                <a:cxnSpLocks/>
              </p:cNvCxnSpPr>
              <p:nvPr/>
            </p:nvCxnSpPr>
            <p:spPr>
              <a:xfrm flipV="1">
                <a:off x="946523" y="1663819"/>
                <a:ext cx="169669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FA19DD1-7171-4EFF-9B34-E602F64A8577}"/>
                </a:ext>
              </a:extLst>
            </p:cNvPr>
            <p:cNvSpPr txBox="1"/>
            <p:nvPr/>
          </p:nvSpPr>
          <p:spPr>
            <a:xfrm>
              <a:off x="8216444" y="3008444"/>
              <a:ext cx="645207" cy="369332"/>
            </a:xfrm>
            <a:prstGeom prst="rect">
              <a:avLst/>
            </a:prstGeom>
            <a:noFill/>
            <a:ln>
              <a:noFill/>
            </a:ln>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D</a:t>
              </a:r>
              <a:endParaRPr lang="en-AU" dirty="0">
                <a:solidFill>
                  <a:schemeClr val="bg1"/>
                </a:solidFill>
              </a:endParaRPr>
            </a:p>
          </p:txBody>
        </p:sp>
        <p:sp>
          <p:nvSpPr>
            <p:cNvPr id="15" name="TextBox 14">
              <a:extLst>
                <a:ext uri="{FF2B5EF4-FFF2-40B4-BE49-F238E27FC236}">
                  <a16:creationId xmlns:a16="http://schemas.microsoft.com/office/drawing/2014/main" id="{5EAF2A28-7C5F-4A52-B861-9BCF02FD77DD}"/>
                </a:ext>
              </a:extLst>
            </p:cNvPr>
            <p:cNvSpPr txBox="1"/>
            <p:nvPr/>
          </p:nvSpPr>
          <p:spPr>
            <a:xfrm>
              <a:off x="11257628" y="1870759"/>
              <a:ext cx="645207" cy="369332"/>
            </a:xfrm>
            <a:prstGeom prst="rect">
              <a:avLst/>
            </a:prstGeom>
            <a:noFill/>
            <a:ln>
              <a:noFill/>
            </a:ln>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x</a:t>
              </a:r>
              <a:endParaRPr lang="en-AU" dirty="0">
                <a:solidFill>
                  <a:schemeClr val="bg1"/>
                </a:solidFill>
              </a:endParaRPr>
            </a:p>
          </p:txBody>
        </p:sp>
        <p:sp>
          <p:nvSpPr>
            <p:cNvPr id="17" name="TextBox 16">
              <a:extLst>
                <a:ext uri="{FF2B5EF4-FFF2-40B4-BE49-F238E27FC236}">
                  <a16:creationId xmlns:a16="http://schemas.microsoft.com/office/drawing/2014/main" id="{818DFF3D-1465-4BBE-AB52-63B38795B1C5}"/>
                </a:ext>
              </a:extLst>
            </p:cNvPr>
            <p:cNvSpPr txBox="1"/>
            <p:nvPr/>
          </p:nvSpPr>
          <p:spPr>
            <a:xfrm>
              <a:off x="3558937" y="2494858"/>
              <a:ext cx="645207" cy="369332"/>
            </a:xfrm>
            <a:prstGeom prst="rect">
              <a:avLst/>
            </a:prstGeom>
            <a:noFill/>
            <a:ln>
              <a:noFill/>
            </a:ln>
          </p:spPr>
          <p:txBody>
            <a:bodyPr wrap="square" rtlCol="0">
              <a:spAutoFit/>
            </a:bodyPr>
            <a:lstStyle/>
            <a:p>
              <a:r>
                <a:rPr lang="el-GR" dirty="0">
                  <a:solidFill>
                    <a:schemeClr val="bg1"/>
                  </a:solidFill>
                  <a:latin typeface="Calibri" panose="020F0502020204030204" pitchFamily="34" charset="0"/>
                  <a:cs typeface="Calibri" panose="020F0502020204030204" pitchFamily="34" charset="0"/>
                </a:rPr>
                <a:t>θ</a:t>
              </a:r>
              <a:endParaRPr lang="en-AU" dirty="0">
                <a:solidFill>
                  <a:schemeClr val="bg1"/>
                </a:solidFill>
              </a:endParaRPr>
            </a:p>
          </p:txBody>
        </p:sp>
        <p:sp>
          <p:nvSpPr>
            <p:cNvPr id="20" name="TextBox 19">
              <a:extLst>
                <a:ext uri="{FF2B5EF4-FFF2-40B4-BE49-F238E27FC236}">
                  <a16:creationId xmlns:a16="http://schemas.microsoft.com/office/drawing/2014/main" id="{12ED92DE-3429-473E-ABF0-3620C3D1FDC9}"/>
                </a:ext>
              </a:extLst>
            </p:cNvPr>
            <p:cNvSpPr txBox="1"/>
            <p:nvPr/>
          </p:nvSpPr>
          <p:spPr>
            <a:xfrm>
              <a:off x="1383932" y="2302176"/>
              <a:ext cx="645207" cy="369332"/>
            </a:xfrm>
            <a:prstGeom prst="rect">
              <a:avLst/>
            </a:prstGeom>
            <a:noFill/>
            <a:ln>
              <a:noFill/>
            </a:ln>
          </p:spPr>
          <p:txBody>
            <a:bodyPr wrap="square" rtlCol="0">
              <a:spAutoFit/>
            </a:bodyPr>
            <a:lstStyle/>
            <a:p>
              <a:r>
                <a:rPr lang="el-GR" dirty="0">
                  <a:solidFill>
                    <a:schemeClr val="bg1"/>
                  </a:solidFill>
                  <a:latin typeface="Calibri" panose="020F0502020204030204" pitchFamily="34" charset="0"/>
                  <a:cs typeface="Calibri" panose="020F0502020204030204" pitchFamily="34" charset="0"/>
                </a:rPr>
                <a:t>θ</a:t>
              </a:r>
              <a:endParaRPr lang="en-AU" dirty="0">
                <a:solidFill>
                  <a:schemeClr val="bg1"/>
                </a:solidFill>
              </a:endParaRPr>
            </a:p>
          </p:txBody>
        </p:sp>
        <p:sp>
          <p:nvSpPr>
            <p:cNvPr id="24" name="Rectangle 23">
              <a:extLst>
                <a:ext uri="{FF2B5EF4-FFF2-40B4-BE49-F238E27FC236}">
                  <a16:creationId xmlns:a16="http://schemas.microsoft.com/office/drawing/2014/main" id="{C6CF22E0-3C7E-452C-A2E6-A0CE2D832D08}"/>
                </a:ext>
              </a:extLst>
            </p:cNvPr>
            <p:cNvSpPr/>
            <p:nvPr/>
          </p:nvSpPr>
          <p:spPr>
            <a:xfrm>
              <a:off x="11093270" y="2726535"/>
              <a:ext cx="133319" cy="25245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grpSp>
          <p:nvGrpSpPr>
            <p:cNvPr id="30" name="Group 29">
              <a:extLst>
                <a:ext uri="{FF2B5EF4-FFF2-40B4-BE49-F238E27FC236}">
                  <a16:creationId xmlns:a16="http://schemas.microsoft.com/office/drawing/2014/main" id="{4361FB54-4C71-49A8-8976-912C1D8BF88B}"/>
                </a:ext>
              </a:extLst>
            </p:cNvPr>
            <p:cNvGrpSpPr/>
            <p:nvPr/>
          </p:nvGrpSpPr>
          <p:grpSpPr>
            <a:xfrm>
              <a:off x="11312227" y="1526850"/>
              <a:ext cx="144000" cy="1454765"/>
              <a:chOff x="11312227" y="1526850"/>
              <a:chExt cx="144000" cy="1454765"/>
            </a:xfrm>
          </p:grpSpPr>
          <p:grpSp>
            <p:nvGrpSpPr>
              <p:cNvPr id="26" name="Group 25">
                <a:extLst>
                  <a:ext uri="{FF2B5EF4-FFF2-40B4-BE49-F238E27FC236}">
                    <a16:creationId xmlns:a16="http://schemas.microsoft.com/office/drawing/2014/main" id="{869DEA88-9926-4F35-944F-3231BD9913BE}"/>
                  </a:ext>
                </a:extLst>
              </p:cNvPr>
              <p:cNvGrpSpPr/>
              <p:nvPr/>
            </p:nvGrpSpPr>
            <p:grpSpPr>
              <a:xfrm>
                <a:off x="11312227" y="1526850"/>
                <a:ext cx="144000" cy="546803"/>
                <a:chOff x="11327886" y="1519708"/>
                <a:chExt cx="144000" cy="482326"/>
              </a:xfrm>
            </p:grpSpPr>
            <p:cxnSp>
              <p:nvCxnSpPr>
                <p:cNvPr id="22" name="Straight Connector 21">
                  <a:extLst>
                    <a:ext uri="{FF2B5EF4-FFF2-40B4-BE49-F238E27FC236}">
                      <a16:creationId xmlns:a16="http://schemas.microsoft.com/office/drawing/2014/main" id="{EE2A8BE1-CD7A-46F9-A746-CDD517E15A0E}"/>
                    </a:ext>
                  </a:extLst>
                </p:cNvPr>
                <p:cNvCxnSpPr/>
                <p:nvPr/>
              </p:nvCxnSpPr>
              <p:spPr>
                <a:xfrm flipV="1">
                  <a:off x="11402267" y="1523226"/>
                  <a:ext cx="0" cy="478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A0489F-CE34-4D71-96C2-233CC91AB794}"/>
                    </a:ext>
                  </a:extLst>
                </p:cNvPr>
                <p:cNvCxnSpPr>
                  <a:cxnSpLocks/>
                </p:cNvCxnSpPr>
                <p:nvPr/>
              </p:nvCxnSpPr>
              <p:spPr>
                <a:xfrm rot="5400000" flipV="1">
                  <a:off x="11399886" y="1447708"/>
                  <a:ext cx="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D9D5066-C4AF-4865-94F9-3B54B89B0D81}"/>
                  </a:ext>
                </a:extLst>
              </p:cNvPr>
              <p:cNvGrpSpPr/>
              <p:nvPr/>
            </p:nvGrpSpPr>
            <p:grpSpPr>
              <a:xfrm flipV="1">
                <a:off x="11312227" y="2434415"/>
                <a:ext cx="144000" cy="547200"/>
                <a:chOff x="11327886" y="1519708"/>
                <a:chExt cx="144000" cy="482326"/>
              </a:xfrm>
            </p:grpSpPr>
            <p:cxnSp>
              <p:nvCxnSpPr>
                <p:cNvPr id="28" name="Straight Connector 27">
                  <a:extLst>
                    <a:ext uri="{FF2B5EF4-FFF2-40B4-BE49-F238E27FC236}">
                      <a16:creationId xmlns:a16="http://schemas.microsoft.com/office/drawing/2014/main" id="{CC6584D8-5BBD-4BDA-8842-22837225CF2E}"/>
                    </a:ext>
                  </a:extLst>
                </p:cNvPr>
                <p:cNvCxnSpPr/>
                <p:nvPr/>
              </p:nvCxnSpPr>
              <p:spPr>
                <a:xfrm flipV="1">
                  <a:off x="11402267" y="1523226"/>
                  <a:ext cx="0" cy="478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D18CE6D-C9CA-46BA-AFBB-67A004EC2BE6}"/>
                    </a:ext>
                  </a:extLst>
                </p:cNvPr>
                <p:cNvCxnSpPr>
                  <a:cxnSpLocks/>
                </p:cNvCxnSpPr>
                <p:nvPr/>
              </p:nvCxnSpPr>
              <p:spPr>
                <a:xfrm rot="5400000" flipV="1">
                  <a:off x="11399886" y="1447708"/>
                  <a:ext cx="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7A4726DB-5FB4-426E-8E25-E65DE55BA174}"/>
                </a:ext>
              </a:extLst>
            </p:cNvPr>
            <p:cNvGrpSpPr/>
            <p:nvPr/>
          </p:nvGrpSpPr>
          <p:grpSpPr>
            <a:xfrm>
              <a:off x="1188326" y="1132984"/>
              <a:ext cx="188799" cy="3729372"/>
              <a:chOff x="1188326" y="1132984"/>
              <a:chExt cx="188799" cy="3729372"/>
            </a:xfrm>
          </p:grpSpPr>
          <p:grpSp>
            <p:nvGrpSpPr>
              <p:cNvPr id="32" name="Group 31">
                <a:extLst>
                  <a:ext uri="{FF2B5EF4-FFF2-40B4-BE49-F238E27FC236}">
                    <a16:creationId xmlns:a16="http://schemas.microsoft.com/office/drawing/2014/main" id="{95722470-9310-4BD5-8058-0D38B4613551}"/>
                  </a:ext>
                </a:extLst>
              </p:cNvPr>
              <p:cNvGrpSpPr/>
              <p:nvPr/>
            </p:nvGrpSpPr>
            <p:grpSpPr>
              <a:xfrm>
                <a:off x="1190544" y="1132984"/>
                <a:ext cx="186581" cy="1620000"/>
                <a:chOff x="11327886" y="1519708"/>
                <a:chExt cx="144000" cy="482326"/>
              </a:xfrm>
            </p:grpSpPr>
            <p:cxnSp>
              <p:nvCxnSpPr>
                <p:cNvPr id="36" name="Straight Connector 35">
                  <a:extLst>
                    <a:ext uri="{FF2B5EF4-FFF2-40B4-BE49-F238E27FC236}">
                      <a16:creationId xmlns:a16="http://schemas.microsoft.com/office/drawing/2014/main" id="{532B3E6C-C079-40FB-8012-DC483318FF86}"/>
                    </a:ext>
                  </a:extLst>
                </p:cNvPr>
                <p:cNvCxnSpPr/>
                <p:nvPr/>
              </p:nvCxnSpPr>
              <p:spPr>
                <a:xfrm flipV="1">
                  <a:off x="11402267" y="1523226"/>
                  <a:ext cx="0" cy="478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E2AC2-2559-4FBF-AAB6-896DBA34A19B}"/>
                    </a:ext>
                  </a:extLst>
                </p:cNvPr>
                <p:cNvCxnSpPr>
                  <a:cxnSpLocks/>
                </p:cNvCxnSpPr>
                <p:nvPr/>
              </p:nvCxnSpPr>
              <p:spPr>
                <a:xfrm rot="5400000" flipV="1">
                  <a:off x="11399886" y="1447708"/>
                  <a:ext cx="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A5FA76E-951E-4BAE-8EA9-F571D8B987EC}"/>
                  </a:ext>
                </a:extLst>
              </p:cNvPr>
              <p:cNvGrpSpPr/>
              <p:nvPr/>
            </p:nvGrpSpPr>
            <p:grpSpPr>
              <a:xfrm flipV="1">
                <a:off x="1188326" y="3242356"/>
                <a:ext cx="186581" cy="1620000"/>
                <a:chOff x="11327886" y="1519708"/>
                <a:chExt cx="144000" cy="482326"/>
              </a:xfrm>
            </p:grpSpPr>
            <p:cxnSp>
              <p:nvCxnSpPr>
                <p:cNvPr id="40" name="Straight Connector 39">
                  <a:extLst>
                    <a:ext uri="{FF2B5EF4-FFF2-40B4-BE49-F238E27FC236}">
                      <a16:creationId xmlns:a16="http://schemas.microsoft.com/office/drawing/2014/main" id="{8E7E6C8B-AAC9-444B-BC15-8F30CA663809}"/>
                    </a:ext>
                  </a:extLst>
                </p:cNvPr>
                <p:cNvCxnSpPr/>
                <p:nvPr/>
              </p:nvCxnSpPr>
              <p:spPr>
                <a:xfrm flipV="1">
                  <a:off x="11402267" y="1523226"/>
                  <a:ext cx="0" cy="478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770A78-9E15-4B17-8457-D77D14CA481F}"/>
                    </a:ext>
                  </a:extLst>
                </p:cNvPr>
                <p:cNvCxnSpPr>
                  <a:cxnSpLocks/>
                </p:cNvCxnSpPr>
                <p:nvPr/>
              </p:nvCxnSpPr>
              <p:spPr>
                <a:xfrm rot="5400000" flipV="1">
                  <a:off x="11399886" y="1447708"/>
                  <a:ext cx="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817CFEC3-5846-4956-9076-C7FF60E60201}"/>
                </a:ext>
              </a:extLst>
            </p:cNvPr>
            <p:cNvGrpSpPr/>
            <p:nvPr/>
          </p:nvGrpSpPr>
          <p:grpSpPr>
            <a:xfrm rot="4276228">
              <a:off x="1529170" y="4793516"/>
              <a:ext cx="269355" cy="371118"/>
              <a:chOff x="11308918" y="2338009"/>
              <a:chExt cx="189260" cy="711264"/>
            </a:xfrm>
          </p:grpSpPr>
          <p:grpSp>
            <p:nvGrpSpPr>
              <p:cNvPr id="44" name="Group 43">
                <a:extLst>
                  <a:ext uri="{FF2B5EF4-FFF2-40B4-BE49-F238E27FC236}">
                    <a16:creationId xmlns:a16="http://schemas.microsoft.com/office/drawing/2014/main" id="{59CECF0C-216D-4D54-912A-E13DA96468B7}"/>
                  </a:ext>
                </a:extLst>
              </p:cNvPr>
              <p:cNvGrpSpPr/>
              <p:nvPr/>
            </p:nvGrpSpPr>
            <p:grpSpPr>
              <a:xfrm>
                <a:off x="11365140" y="2338009"/>
                <a:ext cx="133038" cy="198259"/>
                <a:chOff x="11380799" y="2235217"/>
                <a:chExt cx="133038" cy="174881"/>
              </a:xfrm>
            </p:grpSpPr>
            <p:cxnSp>
              <p:nvCxnSpPr>
                <p:cNvPr id="48" name="Straight Connector 47">
                  <a:extLst>
                    <a:ext uri="{FF2B5EF4-FFF2-40B4-BE49-F238E27FC236}">
                      <a16:creationId xmlns:a16="http://schemas.microsoft.com/office/drawing/2014/main" id="{C31944F1-02C4-4607-A610-5DF128C69576}"/>
                    </a:ext>
                  </a:extLst>
                </p:cNvPr>
                <p:cNvCxnSpPr>
                  <a:cxnSpLocks/>
                </p:cNvCxnSpPr>
                <p:nvPr/>
              </p:nvCxnSpPr>
              <p:spPr>
                <a:xfrm rot="17323772" flipV="1">
                  <a:off x="11355242" y="2318096"/>
                  <a:ext cx="161831" cy="221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26458B-5303-4092-8D0A-8C55894F23D7}"/>
                    </a:ext>
                  </a:extLst>
                </p:cNvPr>
                <p:cNvCxnSpPr>
                  <a:cxnSpLocks/>
                </p:cNvCxnSpPr>
                <p:nvPr/>
              </p:nvCxnSpPr>
              <p:spPr>
                <a:xfrm rot="17323772" flipH="1" flipV="1">
                  <a:off x="11427597" y="2188419"/>
                  <a:ext cx="39442" cy="1330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E1A7B1-EF42-4794-899D-720B960E3FF3}"/>
                  </a:ext>
                </a:extLst>
              </p:cNvPr>
              <p:cNvGrpSpPr/>
              <p:nvPr/>
            </p:nvGrpSpPr>
            <p:grpSpPr>
              <a:xfrm flipV="1">
                <a:off x="11308918" y="2911775"/>
                <a:ext cx="130987" cy="137498"/>
                <a:chOff x="11324577" y="1460073"/>
                <a:chExt cx="130987" cy="121197"/>
              </a:xfrm>
            </p:grpSpPr>
            <p:cxnSp>
              <p:nvCxnSpPr>
                <p:cNvPr id="46" name="Straight Connector 45">
                  <a:extLst>
                    <a:ext uri="{FF2B5EF4-FFF2-40B4-BE49-F238E27FC236}">
                      <a16:creationId xmlns:a16="http://schemas.microsoft.com/office/drawing/2014/main" id="{D83869A5-E878-4EA6-A710-55C244CDC016}"/>
                    </a:ext>
                  </a:extLst>
                </p:cNvPr>
                <p:cNvCxnSpPr>
                  <a:cxnSpLocks/>
                </p:cNvCxnSpPr>
                <p:nvPr/>
              </p:nvCxnSpPr>
              <p:spPr>
                <a:xfrm rot="4276228" flipH="1" flipV="1">
                  <a:off x="11342876" y="1523531"/>
                  <a:ext cx="97738" cy="17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5239E2-AE42-44BF-9A2D-EF37795C5DD8}"/>
                    </a:ext>
                  </a:extLst>
                </p:cNvPr>
                <p:cNvCxnSpPr>
                  <a:cxnSpLocks/>
                </p:cNvCxnSpPr>
                <p:nvPr/>
              </p:nvCxnSpPr>
              <p:spPr>
                <a:xfrm rot="4276228" flipV="1">
                  <a:off x="11369505" y="1415145"/>
                  <a:ext cx="41132" cy="1309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graphicFrame>
            <p:nvGraphicFramePr>
              <p:cNvPr id="62" name="Table 62">
                <a:extLst>
                  <a:ext uri="{FF2B5EF4-FFF2-40B4-BE49-F238E27FC236}">
                    <a16:creationId xmlns:a16="http://schemas.microsoft.com/office/drawing/2014/main" id="{663962A6-D2CC-42EE-BC10-94B617804982}"/>
                  </a:ext>
                </a:extLst>
              </p:cNvPr>
              <p:cNvGraphicFramePr>
                <a:graphicFrameLocks noGrp="1"/>
              </p:cNvGraphicFramePr>
              <p:nvPr>
                <p:extLst>
                  <p:ext uri="{D42A27DB-BD31-4B8C-83A1-F6EECF244321}">
                    <p14:modId xmlns:p14="http://schemas.microsoft.com/office/powerpoint/2010/main" val="3211470590"/>
                  </p:ext>
                </p:extLst>
              </p:nvPr>
            </p:nvGraphicFramePr>
            <p:xfrm>
              <a:off x="267398" y="3126646"/>
              <a:ext cx="11490744" cy="3153029"/>
            </p:xfrm>
            <a:graphic>
              <a:graphicData uri="http://schemas.openxmlformats.org/drawingml/2006/table">
                <a:tbl>
                  <a:tblPr firstRow="1" bandRow="1">
                    <a:tableStyleId>{5C22544A-7EE6-4342-B048-85BDC9FD1C3A}</a:tableStyleId>
                  </a:tblPr>
                  <a:tblGrid>
                    <a:gridCol w="3830248">
                      <a:extLst>
                        <a:ext uri="{9D8B030D-6E8A-4147-A177-3AD203B41FA5}">
                          <a16:colId xmlns:a16="http://schemas.microsoft.com/office/drawing/2014/main" val="2690613669"/>
                        </a:ext>
                      </a:extLst>
                    </a:gridCol>
                    <a:gridCol w="3830248">
                      <a:extLst>
                        <a:ext uri="{9D8B030D-6E8A-4147-A177-3AD203B41FA5}">
                          <a16:colId xmlns:a16="http://schemas.microsoft.com/office/drawing/2014/main" val="3384759710"/>
                        </a:ext>
                      </a:extLst>
                    </a:gridCol>
                    <a:gridCol w="3830248">
                      <a:extLst>
                        <a:ext uri="{9D8B030D-6E8A-4147-A177-3AD203B41FA5}">
                          <a16:colId xmlns:a16="http://schemas.microsoft.com/office/drawing/2014/main" val="4221354819"/>
                        </a:ext>
                      </a:extLst>
                    </a:gridCol>
                  </a:tblGrid>
                  <a:tr h="355949">
                    <a:tc>
                      <a:txBody>
                        <a:bodyPr/>
                        <a:lstStyle/>
                        <a:p>
                          <a:r>
                            <a:rPr lang="en-US" dirty="0"/>
                            <a:t>Single slit/obstacle</a:t>
                          </a:r>
                          <a:endParaRPr lang="en-AU" dirty="0"/>
                        </a:p>
                      </a:txBody>
                      <a:tcPr/>
                    </a:tc>
                    <a:tc>
                      <a:txBody>
                        <a:bodyPr/>
                        <a:lstStyle/>
                        <a:p>
                          <a:r>
                            <a:rPr lang="en-US" dirty="0"/>
                            <a:t>Double slit/multiple slits</a:t>
                          </a:r>
                          <a:endParaRPr lang="en-AU" dirty="0"/>
                        </a:p>
                      </a:txBody>
                      <a:tcPr/>
                    </a:tc>
                    <a:tc>
                      <a:txBody>
                        <a:bodyPr/>
                        <a:lstStyle/>
                        <a:p>
                          <a:r>
                            <a:rPr lang="en-US" dirty="0"/>
                            <a:t>Diffraction grating</a:t>
                          </a:r>
                          <a:endParaRPr lang="en-AU" dirty="0"/>
                        </a:p>
                      </a:txBody>
                      <a:tcPr/>
                    </a:tc>
                    <a:extLst>
                      <a:ext uri="{0D108BD9-81ED-4DB2-BD59-A6C34878D82A}">
                        <a16:rowId xmlns:a16="http://schemas.microsoft.com/office/drawing/2014/main" val="2249930357"/>
                      </a:ext>
                    </a:extLst>
                  </a:tr>
                  <a:tr h="355949">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𝐷</m:t>
                                    </m:r>
                                  </m:num>
                                  <m:den>
                                    <m:r>
                                      <a:rPr lang="en-US" b="0" i="1" smtClean="0">
                                        <a:latin typeface="Cambria Math" panose="02040503050406030204" pitchFamily="18" charset="0"/>
                                        <a:ea typeface="Cambria Math" panose="02040503050406030204" pitchFamily="18" charset="0"/>
                                      </a:rPr>
                                      <m:t>𝑥</m:t>
                                    </m:r>
                                  </m:den>
                                </m:f>
                              </m:oMath>
                            </m:oMathPara>
                          </a14:m>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𝐷</m:t>
                                    </m:r>
                                  </m:num>
                                  <m:den>
                                    <m:r>
                                      <a:rPr lang="en-US" b="0" i="1" smtClean="0">
                                        <a:latin typeface="Cambria Math" panose="02040503050406030204" pitchFamily="18" charset="0"/>
                                        <a:ea typeface="Cambria Math" panose="02040503050406030204" pitchFamily="18" charset="0"/>
                                      </a:rPr>
                                      <m:t>𝑥</m:t>
                                    </m:r>
                                  </m:den>
                                </m:f>
                              </m:oMath>
                            </m:oMathPara>
                          </a14:m>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𝜆</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𝜃</m:t>
                                        </m:r>
                                      </m:e>
                                    </m:func>
                                  </m:den>
                                </m:f>
                              </m:oMath>
                            </m:oMathPara>
                          </a14:m>
                          <a:endParaRPr lang="en-US" b="0"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tan</m:t>
                                        </m:r>
                                      </m:e>
                                      <m:sup>
                                        <m:r>
                                          <a:rPr lang="en-US" b="0" i="1" smtClean="0">
                                            <a:latin typeface="Cambria Math" panose="02040503050406030204" pitchFamily="18" charset="0"/>
                                            <a:ea typeface="Cambria Math" panose="02040503050406030204" pitchFamily="18" charset="0"/>
                                          </a:rPr>
                                          <m:t>−1</m:t>
                                        </m:r>
                                      </m:sup>
                                    </m:sSup>
                                  </m:fName>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𝐷</m:t>
                                        </m:r>
                                      </m:den>
                                    </m:f>
                                    <m:r>
                                      <a:rPr lang="en-US" b="0" i="1" smtClean="0">
                                        <a:latin typeface="Cambria Math" panose="02040503050406030204" pitchFamily="18" charset="0"/>
                                        <a:ea typeface="Cambria Math" panose="02040503050406030204" pitchFamily="18" charset="0"/>
                                      </a:rPr>
                                      <m:t>)</m:t>
                                    </m:r>
                                  </m:e>
                                </m:func>
                              </m:oMath>
                            </m:oMathPara>
                          </a14:m>
                          <a:endParaRPr lang="en-US" b="0" dirty="0">
                            <a:ea typeface="Cambria Math" panose="02040503050406030204" pitchFamily="18" charset="0"/>
                          </a:endParaRPr>
                        </a:p>
                      </a:txBody>
                      <a:tcPr/>
                    </a:tc>
                    <a:extLst>
                      <a:ext uri="{0D108BD9-81ED-4DB2-BD59-A6C34878D82A}">
                        <a16:rowId xmlns:a16="http://schemas.microsoft.com/office/drawing/2014/main" val="1529707668"/>
                      </a:ext>
                    </a:extLst>
                  </a:tr>
                  <a:tr h="355949">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𝑤𝑖𝑑𝑡h</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𝑠𝑙𝑖𝑡</m:t>
                                </m:r>
                                <m:r>
                                  <a:rPr lang="en-US" sz="1200" b="0" i="1" smtClean="0">
                                    <a:latin typeface="Cambria Math" panose="02040503050406030204" pitchFamily="18" charset="0"/>
                                  </a:rPr>
                                  <m:t>/</m:t>
                                </m:r>
                                <m:r>
                                  <a:rPr lang="en-US" sz="1200" b="0" i="1" smtClean="0">
                                    <a:latin typeface="Cambria Math" panose="02040503050406030204" pitchFamily="18" charset="0"/>
                                  </a:rPr>
                                  <m:t>𝑜𝑏𝑠𝑡𝑎𝑐𝑙𝑒</m:t>
                                </m:r>
                              </m:oMath>
                            </m:oMathPara>
                          </a14:m>
                          <a:endParaRPr lang="en-AU" sz="120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𝜆</m:t>
                                </m:r>
                                <m:r>
                                  <a:rPr lang="en-US" sz="1200" b="0" i="1" smtClean="0">
                                    <a:latin typeface="Cambria Math" panose="02040503050406030204" pitchFamily="18" charset="0"/>
                                  </a:rPr>
                                  <m:t>=</m:t>
                                </m:r>
                                <m:r>
                                  <a:rPr lang="en-US" sz="1200" b="0" i="1" smtClean="0">
                                    <a:latin typeface="Cambria Math" panose="02040503050406030204" pitchFamily="18" charset="0"/>
                                  </a:rPr>
                                  <m:t>𝑝𝑎𝑡h</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𝑑𝑖𝑓𝑓𝑒𝑟𝑒𝑛𝑐𝑒</m:t>
                                </m:r>
                                <m:r>
                                  <a:rPr lang="en-US" sz="1200" b="0" i="1" smtClean="0">
                                    <a:latin typeface="Cambria Math" panose="02040503050406030204" pitchFamily="18" charset="0"/>
                                  </a:rPr>
                                  <m:t> </m:t>
                                </m:r>
                              </m:oMath>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𝑖𝑛𝑡𝑒𝑔𝑒𝑟</m:t>
                                    </m:r>
                                    <m:r>
                                      <a:rPr lang="en-US" sz="1200" b="0" i="1" smtClean="0">
                                        <a:latin typeface="Cambria Math" panose="02040503050406030204" pitchFamily="18" charset="0"/>
                                      </a:rPr>
                                      <m:t> </m:t>
                                    </m:r>
                                    <m:r>
                                      <a:rPr lang="en-US" sz="1200" b="0" i="1" smtClean="0">
                                        <a:latin typeface="Cambria Math" panose="02040503050406030204" pitchFamily="18" charset="0"/>
                                      </a:rPr>
                                      <m:t>𝑚𝑢𝑙𝑡𝑖𝑝𝑙𝑒</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𝑤𝑎𝑣𝑒𝑙𝑒𝑛𝑔𝑡h</m:t>
                                    </m:r>
                                  </m:e>
                                </m:d>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𝑠𝑙𝑖𝑡</m:t>
                                </m:r>
                                <m:r>
                                  <a:rPr lang="en-US" sz="1200" b="0" i="1" smtClean="0">
                                    <a:latin typeface="Cambria Math" panose="02040503050406030204" pitchFamily="18" charset="0"/>
                                  </a:rPr>
                                  <m:t>/</m:t>
                                </m:r>
                                <m:r>
                                  <a:rPr lang="en-US" sz="1200" b="0" i="1" smtClean="0">
                                    <a:latin typeface="Cambria Math" panose="02040503050406030204" pitchFamily="18" charset="0"/>
                                  </a:rPr>
                                  <m:t>𝑜𝑏𝑠𝑡𝑎𝑐𝑙𝑒</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𝑠𝑐𝑟𝑒𝑒𝑛</m:t>
                                </m:r>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𝑚𝑖𝑑𝑝𝑜𝑖𝑛𝑡</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𝑛𝑡h</m:t>
                                </m:r>
                                <m:r>
                                  <a:rPr lang="en-US" sz="1200" b="0" i="1" smtClean="0">
                                    <a:latin typeface="Cambria Math" panose="02040503050406030204" pitchFamily="18" charset="0"/>
                                  </a:rPr>
                                  <m:t> </m:t>
                                </m:r>
                                <m:r>
                                  <a:rPr lang="en-US" sz="1200" b="0" i="1" smtClean="0">
                                    <a:latin typeface="Cambria Math" panose="02040503050406030204" pitchFamily="18" charset="0"/>
                                  </a:rPr>
                                  <m:t>𝑚𝑖𝑛𝑖𝑚𝑢𝑚</m:t>
                                </m:r>
                              </m:oMath>
                            </m:oMathPara>
                          </a14:m>
                          <a:endParaRPr lang="en-AU"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𝑏𝑒𝑡𝑤𝑒𝑒𝑛</m:t>
                                </m:r>
                                <m:r>
                                  <a:rPr lang="en-US" sz="1200" b="0" i="1" smtClean="0">
                                    <a:latin typeface="Cambria Math" panose="02040503050406030204" pitchFamily="18" charset="0"/>
                                  </a:rPr>
                                  <m:t> </m:t>
                                </m:r>
                                <m:r>
                                  <a:rPr lang="en-US" sz="1200" b="0" i="1" smtClean="0">
                                    <a:latin typeface="Cambria Math" panose="02040503050406030204" pitchFamily="18" charset="0"/>
                                  </a:rPr>
                                  <m:t>𝑠𝑙𝑖𝑡𝑠</m:t>
                                </m:r>
                              </m:oMath>
                            </m:oMathPara>
                          </a14:m>
                          <a:endParaRPr lang="en-AU" sz="120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𝜆</m:t>
                                </m:r>
                                <m:r>
                                  <a:rPr lang="en-US" sz="1200" b="0" i="1" smtClean="0">
                                    <a:latin typeface="Cambria Math" panose="02040503050406030204" pitchFamily="18" charset="0"/>
                                  </a:rPr>
                                  <m:t>=</m:t>
                                </m:r>
                                <m:r>
                                  <a:rPr lang="en-US" sz="1200" b="0" i="1" smtClean="0">
                                    <a:latin typeface="Cambria Math" panose="02040503050406030204" pitchFamily="18" charset="0"/>
                                  </a:rPr>
                                  <m:t>𝑝𝑎𝑡h</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𝑑𝑖𝑓𝑓𝑒𝑟𝑒𝑛𝑐𝑒</m:t>
                                </m:r>
                                <m:r>
                                  <a:rPr lang="en-US" sz="1200" b="0" i="1" smtClean="0">
                                    <a:latin typeface="Cambria Math" panose="02040503050406030204" pitchFamily="18" charset="0"/>
                                  </a:rPr>
                                  <m:t> </m:t>
                                </m:r>
                              </m:oMath>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𝑖𝑛𝑡𝑒𝑔𝑒𝑟</m:t>
                                    </m:r>
                                    <m:r>
                                      <a:rPr lang="en-US" sz="1200" b="0" i="1" smtClean="0">
                                        <a:latin typeface="Cambria Math" panose="02040503050406030204" pitchFamily="18" charset="0"/>
                                      </a:rPr>
                                      <m:t> </m:t>
                                    </m:r>
                                    <m:r>
                                      <a:rPr lang="en-US" sz="1200" b="0" i="1" smtClean="0">
                                        <a:latin typeface="Cambria Math" panose="02040503050406030204" pitchFamily="18" charset="0"/>
                                      </a:rPr>
                                      <m:t>𝑚𝑢𝑙𝑡𝑖𝑝𝑙𝑒</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𝑤𝑎𝑣𝑒𝑙𝑒𝑛𝑔𝑡h</m:t>
                                    </m:r>
                                  </m:e>
                                </m:d>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𝑠𝑙𝑖𝑡𝑠</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𝑠𝑐𝑟𝑒𝑒𝑛</m:t>
                                </m:r>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𝑚𝑖𝑑𝑝𝑜𝑖𝑛𝑡</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𝑛𝑡h</m:t>
                                </m:r>
                                <m:r>
                                  <a:rPr lang="en-US" sz="1200" b="0" i="1" smtClean="0">
                                    <a:latin typeface="Cambria Math" panose="02040503050406030204" pitchFamily="18" charset="0"/>
                                  </a:rPr>
                                  <m:t> </m:t>
                                </m:r>
                                <m:r>
                                  <a:rPr lang="en-US" sz="1200" b="0" i="1" smtClean="0">
                                    <a:latin typeface="Cambria Math" panose="02040503050406030204" pitchFamily="18" charset="0"/>
                                  </a:rPr>
                                  <m:t>𝑚𝑎𝑥𝑖𝑚𝑢𝑚</m:t>
                                </m:r>
                              </m:oMath>
                            </m:oMathPara>
                          </a14:m>
                          <a:endParaRPr lang="en-AU" sz="1200" dirty="0"/>
                        </a:p>
                        <a:p>
                          <a:endParaRPr lang="en-AU" sz="1600" dirty="0"/>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𝑏𝑒𝑡𝑤𝑒𝑒𝑛</m:t>
                                </m:r>
                                <m:r>
                                  <a:rPr lang="en-US" sz="1200" b="0" i="1" smtClean="0">
                                    <a:latin typeface="Cambria Math" panose="02040503050406030204" pitchFamily="18" charset="0"/>
                                  </a:rPr>
                                  <m:t> </m:t>
                                </m:r>
                                <m:r>
                                  <a:rPr lang="en-US" sz="1200" b="0" i="1" smtClean="0">
                                    <a:latin typeface="Cambria Math" panose="02040503050406030204" pitchFamily="18" charset="0"/>
                                  </a:rPr>
                                  <m:t>𝑠𝑙𝑖𝑡𝑠</m:t>
                                </m:r>
                              </m:oMath>
                            </m:oMathPara>
                          </a14:m>
                          <a:endParaRPr lang="en-AU" sz="120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𝜆</m:t>
                                </m:r>
                                <m:r>
                                  <a:rPr lang="en-US" sz="1200" b="0" i="1" smtClean="0">
                                    <a:latin typeface="Cambria Math" panose="02040503050406030204" pitchFamily="18" charset="0"/>
                                  </a:rPr>
                                  <m:t>=</m:t>
                                </m:r>
                                <m:r>
                                  <a:rPr lang="en-US" sz="1200" b="0" i="1" smtClean="0">
                                    <a:latin typeface="Cambria Math" panose="02040503050406030204" pitchFamily="18" charset="0"/>
                                  </a:rPr>
                                  <m:t>𝑝𝑎𝑡h</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𝑑𝑖𝑓𝑓𝑒𝑟𝑒𝑛𝑐𝑒</m:t>
                                </m:r>
                                <m:r>
                                  <a:rPr lang="en-US" sz="1200" b="0" i="1" smtClean="0">
                                    <a:latin typeface="Cambria Math" panose="02040503050406030204" pitchFamily="18" charset="0"/>
                                  </a:rPr>
                                  <m:t> </m:t>
                                </m:r>
                              </m:oMath>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𝑖𝑛𝑡𝑒𝑔𝑒𝑟</m:t>
                                    </m:r>
                                    <m:r>
                                      <a:rPr lang="en-US" sz="1200" b="0" i="1" smtClean="0">
                                        <a:latin typeface="Cambria Math" panose="02040503050406030204" pitchFamily="18" charset="0"/>
                                      </a:rPr>
                                      <m:t> </m:t>
                                    </m:r>
                                    <m:r>
                                      <a:rPr lang="en-US" sz="1200" b="0" i="1" smtClean="0">
                                        <a:latin typeface="Cambria Math" panose="02040503050406030204" pitchFamily="18" charset="0"/>
                                      </a:rPr>
                                      <m:t>𝑚𝑢𝑙𝑡𝑖𝑝𝑙𝑒</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𝑤𝑎𝑣𝑒𝑙𝑒𝑛𝑔𝑡h</m:t>
                                    </m:r>
                                  </m:e>
                                </m:d>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𝜃</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𝑎𝑛𝑔𝑙𝑒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𝑏𝑒𝑡𝑤𝑒𝑒𝑛</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𝑚𝑖𝑑𝑙𝑖𝑛𝑒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𝑎𝑛𝑑</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𝑙𝑖𝑛𝑒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𝑡𝑜</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𝑛𝑡h</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𝑚𝑎𝑥𝑖𝑚𝑢𝑚</m:t>
                                </m:r>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𝑔𝑟𝑎𝑡𝑖𝑛𝑔</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𝑠𝑐𝑟𝑒𝑒𝑛</m:t>
                                </m:r>
                              </m:oMath>
                            </m:oMathPara>
                          </a14:m>
                          <a:endParaRPr lang="en-US"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𝑑𝑖𝑠𝑡𝑎𝑛𝑐𝑒</m:t>
                                </m:r>
                                <m:r>
                                  <a:rPr lang="en-US" sz="1200" b="0" i="1" smtClean="0">
                                    <a:latin typeface="Cambria Math" panose="02040503050406030204" pitchFamily="18" charset="0"/>
                                  </a:rPr>
                                  <m:t> </m:t>
                                </m:r>
                                <m:r>
                                  <a:rPr lang="en-US" sz="1200" b="0" i="1" smtClean="0">
                                    <a:latin typeface="Cambria Math" panose="02040503050406030204" pitchFamily="18" charset="0"/>
                                  </a:rPr>
                                  <m:t>𝑓𝑟𝑜𝑚</m:t>
                                </m:r>
                                <m:r>
                                  <a:rPr lang="en-US" sz="1200" b="0" i="1" smtClean="0">
                                    <a:latin typeface="Cambria Math" panose="02040503050406030204" pitchFamily="18" charset="0"/>
                                  </a:rPr>
                                  <m:t> </m:t>
                                </m:r>
                                <m:r>
                                  <a:rPr lang="en-US" sz="1200" b="0" i="1" smtClean="0">
                                    <a:latin typeface="Cambria Math" panose="02040503050406030204" pitchFamily="18" charset="0"/>
                                  </a:rPr>
                                  <m:t>𝑚𝑖𝑑𝑝𝑜𝑖𝑛𝑡</m:t>
                                </m:r>
                                <m:r>
                                  <a:rPr lang="en-US" sz="1200" b="0" i="1" smtClean="0">
                                    <a:latin typeface="Cambria Math" panose="02040503050406030204" pitchFamily="18" charset="0"/>
                                  </a:rPr>
                                  <m:t> </m:t>
                                </m:r>
                                <m:r>
                                  <a:rPr lang="en-US" sz="1200" b="0" i="1" smtClean="0">
                                    <a:latin typeface="Cambria Math" panose="02040503050406030204" pitchFamily="18" charset="0"/>
                                  </a:rPr>
                                  <m:t>𝑡𝑜</m:t>
                                </m:r>
                                <m:r>
                                  <a:rPr lang="en-US" sz="1200" b="0" i="1" smtClean="0">
                                    <a:latin typeface="Cambria Math" panose="02040503050406030204" pitchFamily="18" charset="0"/>
                                  </a:rPr>
                                  <m:t> </m:t>
                                </m:r>
                                <m:r>
                                  <a:rPr lang="en-US" sz="1200" b="0" i="1" smtClean="0">
                                    <a:latin typeface="Cambria Math" panose="02040503050406030204" pitchFamily="18" charset="0"/>
                                  </a:rPr>
                                  <m:t>𝑛𝑡h</m:t>
                                </m:r>
                                <m:r>
                                  <a:rPr lang="en-US" sz="1200" b="0" i="1" smtClean="0">
                                    <a:latin typeface="Cambria Math" panose="02040503050406030204" pitchFamily="18" charset="0"/>
                                  </a:rPr>
                                  <m:t> </m:t>
                                </m:r>
                                <m:r>
                                  <a:rPr lang="en-US" sz="1200" b="0" i="1" smtClean="0">
                                    <a:latin typeface="Cambria Math" panose="02040503050406030204" pitchFamily="18" charset="0"/>
                                  </a:rPr>
                                  <m:t>𝑚𝑎𝑥𝑖𝑚𝑢𝑚</m:t>
                                </m:r>
                              </m:oMath>
                            </m:oMathPara>
                          </a14:m>
                          <a:endParaRPr lang="en-AU" sz="1200" dirty="0"/>
                        </a:p>
                        <a:p>
                          <a:endParaRPr lang="en-AU" sz="1600" dirty="0"/>
                        </a:p>
                      </a:txBody>
                      <a:tcPr/>
                    </a:tc>
                    <a:extLst>
                      <a:ext uri="{0D108BD9-81ED-4DB2-BD59-A6C34878D82A}">
                        <a16:rowId xmlns:a16="http://schemas.microsoft.com/office/drawing/2014/main" val="3972932903"/>
                      </a:ext>
                    </a:extLst>
                  </a:tr>
                </a:tbl>
              </a:graphicData>
            </a:graphic>
          </p:graphicFrame>
        </mc:Choice>
        <mc:Fallback xmlns="">
          <p:graphicFrame>
            <p:nvGraphicFramePr>
              <p:cNvPr id="62" name="Table 62">
                <a:extLst>
                  <a:ext uri="{FF2B5EF4-FFF2-40B4-BE49-F238E27FC236}">
                    <a16:creationId xmlns:a16="http://schemas.microsoft.com/office/drawing/2014/main" id="{663962A6-D2CC-42EE-BC10-94B617804982}"/>
                  </a:ext>
                </a:extLst>
              </p:cNvPr>
              <p:cNvGraphicFramePr>
                <a:graphicFrameLocks noGrp="1"/>
              </p:cNvGraphicFramePr>
              <p:nvPr>
                <p:extLst>
                  <p:ext uri="{D42A27DB-BD31-4B8C-83A1-F6EECF244321}">
                    <p14:modId xmlns:p14="http://schemas.microsoft.com/office/powerpoint/2010/main" val="3211470590"/>
                  </p:ext>
                </p:extLst>
              </p:nvPr>
            </p:nvGraphicFramePr>
            <p:xfrm>
              <a:off x="267398" y="3126646"/>
              <a:ext cx="11490744" cy="3153029"/>
            </p:xfrm>
            <a:graphic>
              <a:graphicData uri="http://schemas.openxmlformats.org/drawingml/2006/table">
                <a:tbl>
                  <a:tblPr firstRow="1" bandRow="1">
                    <a:tableStyleId>{5C22544A-7EE6-4342-B048-85BDC9FD1C3A}</a:tableStyleId>
                  </a:tblPr>
                  <a:tblGrid>
                    <a:gridCol w="3830248">
                      <a:extLst>
                        <a:ext uri="{9D8B030D-6E8A-4147-A177-3AD203B41FA5}">
                          <a16:colId xmlns:a16="http://schemas.microsoft.com/office/drawing/2014/main" val="2690613669"/>
                        </a:ext>
                      </a:extLst>
                    </a:gridCol>
                    <a:gridCol w="3830248">
                      <a:extLst>
                        <a:ext uri="{9D8B030D-6E8A-4147-A177-3AD203B41FA5}">
                          <a16:colId xmlns:a16="http://schemas.microsoft.com/office/drawing/2014/main" val="3384759710"/>
                        </a:ext>
                      </a:extLst>
                    </a:gridCol>
                    <a:gridCol w="3830248">
                      <a:extLst>
                        <a:ext uri="{9D8B030D-6E8A-4147-A177-3AD203B41FA5}">
                          <a16:colId xmlns:a16="http://schemas.microsoft.com/office/drawing/2014/main" val="4221354819"/>
                        </a:ext>
                      </a:extLst>
                    </a:gridCol>
                  </a:tblGrid>
                  <a:tr h="365760">
                    <a:tc>
                      <a:txBody>
                        <a:bodyPr/>
                        <a:lstStyle/>
                        <a:p>
                          <a:r>
                            <a:rPr lang="en-US" dirty="0"/>
                            <a:t>Single slit/obstacle</a:t>
                          </a:r>
                          <a:endParaRPr lang="en-AU" dirty="0"/>
                        </a:p>
                      </a:txBody>
                      <a:tcPr/>
                    </a:tc>
                    <a:tc>
                      <a:txBody>
                        <a:bodyPr/>
                        <a:lstStyle/>
                        <a:p>
                          <a:r>
                            <a:rPr lang="en-US" dirty="0"/>
                            <a:t>Double slit/multiple slits</a:t>
                          </a:r>
                          <a:endParaRPr lang="en-AU" dirty="0"/>
                        </a:p>
                      </a:txBody>
                      <a:tcPr/>
                    </a:tc>
                    <a:tc>
                      <a:txBody>
                        <a:bodyPr/>
                        <a:lstStyle/>
                        <a:p>
                          <a:r>
                            <a:rPr lang="en-US" dirty="0"/>
                            <a:t>Diffraction grating</a:t>
                          </a:r>
                          <a:endParaRPr lang="en-AU" dirty="0"/>
                        </a:p>
                      </a:txBody>
                      <a:tcPr/>
                    </a:tc>
                    <a:extLst>
                      <a:ext uri="{0D108BD9-81ED-4DB2-BD59-A6C34878D82A}">
                        <a16:rowId xmlns:a16="http://schemas.microsoft.com/office/drawing/2014/main" val="2249930357"/>
                      </a:ext>
                    </a:extLst>
                  </a:tr>
                  <a:tr h="1354709">
                    <a:tc>
                      <a:txBody>
                        <a:bodyPr/>
                        <a:lstStyle/>
                        <a:p>
                          <a:endParaRPr lang="en-US"/>
                        </a:p>
                      </a:txBody>
                      <a:tcPr>
                        <a:blipFill>
                          <a:blip r:embed="rId2"/>
                          <a:stretch>
                            <a:fillRect l="-159" t="-29148" r="-200477" b="-106726"/>
                          </a:stretch>
                        </a:blipFill>
                      </a:tcPr>
                    </a:tc>
                    <a:tc>
                      <a:txBody>
                        <a:bodyPr/>
                        <a:lstStyle/>
                        <a:p>
                          <a:endParaRPr lang="en-US"/>
                        </a:p>
                      </a:txBody>
                      <a:tcPr>
                        <a:blipFill>
                          <a:blip r:embed="rId2"/>
                          <a:stretch>
                            <a:fillRect l="-100318" t="-29148" r="-100796" b="-106726"/>
                          </a:stretch>
                        </a:blipFill>
                      </a:tcPr>
                    </a:tc>
                    <a:tc>
                      <a:txBody>
                        <a:bodyPr/>
                        <a:lstStyle/>
                        <a:p>
                          <a:endParaRPr lang="en-US"/>
                        </a:p>
                      </a:txBody>
                      <a:tcPr>
                        <a:blipFill>
                          <a:blip r:embed="rId2"/>
                          <a:stretch>
                            <a:fillRect l="-200000" t="-29148" r="-636" b="-106726"/>
                          </a:stretch>
                        </a:blipFill>
                      </a:tcPr>
                    </a:tc>
                    <a:extLst>
                      <a:ext uri="{0D108BD9-81ED-4DB2-BD59-A6C34878D82A}">
                        <a16:rowId xmlns:a16="http://schemas.microsoft.com/office/drawing/2014/main" val="1529707668"/>
                      </a:ext>
                    </a:extLst>
                  </a:tr>
                  <a:tr h="1432560">
                    <a:tc>
                      <a:txBody>
                        <a:bodyPr/>
                        <a:lstStyle/>
                        <a:p>
                          <a:endParaRPr lang="en-US"/>
                        </a:p>
                      </a:txBody>
                      <a:tcPr>
                        <a:blipFill>
                          <a:blip r:embed="rId2"/>
                          <a:stretch>
                            <a:fillRect l="-159" t="-122034" r="-200477" b="-847"/>
                          </a:stretch>
                        </a:blipFill>
                      </a:tcPr>
                    </a:tc>
                    <a:tc>
                      <a:txBody>
                        <a:bodyPr/>
                        <a:lstStyle/>
                        <a:p>
                          <a:endParaRPr lang="en-US"/>
                        </a:p>
                      </a:txBody>
                      <a:tcPr>
                        <a:blipFill>
                          <a:blip r:embed="rId2"/>
                          <a:stretch>
                            <a:fillRect l="-100318" t="-122034" r="-100796" b="-847"/>
                          </a:stretch>
                        </a:blipFill>
                      </a:tcPr>
                    </a:tc>
                    <a:tc>
                      <a:txBody>
                        <a:bodyPr/>
                        <a:lstStyle/>
                        <a:p>
                          <a:endParaRPr lang="en-US"/>
                        </a:p>
                      </a:txBody>
                      <a:tcPr>
                        <a:blipFill>
                          <a:blip r:embed="rId2"/>
                          <a:stretch>
                            <a:fillRect l="-200000" t="-122034" r="-636" b="-847"/>
                          </a:stretch>
                        </a:blipFill>
                      </a:tcPr>
                    </a:tc>
                    <a:extLst>
                      <a:ext uri="{0D108BD9-81ED-4DB2-BD59-A6C34878D82A}">
                        <a16:rowId xmlns:a16="http://schemas.microsoft.com/office/drawing/2014/main" val="3972932903"/>
                      </a:ext>
                    </a:extLst>
                  </a:tr>
                </a:tbl>
              </a:graphicData>
            </a:graphic>
          </p:graphicFrame>
        </mc:Fallback>
      </mc:AlternateContent>
    </p:spTree>
    <p:extLst>
      <p:ext uri="{BB962C8B-B14F-4D97-AF65-F5344CB8AC3E}">
        <p14:creationId xmlns:p14="http://schemas.microsoft.com/office/powerpoint/2010/main" val="3064163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8CF5-8EDD-4496-BD36-D78290AA5145}"/>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D8A613-013B-4583-A3FA-3392726DA43D}"/>
                  </a:ext>
                </a:extLst>
              </p:cNvPr>
              <p:cNvSpPr>
                <a:spLocks noGrp="1"/>
              </p:cNvSpPr>
              <p:nvPr>
                <p:ph idx="1"/>
              </p:nvPr>
            </p:nvSpPr>
            <p:spPr/>
            <p:txBody>
              <a:bodyPr/>
              <a:lstStyle/>
              <a:p>
                <a:r>
                  <a:rPr lang="en-US" dirty="0"/>
                  <a:t>A 3.75 x10</a:t>
                </a:r>
                <a:r>
                  <a:rPr lang="en-US" baseline="30000" dirty="0"/>
                  <a:t>14</a:t>
                </a:r>
                <a:r>
                  <a:rPr lang="en-US" dirty="0"/>
                  <a:t> Hz laser was shone at a fine wire producing an interference pattern on a screen 3 m away. If the distance between the two 5</a:t>
                </a:r>
                <a:r>
                  <a:rPr lang="en-US" baseline="30000" dirty="0"/>
                  <a:t>th</a:t>
                </a:r>
                <a:r>
                  <a:rPr lang="en-US" dirty="0"/>
                  <a:t> maxima was 12 cm determine the thickness of the wire.</a:t>
                </a:r>
              </a:p>
              <a:p>
                <a:pPr marL="0" indent="0">
                  <a:buNone/>
                </a:pPr>
                <a14:m>
                  <m:oMathPara xmlns:m="http://schemas.openxmlformats.org/officeDocument/2006/math">
                    <m:oMathParaPr>
                      <m:jc m:val="centerGroup"/>
                    </m:oMathParaPr>
                    <m:oMath xmlns:m="http://schemas.openxmlformats.org/officeDocument/2006/math">
                      <m:r>
                        <a:rPr lang="en-US" i="1">
                          <a:solidFill>
                            <a:srgbClr val="FFFFFF"/>
                          </a:solidFill>
                          <a:latin typeface="Cambria Math" panose="02040503050406030204" pitchFamily="18" charset="0"/>
                        </a:rPr>
                        <m:t>𝑦</m:t>
                      </m:r>
                      <m:r>
                        <a:rPr lang="en-US" i="1">
                          <a:solidFill>
                            <a:srgbClr val="FFFFFF"/>
                          </a:solidFill>
                          <a:latin typeface="Cambria Math" panose="02040503050406030204" pitchFamily="18" charset="0"/>
                        </a:rPr>
                        <m:t>=</m:t>
                      </m:r>
                      <m:f>
                        <m:fPr>
                          <m:ctrlPr>
                            <a:rPr lang="en-US" i="1">
                              <a:solidFill>
                                <a:srgbClr val="FFFFFF"/>
                              </a:solidFill>
                              <a:latin typeface="Cambria Math" panose="02040503050406030204" pitchFamily="18" charset="0"/>
                            </a:rPr>
                          </m:ctrlPr>
                        </m:fPr>
                        <m:num>
                          <m:r>
                            <a:rPr lang="en-US" i="1">
                              <a:solidFill>
                                <a:srgbClr val="FFFFFF"/>
                              </a:solidFill>
                              <a:latin typeface="Cambria Math" panose="02040503050406030204" pitchFamily="18" charset="0"/>
                            </a:rPr>
                            <m:t>𝑚</m:t>
                          </m:r>
                          <m:r>
                            <a:rPr lang="en-US" i="1">
                              <a:solidFill>
                                <a:srgbClr val="FFFFFF"/>
                              </a:solidFill>
                              <a:latin typeface="Cambria Math" panose="02040503050406030204" pitchFamily="18" charset="0"/>
                              <a:ea typeface="Cambria Math" panose="02040503050406030204" pitchFamily="18" charset="0"/>
                            </a:rPr>
                            <m:t>𝜆</m:t>
                          </m:r>
                          <m:r>
                            <a:rPr lang="en-US" i="1">
                              <a:solidFill>
                                <a:srgbClr val="FFFFFF"/>
                              </a:solidFill>
                              <a:latin typeface="Cambria Math" panose="02040503050406030204" pitchFamily="18" charset="0"/>
                              <a:ea typeface="Cambria Math" panose="02040503050406030204" pitchFamily="18" charset="0"/>
                            </a:rPr>
                            <m:t>𝐷</m:t>
                          </m:r>
                        </m:num>
                        <m:den>
                          <m:r>
                            <a:rPr lang="en-US" i="1">
                              <a:solidFill>
                                <a:srgbClr val="FFFFFF"/>
                              </a:solidFill>
                              <a:latin typeface="Cambria Math" panose="02040503050406030204" pitchFamily="18" charset="0"/>
                            </a:rPr>
                            <m:t>𝑑</m:t>
                          </m:r>
                        </m:den>
                      </m:f>
                      <m:r>
                        <a:rPr lang="en-US" b="0" i="1" smtClean="0">
                          <a:solidFill>
                            <a:srgbClr val="FFFFFF"/>
                          </a:solidFill>
                          <a:latin typeface="Cambria Math" panose="02040503050406030204" pitchFamily="18" charset="0"/>
                        </a:rPr>
                        <m:t>=</m:t>
                      </m:r>
                      <m:f>
                        <m:fPr>
                          <m:ctrlPr>
                            <a:rPr lang="en-US" i="1">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10(</m:t>
                          </m:r>
                          <m:f>
                            <m:fPr>
                              <m:ctrlPr>
                                <a:rPr lang="en-US" b="0" i="1" smtClean="0">
                                  <a:solidFill>
                                    <a:srgbClr val="FFFFFF"/>
                                  </a:solidFill>
                                  <a:latin typeface="Cambria Math" panose="02040503050406030204" pitchFamily="18" charset="0"/>
                                </a:rPr>
                              </m:ctrlPr>
                            </m:fPr>
                            <m:num>
                              <m:r>
                                <a:rPr lang="en-US" b="0" i="1" smtClean="0">
                                  <a:solidFill>
                                    <a:srgbClr val="FFFFFF"/>
                                  </a:solidFill>
                                  <a:latin typeface="Cambria Math" panose="02040503050406030204" pitchFamily="18" charset="0"/>
                                </a:rPr>
                                <m:t>3</m:t>
                              </m:r>
                              <m:r>
                                <a:rPr lang="en-US" b="0" i="1" smtClean="0">
                                  <a:solidFill>
                                    <a:srgbClr val="FFFFFF"/>
                                  </a:solidFill>
                                  <a:latin typeface="Cambria Math" panose="02040503050406030204" pitchFamily="18" charset="0"/>
                                  <a:ea typeface="Cambria Math" panose="02040503050406030204" pitchFamily="18" charset="0"/>
                                </a:rPr>
                                <m:t>×</m:t>
                              </m:r>
                              <m:sSup>
                                <m:sSupPr>
                                  <m:ctrlPr>
                                    <a:rPr lang="en-US" b="0" i="1" smtClean="0">
                                      <a:solidFill>
                                        <a:srgbClr val="FFFFFF"/>
                                      </a:solidFill>
                                      <a:latin typeface="Cambria Math" panose="02040503050406030204" pitchFamily="18" charset="0"/>
                                    </a:rPr>
                                  </m:ctrlPr>
                                </m:sSupPr>
                                <m:e>
                                  <m:r>
                                    <a:rPr lang="en-US" b="0" i="1" smtClean="0">
                                      <a:solidFill>
                                        <a:srgbClr val="FFFFFF"/>
                                      </a:solidFill>
                                      <a:latin typeface="Cambria Math" panose="02040503050406030204" pitchFamily="18" charset="0"/>
                                    </a:rPr>
                                    <m:t>10</m:t>
                                  </m:r>
                                </m:e>
                                <m:sup>
                                  <m:r>
                                    <a:rPr lang="en-US" b="0" i="1" smtClean="0">
                                      <a:solidFill>
                                        <a:srgbClr val="FFFFFF"/>
                                      </a:solidFill>
                                      <a:latin typeface="Cambria Math" panose="02040503050406030204" pitchFamily="18" charset="0"/>
                                    </a:rPr>
                                    <m:t>8</m:t>
                                  </m:r>
                                </m:sup>
                              </m:sSup>
                            </m:num>
                            <m:den>
                              <m:r>
                                <a:rPr lang="en-US" b="0" i="1" smtClean="0">
                                  <a:solidFill>
                                    <a:srgbClr val="FFFFFF"/>
                                  </a:solidFill>
                                  <a:latin typeface="Cambria Math" panose="02040503050406030204" pitchFamily="18" charset="0"/>
                                </a:rPr>
                                <m:t>3.75</m:t>
                              </m:r>
                              <m:r>
                                <a:rPr lang="en-US" b="0" i="1" smtClean="0">
                                  <a:solidFill>
                                    <a:srgbClr val="FFFFFF"/>
                                  </a:solidFill>
                                  <a:latin typeface="Cambria Math" panose="02040503050406030204" pitchFamily="18" charset="0"/>
                                  <a:ea typeface="Cambria Math" panose="02040503050406030204" pitchFamily="18" charset="0"/>
                                </a:rPr>
                                <m:t>×</m:t>
                              </m:r>
                              <m:sSup>
                                <m:sSupPr>
                                  <m:ctrlPr>
                                    <a:rPr lang="en-US" b="0" i="1" smtClean="0">
                                      <a:solidFill>
                                        <a:srgbClr val="FFFFFF"/>
                                      </a:solidFill>
                                      <a:latin typeface="Cambria Math" panose="02040503050406030204" pitchFamily="18" charset="0"/>
                                      <a:ea typeface="Cambria Math" panose="02040503050406030204" pitchFamily="18" charset="0"/>
                                    </a:rPr>
                                  </m:ctrlPr>
                                </m:sSupPr>
                                <m:e>
                                  <m:r>
                                    <a:rPr lang="en-US" b="0" i="1" smtClean="0">
                                      <a:solidFill>
                                        <a:srgbClr val="FFFFFF"/>
                                      </a:solidFill>
                                      <a:latin typeface="Cambria Math" panose="02040503050406030204" pitchFamily="18" charset="0"/>
                                      <a:ea typeface="Cambria Math" panose="02040503050406030204" pitchFamily="18" charset="0"/>
                                    </a:rPr>
                                    <m:t>10</m:t>
                                  </m:r>
                                </m:e>
                                <m:sup>
                                  <m:r>
                                    <a:rPr lang="en-US" b="0" i="1" smtClean="0">
                                      <a:solidFill>
                                        <a:srgbClr val="FFFFFF"/>
                                      </a:solidFill>
                                      <a:latin typeface="Cambria Math" panose="02040503050406030204" pitchFamily="18" charset="0"/>
                                      <a:ea typeface="Cambria Math" panose="02040503050406030204" pitchFamily="18" charset="0"/>
                                    </a:rPr>
                                    <m:t>14</m:t>
                                  </m:r>
                                </m:sup>
                              </m:sSup>
                            </m:den>
                          </m:f>
                          <m:r>
                            <a:rPr lang="en-US" b="0" i="1" smtClean="0">
                              <a:solidFill>
                                <a:srgbClr val="FFFFFF"/>
                              </a:solidFill>
                              <a:latin typeface="Cambria Math" panose="02040503050406030204" pitchFamily="18" charset="0"/>
                            </a:rPr>
                            <m:t>)3</m:t>
                          </m:r>
                        </m:num>
                        <m:den>
                          <m:r>
                            <a:rPr lang="en-US" i="1">
                              <a:solidFill>
                                <a:srgbClr val="FFFFFF"/>
                              </a:solidFill>
                              <a:latin typeface="Cambria Math" panose="02040503050406030204" pitchFamily="18" charset="0"/>
                            </a:rPr>
                            <m:t>𝑑</m:t>
                          </m:r>
                        </m:den>
                      </m:f>
                      <m:r>
                        <a:rPr lang="en-US" b="0" i="1" smtClean="0">
                          <a:solidFill>
                            <a:srgbClr val="FFFFFF"/>
                          </a:solidFill>
                          <a:latin typeface="Cambria Math" panose="02040503050406030204" pitchFamily="18" charset="0"/>
                        </a:rPr>
                        <m:t>=0.12</m:t>
                      </m:r>
                    </m:oMath>
                  </m:oMathPara>
                </a14:m>
                <a:endParaRPr lang="en-US" b="0" i="1" dirty="0">
                  <a:solidFill>
                    <a:srgbClr val="FFFFFF"/>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FF"/>
                          </a:solidFill>
                          <a:latin typeface="Cambria Math" panose="02040503050406030204" pitchFamily="18" charset="0"/>
                        </a:rPr>
                        <m:t>𝑑</m:t>
                      </m:r>
                      <m:r>
                        <a:rPr lang="en-US" b="0" i="1" smtClean="0">
                          <a:solidFill>
                            <a:srgbClr val="FFFFFF"/>
                          </a:solidFill>
                          <a:latin typeface="Cambria Math" panose="02040503050406030204" pitchFamily="18" charset="0"/>
                        </a:rPr>
                        <m:t>=0.0002 </m:t>
                      </m:r>
                      <m:r>
                        <a:rPr lang="en-US" b="0" i="1" smtClean="0">
                          <a:solidFill>
                            <a:srgbClr val="FFFFFF"/>
                          </a:solidFill>
                          <a:latin typeface="Cambria Math" panose="02040503050406030204" pitchFamily="18" charset="0"/>
                        </a:rPr>
                        <m:t>𝑚</m:t>
                      </m:r>
                    </m:oMath>
                  </m:oMathPara>
                </a14:m>
                <a:endParaRPr lang="en-US" i="1" dirty="0">
                  <a:solidFill>
                    <a:srgbClr val="FFFFFF"/>
                  </a:solidFill>
                  <a:latin typeface="Cambria Math" panose="02040503050406030204" pitchFamily="18" charset="0"/>
                </a:endParaRPr>
              </a:p>
              <a:p>
                <a:pPr marL="0" indent="0">
                  <a:buNone/>
                </a:pPr>
                <a:endParaRPr lang="en-US" i="1" dirty="0">
                  <a:solidFill>
                    <a:srgbClr val="FFFFFF"/>
                  </a:solidFill>
                  <a:latin typeface="Cambria Math" panose="02040503050406030204" pitchFamily="18" charset="0"/>
                </a:endParaRPr>
              </a:p>
              <a:p>
                <a:endParaRPr lang="en-AU" dirty="0"/>
              </a:p>
            </p:txBody>
          </p:sp>
        </mc:Choice>
        <mc:Fallback xmlns="">
          <p:sp>
            <p:nvSpPr>
              <p:cNvPr id="3" name="Content Placeholder 2">
                <a:extLst>
                  <a:ext uri="{FF2B5EF4-FFF2-40B4-BE49-F238E27FC236}">
                    <a16:creationId xmlns:a16="http://schemas.microsoft.com/office/drawing/2014/main" id="{F6D8A613-013B-4583-A3FA-3392726DA43D}"/>
                  </a:ext>
                </a:extLst>
              </p:cNvPr>
              <p:cNvSpPr>
                <a:spLocks noGrp="1" noRot="1" noChangeAspect="1" noMove="1" noResize="1" noEditPoints="1" noAdjustHandles="1" noChangeArrowheads="1" noChangeShapeType="1" noTextEdit="1"/>
              </p:cNvSpPr>
              <p:nvPr>
                <p:ph idx="1"/>
              </p:nvPr>
            </p:nvSpPr>
            <p:spPr>
              <a:blipFill>
                <a:blip r:embed="rId2"/>
                <a:stretch>
                  <a:fillRect l="-648" t="-330" r="-1472"/>
                </a:stretch>
              </a:blipFill>
            </p:spPr>
            <p:txBody>
              <a:bodyPr/>
              <a:lstStyle/>
              <a:p>
                <a:r>
                  <a:rPr lang="en-AU">
                    <a:noFill/>
                  </a:rPr>
                  <a:t> </a:t>
                </a:r>
              </a:p>
            </p:txBody>
          </p:sp>
        </mc:Fallback>
      </mc:AlternateContent>
    </p:spTree>
    <p:extLst>
      <p:ext uri="{BB962C8B-B14F-4D97-AF65-F5344CB8AC3E}">
        <p14:creationId xmlns:p14="http://schemas.microsoft.com/office/powerpoint/2010/main" val="215309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A7F2-DF2A-45CA-BD66-9BE2A885038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D1D8AFA-8F8A-491E-B710-3D27727F5301}"/>
              </a:ext>
            </a:extLst>
          </p:cNvPr>
          <p:cNvSpPr>
            <a:spLocks noGrp="1"/>
          </p:cNvSpPr>
          <p:nvPr>
            <p:ph idx="1"/>
          </p:nvPr>
        </p:nvSpPr>
        <p:spPr/>
        <p:txBody>
          <a:bodyPr/>
          <a:lstStyle/>
          <a:p>
            <a:endParaRPr lang="en-AU"/>
          </a:p>
        </p:txBody>
      </p:sp>
      <p:pic>
        <p:nvPicPr>
          <p:cNvPr id="2050" name="Picture 2" descr="If you draw a diagonal line from lower left to upper right, that's the ICP 'Miracles' axis.">
            <a:extLst>
              <a:ext uri="{FF2B5EF4-FFF2-40B4-BE49-F238E27FC236}">
                <a16:creationId xmlns:a16="http://schemas.microsoft.com/office/drawing/2014/main" id="{1B9417A3-F871-4F3A-AC54-7094DF5D4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227" y="1638300"/>
            <a:ext cx="3333750" cy="4152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You can also just ignore any science assertion where 'quantum mechanics' is the most complicated phrase in it.">
            <a:extLst>
              <a:ext uri="{FF2B5EF4-FFF2-40B4-BE49-F238E27FC236}">
                <a16:creationId xmlns:a16="http://schemas.microsoft.com/office/drawing/2014/main" id="{45C86FB8-96FB-4316-A1FC-CF9BA550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4240" y="1905000"/>
            <a:ext cx="210502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5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DBCE-A263-487B-A407-300B7E8EBEE8}"/>
              </a:ext>
            </a:extLst>
          </p:cNvPr>
          <p:cNvSpPr>
            <a:spLocks noGrp="1"/>
          </p:cNvSpPr>
          <p:nvPr>
            <p:ph type="title"/>
          </p:nvPr>
        </p:nvSpPr>
        <p:spPr/>
        <p:txBody>
          <a:bodyPr/>
          <a:lstStyle/>
          <a:p>
            <a:r>
              <a:rPr lang="en-US" dirty="0"/>
              <a:t>Travel through a vacuum</a:t>
            </a:r>
            <a:endParaRPr lang="en-AU" dirty="0"/>
          </a:p>
        </p:txBody>
      </p:sp>
      <p:sp>
        <p:nvSpPr>
          <p:cNvPr id="3" name="Content Placeholder 2">
            <a:extLst>
              <a:ext uri="{FF2B5EF4-FFF2-40B4-BE49-F238E27FC236}">
                <a16:creationId xmlns:a16="http://schemas.microsoft.com/office/drawing/2014/main" id="{59F94ABE-BFB8-47C6-BA58-B10E4766C48B}"/>
              </a:ext>
            </a:extLst>
          </p:cNvPr>
          <p:cNvSpPr>
            <a:spLocks noGrp="1"/>
          </p:cNvSpPr>
          <p:nvPr>
            <p:ph idx="1"/>
          </p:nvPr>
        </p:nvSpPr>
        <p:spPr/>
        <p:txBody>
          <a:bodyPr/>
          <a:lstStyle/>
          <a:p>
            <a:r>
              <a:rPr lang="en-US" dirty="0"/>
              <a:t>Light is able to travel through a vacuum with no medium to carry it</a:t>
            </a:r>
          </a:p>
          <a:p>
            <a:endParaRPr lang="en-US" dirty="0"/>
          </a:p>
          <a:p>
            <a:r>
              <a:rPr lang="en-US" dirty="0"/>
              <a:t>Wave or particle? – Can be a particle, cannot be a mechanical wave – special type of wave required – electromagnetic wave</a:t>
            </a:r>
            <a:endParaRPr lang="en-AU" dirty="0"/>
          </a:p>
          <a:p>
            <a:endParaRPr lang="en-US" dirty="0"/>
          </a:p>
          <a:p>
            <a:endParaRPr lang="en-AU" dirty="0"/>
          </a:p>
        </p:txBody>
      </p:sp>
    </p:spTree>
    <p:extLst>
      <p:ext uri="{BB962C8B-B14F-4D97-AF65-F5344CB8AC3E}">
        <p14:creationId xmlns:p14="http://schemas.microsoft.com/office/powerpoint/2010/main" val="2311368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4D6D-F7E3-44D2-B5EF-66EFBCB3AC7D}"/>
              </a:ext>
            </a:extLst>
          </p:cNvPr>
          <p:cNvSpPr>
            <a:spLocks noGrp="1"/>
          </p:cNvSpPr>
          <p:nvPr>
            <p:ph type="title"/>
          </p:nvPr>
        </p:nvSpPr>
        <p:spPr/>
        <p:txBody>
          <a:bodyPr/>
          <a:lstStyle/>
          <a:p>
            <a:r>
              <a:rPr lang="en-US" dirty="0"/>
              <a:t>Light as electromagnetic waves</a:t>
            </a:r>
            <a:endParaRPr lang="en-AU" dirty="0"/>
          </a:p>
        </p:txBody>
      </p:sp>
      <p:sp>
        <p:nvSpPr>
          <p:cNvPr id="3" name="Content Placeholder 2">
            <a:extLst>
              <a:ext uri="{FF2B5EF4-FFF2-40B4-BE49-F238E27FC236}">
                <a16:creationId xmlns:a16="http://schemas.microsoft.com/office/drawing/2014/main" id="{67489727-EB0E-47F9-A1F1-D881062A523F}"/>
              </a:ext>
            </a:extLst>
          </p:cNvPr>
          <p:cNvSpPr>
            <a:spLocks noGrp="1"/>
          </p:cNvSpPr>
          <p:nvPr>
            <p:ph idx="1"/>
          </p:nvPr>
        </p:nvSpPr>
        <p:spPr>
          <a:xfrm>
            <a:off x="913795" y="2096064"/>
            <a:ext cx="5001230" cy="3695136"/>
          </a:xfrm>
        </p:spPr>
        <p:txBody>
          <a:bodyPr>
            <a:normAutofit lnSpcReduction="10000"/>
          </a:bodyPr>
          <a:lstStyle/>
          <a:p>
            <a:r>
              <a:rPr lang="en-US" dirty="0"/>
              <a:t>So far light can be explained as a self-propagating electromagnetic wave</a:t>
            </a:r>
          </a:p>
          <a:p>
            <a:r>
              <a:rPr lang="en-US" dirty="0"/>
              <a:t>A pair or perpendicular oscillating electric and magnetic fields</a:t>
            </a:r>
          </a:p>
          <a:p>
            <a:r>
              <a:rPr lang="en-US" dirty="0"/>
              <a:t>Direction of oscillation is perpendicular to the direction of propagation – transverse wave</a:t>
            </a:r>
          </a:p>
          <a:p>
            <a:r>
              <a:rPr lang="en-US" dirty="0"/>
              <a:t>Transmits energy (without transmitting matter)</a:t>
            </a:r>
          </a:p>
          <a:p>
            <a:endParaRPr lang="en-AU" dirty="0"/>
          </a:p>
        </p:txBody>
      </p:sp>
      <p:pic>
        <p:nvPicPr>
          <p:cNvPr id="3074" name="Picture 2">
            <a:extLst>
              <a:ext uri="{FF2B5EF4-FFF2-40B4-BE49-F238E27FC236}">
                <a16:creationId xmlns:a16="http://schemas.microsoft.com/office/drawing/2014/main" id="{031ABF37-9653-42FA-A9E6-930649F887E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0675" y="1752599"/>
            <a:ext cx="5972175"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58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2EC0-ADB4-4EC2-899B-0721866ABE66}"/>
              </a:ext>
            </a:extLst>
          </p:cNvPr>
          <p:cNvSpPr>
            <a:spLocks noGrp="1"/>
          </p:cNvSpPr>
          <p:nvPr>
            <p:ph type="title"/>
          </p:nvPr>
        </p:nvSpPr>
        <p:spPr/>
        <p:txBody>
          <a:bodyPr/>
          <a:lstStyle/>
          <a:p>
            <a:r>
              <a:rPr lang="en-US" dirty="0"/>
              <a:t>Wave equation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DD6AA-4818-4D1C-97E1-128F03451265}"/>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r>
                        <a:rPr lang="en-US" sz="2800" i="1" smtClean="0">
                          <a:latin typeface="Cambria Math" panose="02040503050406030204" pitchFamily="18" charset="0"/>
                        </a:rPr>
                        <m:t>=</m:t>
                      </m:r>
                      <m:r>
                        <a:rPr lang="en-US" sz="2800" i="1" smtClean="0">
                          <a:latin typeface="Cambria Math" panose="02040503050406030204" pitchFamily="18" charset="0"/>
                        </a:rPr>
                        <m:t>𝑓</m:t>
                      </m:r>
                      <m:r>
                        <a:rPr lang="en-US" sz="2800" i="1">
                          <a:latin typeface="Cambria Math" panose="02040503050406030204" pitchFamily="18" charset="0"/>
                          <a:ea typeface="Cambria Math" panose="02040503050406030204" pitchFamily="18" charset="0"/>
                        </a:rPr>
                        <m:t>𝜆</m:t>
                      </m:r>
                    </m:oMath>
                  </m:oMathPara>
                </a14:m>
                <a:endParaRPr lang="en-AU" sz="2800" dirty="0"/>
              </a:p>
              <a:p>
                <a:pPr marL="0" indent="0">
                  <a:buNone/>
                </a:pPr>
                <a:endParaRPr lang="en-A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𝑠𝑝𝑒𝑒𝑑</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𝑙𝑖𝑔h𝑡</m:t>
                      </m:r>
                      <m:r>
                        <a:rPr lang="en-US" b="0" i="1" smtClean="0">
                          <a:latin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𝐻𝑧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𝑤𝑎𝑣𝑒𝑙𝑒𝑛𝑔𝑡h</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e>
                      </m:d>
                    </m:oMath>
                  </m:oMathPara>
                </a14:m>
                <a:endParaRPr lang="en-US"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𝑓</m:t>
                          </m:r>
                        </m:den>
                      </m:f>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𝑝𝑒𝑟𝑖𝑜𝑑</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A4BDD6AA-4818-4D1C-97E1-128F0345126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4003933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C267-4E02-45EB-9F4A-33F2D94A85BE}"/>
              </a:ext>
            </a:extLst>
          </p:cNvPr>
          <p:cNvSpPr>
            <a:spLocks noGrp="1"/>
          </p:cNvSpPr>
          <p:nvPr>
            <p:ph type="title"/>
          </p:nvPr>
        </p:nvSpPr>
        <p:spPr/>
        <p:txBody>
          <a:bodyPr/>
          <a:lstStyle/>
          <a:p>
            <a:r>
              <a:rPr lang="en-US" dirty="0"/>
              <a:t>Wave characteristics</a:t>
            </a:r>
            <a:endParaRPr lang="en-AU" dirty="0"/>
          </a:p>
        </p:txBody>
      </p:sp>
      <p:sp>
        <p:nvSpPr>
          <p:cNvPr id="3" name="Content Placeholder 2">
            <a:extLst>
              <a:ext uri="{FF2B5EF4-FFF2-40B4-BE49-F238E27FC236}">
                <a16:creationId xmlns:a16="http://schemas.microsoft.com/office/drawing/2014/main" id="{7C0C40C2-CE69-4C22-9EA3-B6BFAB0CFF07}"/>
              </a:ext>
            </a:extLst>
          </p:cNvPr>
          <p:cNvSpPr>
            <a:spLocks noGrp="1"/>
          </p:cNvSpPr>
          <p:nvPr>
            <p:ph idx="1"/>
          </p:nvPr>
        </p:nvSpPr>
        <p:spPr/>
        <p:txBody>
          <a:bodyPr/>
          <a:lstStyle/>
          <a:p>
            <a:r>
              <a:rPr lang="en-US" dirty="0"/>
              <a:t>Frequency: number of waves passing a point each second</a:t>
            </a:r>
          </a:p>
          <a:p>
            <a:r>
              <a:rPr lang="en-US" dirty="0"/>
              <a:t>Period: The time it takes for a wave to repeat itself</a:t>
            </a:r>
          </a:p>
          <a:p>
            <a:r>
              <a:rPr lang="en-US" dirty="0"/>
              <a:t>Wavelength: length of 1 complete wave</a:t>
            </a:r>
          </a:p>
          <a:p>
            <a:r>
              <a:rPr lang="en-US" dirty="0"/>
              <a:t>Amplitude: the largest magnitude of the oscillation in the electric or magnetic fields</a:t>
            </a:r>
          </a:p>
          <a:p>
            <a:endParaRPr lang="en-AU" dirty="0"/>
          </a:p>
        </p:txBody>
      </p:sp>
    </p:spTree>
    <p:extLst>
      <p:ext uri="{BB962C8B-B14F-4D97-AF65-F5344CB8AC3E}">
        <p14:creationId xmlns:p14="http://schemas.microsoft.com/office/powerpoint/2010/main" val="3123546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FEC0-E57C-423E-80DC-7387D943AEE3}"/>
              </a:ext>
            </a:extLst>
          </p:cNvPr>
          <p:cNvSpPr>
            <a:spLocks noGrp="1"/>
          </p:cNvSpPr>
          <p:nvPr>
            <p:ph type="title"/>
          </p:nvPr>
        </p:nvSpPr>
        <p:spPr/>
        <p:txBody>
          <a:bodyPr/>
          <a:lstStyle/>
          <a:p>
            <a:r>
              <a:rPr lang="en-US" dirty="0"/>
              <a:t>Electromagnetic spectrum</a:t>
            </a:r>
            <a:endParaRPr lang="en-AU" dirty="0"/>
          </a:p>
        </p:txBody>
      </p:sp>
      <p:sp>
        <p:nvSpPr>
          <p:cNvPr id="3" name="Content Placeholder 2">
            <a:extLst>
              <a:ext uri="{FF2B5EF4-FFF2-40B4-BE49-F238E27FC236}">
                <a16:creationId xmlns:a16="http://schemas.microsoft.com/office/drawing/2014/main" id="{D8880E70-A396-461A-9828-33288F7659E8}"/>
              </a:ext>
            </a:extLst>
          </p:cNvPr>
          <p:cNvSpPr>
            <a:spLocks noGrp="1"/>
          </p:cNvSpPr>
          <p:nvPr>
            <p:ph idx="1"/>
          </p:nvPr>
        </p:nvSpPr>
        <p:spPr/>
        <p:txBody>
          <a:bodyPr/>
          <a:lstStyle/>
          <a:p>
            <a:r>
              <a:rPr lang="en-US" dirty="0"/>
              <a:t>Light’s properties vary over a spectrum </a:t>
            </a:r>
          </a:p>
          <a:p>
            <a:r>
              <a:rPr lang="en-US" dirty="0"/>
              <a:t>Radio waves, microwaves, infrared radiation, visible light, ultraviolet radiation, X-rays and gamma rays are all light - are all electromagnetic waves</a:t>
            </a:r>
          </a:p>
          <a:p>
            <a:r>
              <a:rPr lang="en-US" dirty="0"/>
              <a:t>They have varying properties due to varying frequency/wavelength</a:t>
            </a:r>
          </a:p>
          <a:p>
            <a:r>
              <a:rPr lang="en-US" dirty="0"/>
              <a:t>Bear in mind that since the speed of light is constant, a wave of a specific frequency must have a specific wavelength and vice versa</a:t>
            </a:r>
            <a:endParaRPr lang="en-AU" dirty="0"/>
          </a:p>
        </p:txBody>
      </p:sp>
    </p:spTree>
    <p:extLst>
      <p:ext uri="{BB962C8B-B14F-4D97-AF65-F5344CB8AC3E}">
        <p14:creationId xmlns:p14="http://schemas.microsoft.com/office/powerpoint/2010/main" val="128421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B294-299E-45AC-86BA-996FDA54B196}"/>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00990043-749C-4631-AF38-56A5BB5C5A66}"/>
              </a:ext>
            </a:extLst>
          </p:cNvPr>
          <p:cNvSpPr>
            <a:spLocks noGrp="1"/>
          </p:cNvSpPr>
          <p:nvPr>
            <p:ph idx="1"/>
          </p:nvPr>
        </p:nvSpPr>
        <p:spPr>
          <a:xfrm>
            <a:off x="104775" y="4862121"/>
            <a:ext cx="11996738" cy="1995880"/>
          </a:xfrm>
        </p:spPr>
        <p:txBody>
          <a:bodyPr>
            <a:normAutofit fontScale="92500"/>
          </a:bodyPr>
          <a:lstStyle/>
          <a:p>
            <a:pPr marL="0" indent="0">
              <a:buNone/>
            </a:pPr>
            <a:r>
              <a:rPr lang="en-US" dirty="0"/>
              <a:t>Use the spectrum above to estimate the frequency and wavelength of red light</a:t>
            </a:r>
          </a:p>
          <a:p>
            <a:r>
              <a:rPr lang="en-US" dirty="0"/>
              <a:t>4x10</a:t>
            </a:r>
            <a:r>
              <a:rPr lang="en-US" baseline="30000" dirty="0"/>
              <a:t>14</a:t>
            </a:r>
            <a:r>
              <a:rPr lang="en-US" dirty="0"/>
              <a:t> Hz and 7x10</a:t>
            </a:r>
            <a:r>
              <a:rPr lang="en-US" baseline="30000" dirty="0"/>
              <a:t>-7</a:t>
            </a:r>
            <a:r>
              <a:rPr lang="en-US" dirty="0"/>
              <a:t> m</a:t>
            </a:r>
          </a:p>
          <a:p>
            <a:r>
              <a:rPr lang="en-US" dirty="0"/>
              <a:t>This spectrum from the datasheet is not perfectly to scale (should be logarithmic scale) - most important thing is that the order of magnitude is correct (particularly tricky with wavelength – read right to left)</a:t>
            </a:r>
            <a:endParaRPr lang="en-AU" dirty="0"/>
          </a:p>
        </p:txBody>
      </p:sp>
      <p:pic>
        <p:nvPicPr>
          <p:cNvPr id="5" name="Picture 4">
            <a:extLst>
              <a:ext uri="{FF2B5EF4-FFF2-40B4-BE49-F238E27FC236}">
                <a16:creationId xmlns:a16="http://schemas.microsoft.com/office/drawing/2014/main" id="{BC9C59AB-3C97-40A7-9707-32D705DBE46B}"/>
              </a:ext>
            </a:extLst>
          </p:cNvPr>
          <p:cNvPicPr>
            <a:picLocks noChangeAspect="1"/>
          </p:cNvPicPr>
          <p:nvPr/>
        </p:nvPicPr>
        <p:blipFill>
          <a:blip r:embed="rId2"/>
          <a:stretch>
            <a:fillRect/>
          </a:stretch>
        </p:blipFill>
        <p:spPr>
          <a:xfrm>
            <a:off x="-5325" y="0"/>
            <a:ext cx="12192000" cy="4862120"/>
          </a:xfrm>
          <a:prstGeom prst="rect">
            <a:avLst/>
          </a:prstGeom>
        </p:spPr>
      </p:pic>
    </p:spTree>
    <p:extLst>
      <p:ext uri="{BB962C8B-B14F-4D97-AF65-F5344CB8AC3E}">
        <p14:creationId xmlns:p14="http://schemas.microsoft.com/office/powerpoint/2010/main" val="269703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FF14-1EE8-45AC-8F52-85248CDB08E1}"/>
              </a:ext>
            </a:extLst>
          </p:cNvPr>
          <p:cNvSpPr>
            <a:spLocks noGrp="1"/>
          </p:cNvSpPr>
          <p:nvPr>
            <p:ph type="title"/>
          </p:nvPr>
        </p:nvSpPr>
        <p:spPr/>
        <p:txBody>
          <a:bodyPr/>
          <a:lstStyle/>
          <a:p>
            <a:r>
              <a:rPr lang="en-US" dirty="0"/>
              <a:t>Examples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145CE-FCDD-4C1D-8A64-DEF55D08DBDF}"/>
                  </a:ext>
                </a:extLst>
              </p:cNvPr>
              <p:cNvSpPr>
                <a:spLocks noGrp="1"/>
              </p:cNvSpPr>
              <p:nvPr>
                <p:ph idx="1"/>
              </p:nvPr>
            </p:nvSpPr>
            <p:spPr/>
            <p:txBody>
              <a:bodyPr/>
              <a:lstStyle/>
              <a:p>
                <a:pPr marL="0" indent="0">
                  <a:buNone/>
                </a:pPr>
                <a:r>
                  <a:rPr lang="en-US" dirty="0"/>
                  <a:t>What is the wavelength of </a:t>
                </a:r>
                <a:r>
                  <a:rPr lang="en-US" dirty="0" err="1"/>
                  <a:t>emr</a:t>
                </a:r>
                <a:r>
                  <a:rPr lang="en-US" dirty="0"/>
                  <a:t> with a frequency of 3x10</a:t>
                </a:r>
                <a:r>
                  <a:rPr lang="en-US" baseline="30000" dirty="0"/>
                  <a:t>16</a:t>
                </a:r>
                <a:r>
                  <a:rPr lang="en-US" dirty="0"/>
                  <a:t> Hz?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num>
                        <m:den>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den>
                      </m:f>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m:oMathPara>
                </a14:m>
                <a:endParaRPr lang="en-US" dirty="0"/>
              </a:p>
              <a:p>
                <a:pPr marL="0" indent="0">
                  <a:buNone/>
                </a:pPr>
                <a:r>
                  <a:rPr lang="en-US" dirty="0"/>
                  <a:t>What type of radiation is it?</a:t>
                </a:r>
              </a:p>
              <a:p>
                <a:pPr marL="0" indent="0" algn="ctr">
                  <a:buNone/>
                </a:pPr>
                <a:r>
                  <a:rPr lang="en-US" dirty="0"/>
                  <a:t>Ultraviolet radiation</a:t>
                </a:r>
              </a:p>
              <a:p>
                <a:pPr marL="0" indent="0">
                  <a:buNone/>
                </a:pPr>
                <a:r>
                  <a:rPr lang="en-US" dirty="0"/>
                  <a:t>What is the wavelength of TV signals transmitted at 527.25 MHz?</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8</m:t>
                              </m:r>
                            </m:sup>
                          </m:sSup>
                        </m:num>
                        <m:den>
                          <m:r>
                            <a:rPr lang="en-US" b="0" i="1" smtClean="0">
                              <a:latin typeface="Cambria Math" panose="02040503050406030204" pitchFamily="18" charset="0"/>
                              <a:ea typeface="Cambria Math" panose="02040503050406030204" pitchFamily="18" charset="0"/>
                            </a:rPr>
                            <m:t>527.25</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m:t>
                              </m:r>
                            </m:sup>
                          </m:sSup>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0.569 </m:t>
                      </m:r>
                      <m:r>
                        <a:rPr lang="en-US" b="0" i="1" smtClean="0">
                          <a:latin typeface="Cambria Math" panose="02040503050406030204" pitchFamily="18" charset="0"/>
                          <a:ea typeface="Cambria Math" panose="02040503050406030204" pitchFamily="18" charset="0"/>
                        </a:rPr>
                        <m:t>𝑚</m:t>
                      </m:r>
                    </m:oMath>
                  </m:oMathPara>
                </a14:m>
                <a:endParaRPr lang="en-US"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EB9145CE-FCDD-4C1D-8A64-DEF55D08DBDF}"/>
                  </a:ext>
                </a:extLst>
              </p:cNvPr>
              <p:cNvSpPr>
                <a:spLocks noGrp="1" noRot="1" noChangeAspect="1" noMove="1" noResize="1" noEditPoints="1" noAdjustHandles="1" noChangeArrowheads="1" noChangeShapeType="1" noTextEdit="1"/>
              </p:cNvSpPr>
              <p:nvPr>
                <p:ph idx="1"/>
              </p:nvPr>
            </p:nvSpPr>
            <p:spPr>
              <a:blipFill>
                <a:blip r:embed="rId2"/>
                <a:stretch>
                  <a:fillRect l="-707" t="-330"/>
                </a:stretch>
              </a:blipFill>
            </p:spPr>
            <p:txBody>
              <a:bodyPr/>
              <a:lstStyle/>
              <a:p>
                <a:r>
                  <a:rPr lang="en-AU">
                    <a:noFill/>
                  </a:rPr>
                  <a:t> </a:t>
                </a:r>
              </a:p>
            </p:txBody>
          </p:sp>
        </mc:Fallback>
      </mc:AlternateContent>
    </p:spTree>
    <p:extLst>
      <p:ext uri="{BB962C8B-B14F-4D97-AF65-F5344CB8AC3E}">
        <p14:creationId xmlns:p14="http://schemas.microsoft.com/office/powerpoint/2010/main" val="3777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502A7D-35E7-46E5-B196-014014F1700B}"/>
              </a:ext>
            </a:extLst>
          </p:cNvPr>
          <p:cNvGraphicFramePr>
            <a:graphicFrameLocks noGrp="1"/>
          </p:cNvGraphicFramePr>
          <p:nvPr>
            <p:ph idx="1"/>
            <p:extLst>
              <p:ext uri="{D42A27DB-BD31-4B8C-83A1-F6EECF244321}">
                <p14:modId xmlns:p14="http://schemas.microsoft.com/office/powerpoint/2010/main" val="1410954171"/>
              </p:ext>
            </p:extLst>
          </p:nvPr>
        </p:nvGraphicFramePr>
        <p:xfrm>
          <a:off x="1" y="1"/>
          <a:ext cx="12192001" cy="6857999"/>
        </p:xfrm>
        <a:graphic>
          <a:graphicData uri="http://schemas.openxmlformats.org/drawingml/2006/table">
            <a:tbl>
              <a:tblPr firstRow="1" firstCol="1" bandRow="1">
                <a:tableStyleId>{5C22544A-7EE6-4342-B048-85BDC9FD1C3A}</a:tableStyleId>
              </a:tblPr>
              <a:tblGrid>
                <a:gridCol w="1568214">
                  <a:extLst>
                    <a:ext uri="{9D8B030D-6E8A-4147-A177-3AD203B41FA5}">
                      <a16:colId xmlns:a16="http://schemas.microsoft.com/office/drawing/2014/main" val="2675634977"/>
                    </a:ext>
                  </a:extLst>
                </a:gridCol>
                <a:gridCol w="1566978">
                  <a:extLst>
                    <a:ext uri="{9D8B030D-6E8A-4147-A177-3AD203B41FA5}">
                      <a16:colId xmlns:a16="http://schemas.microsoft.com/office/drawing/2014/main" val="2691612250"/>
                    </a:ext>
                  </a:extLst>
                </a:gridCol>
                <a:gridCol w="1740136">
                  <a:extLst>
                    <a:ext uri="{9D8B030D-6E8A-4147-A177-3AD203B41FA5}">
                      <a16:colId xmlns:a16="http://schemas.microsoft.com/office/drawing/2014/main" val="3086035256"/>
                    </a:ext>
                  </a:extLst>
                </a:gridCol>
                <a:gridCol w="1517856">
                  <a:extLst>
                    <a:ext uri="{9D8B030D-6E8A-4147-A177-3AD203B41FA5}">
                      <a16:colId xmlns:a16="http://schemas.microsoft.com/office/drawing/2014/main" val="1042211477"/>
                    </a:ext>
                  </a:extLst>
                </a:gridCol>
                <a:gridCol w="1633302">
                  <a:extLst>
                    <a:ext uri="{9D8B030D-6E8A-4147-A177-3AD203B41FA5}">
                      <a16:colId xmlns:a16="http://schemas.microsoft.com/office/drawing/2014/main" val="2511065097"/>
                    </a:ext>
                  </a:extLst>
                </a:gridCol>
                <a:gridCol w="2157666">
                  <a:extLst>
                    <a:ext uri="{9D8B030D-6E8A-4147-A177-3AD203B41FA5}">
                      <a16:colId xmlns:a16="http://schemas.microsoft.com/office/drawing/2014/main" val="1306148835"/>
                    </a:ext>
                  </a:extLst>
                </a:gridCol>
                <a:gridCol w="2007849">
                  <a:extLst>
                    <a:ext uri="{9D8B030D-6E8A-4147-A177-3AD203B41FA5}">
                      <a16:colId xmlns:a16="http://schemas.microsoft.com/office/drawing/2014/main" val="1722553824"/>
                    </a:ext>
                  </a:extLst>
                </a:gridCol>
              </a:tblGrid>
              <a:tr h="526493">
                <a:tc>
                  <a:txBody>
                    <a:bodyPr/>
                    <a:lstStyle/>
                    <a:p>
                      <a:pPr algn="ctr">
                        <a:lnSpc>
                          <a:spcPts val="1400"/>
                        </a:lnSpc>
                        <a:spcAft>
                          <a:spcPts val="0"/>
                        </a:spcAft>
                      </a:pPr>
                      <a:r>
                        <a:rPr lang="en-AU" sz="1600">
                          <a:effectLst/>
                        </a:rPr>
                        <a:t>Type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Wavelength (m)</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dirty="0">
                          <a:effectLst/>
                        </a:rPr>
                        <a:t>Frequency (Hz)</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Energy (J)</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Source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Uses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600">
                          <a:effectLst/>
                        </a:rPr>
                        <a:t>Physiological effects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163298741"/>
                  </a:ext>
                </a:extLst>
              </a:tr>
              <a:tr h="1162865">
                <a:tc>
                  <a:txBody>
                    <a:bodyPr/>
                    <a:lstStyle/>
                    <a:p>
                      <a:pPr algn="ctr">
                        <a:lnSpc>
                          <a:spcPts val="1400"/>
                        </a:lnSpc>
                        <a:spcAft>
                          <a:spcPts val="0"/>
                        </a:spcAft>
                      </a:pPr>
                      <a:r>
                        <a:rPr lang="en-AU" sz="1400">
                          <a:effectLst/>
                        </a:rPr>
                        <a:t>Gamma rays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dirty="0">
                          <a:effectLst/>
                        </a:rPr>
                        <a:t>&lt;1x10</a:t>
                      </a:r>
                      <a:r>
                        <a:rPr lang="en-AU" sz="1400" baseline="30000" dirty="0">
                          <a:effectLst/>
                        </a:rPr>
                        <a:t>-10</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dirty="0">
                          <a:effectLst/>
                        </a:rPr>
                        <a:t>&gt;3x10</a:t>
                      </a:r>
                      <a:r>
                        <a:rPr lang="en-AU" sz="1400" baseline="30000" dirty="0">
                          <a:effectLst/>
                        </a:rPr>
                        <a:t>18</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&gt;2x10-</a:t>
                      </a:r>
                      <a:r>
                        <a:rPr lang="en-AU" sz="1400" baseline="30000">
                          <a:effectLst/>
                        </a:rPr>
                        <a:t>15</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nuclear reactions, electron-positron annihilation</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information about nuclear structure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cancer</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2932563903"/>
                  </a:ext>
                </a:extLst>
              </a:tr>
              <a:tr h="843710">
                <a:tc>
                  <a:txBody>
                    <a:bodyPr/>
                    <a:lstStyle/>
                    <a:p>
                      <a:pPr algn="ctr">
                        <a:lnSpc>
                          <a:spcPts val="1400"/>
                        </a:lnSpc>
                        <a:spcAft>
                          <a:spcPts val="0"/>
                        </a:spcAft>
                      </a:pPr>
                      <a:r>
                        <a:rPr lang="en-AU" sz="1400">
                          <a:effectLst/>
                        </a:rPr>
                        <a:t>X-rays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1x10</a:t>
                      </a:r>
                      <a:r>
                        <a:rPr lang="en-AU" sz="1400" baseline="30000">
                          <a:effectLst/>
                        </a:rPr>
                        <a:t>-13 </a:t>
                      </a:r>
                      <a:r>
                        <a:rPr lang="en-AU" sz="1400">
                          <a:effectLst/>
                        </a:rPr>
                        <a:t>- 6x10</a:t>
                      </a:r>
                      <a:r>
                        <a:rPr lang="en-AU" sz="1400" baseline="30000">
                          <a:effectLst/>
                        </a:rPr>
                        <a:t>-9</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6x10</a:t>
                      </a:r>
                      <a:r>
                        <a:rPr lang="en-AU" sz="1400" baseline="30000">
                          <a:effectLst/>
                        </a:rPr>
                        <a:t>16</a:t>
                      </a:r>
                      <a:r>
                        <a:rPr lang="en-AU" sz="1400">
                          <a:effectLst/>
                        </a:rPr>
                        <a:t> – 1x10</a:t>
                      </a:r>
                      <a:r>
                        <a:rPr lang="en-AU" sz="1400" baseline="30000">
                          <a:effectLst/>
                        </a:rPr>
                        <a:t>21</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4x10</a:t>
                      </a:r>
                      <a:r>
                        <a:rPr lang="en-AU" sz="1400" baseline="30000">
                          <a:effectLst/>
                        </a:rPr>
                        <a:t>-17</a:t>
                      </a:r>
                      <a:r>
                        <a:rPr lang="en-AU" sz="1400">
                          <a:effectLst/>
                        </a:rPr>
                        <a:t> – 7x10</a:t>
                      </a:r>
                      <a:r>
                        <a:rPr lang="en-AU" sz="1400" baseline="30000">
                          <a:effectLst/>
                        </a:rPr>
                        <a:t>-13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retardation of high energy electrons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medical imaging, crystallography</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cancer</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4162841694"/>
                  </a:ext>
                </a:extLst>
              </a:tr>
              <a:tr h="950094">
                <a:tc>
                  <a:txBody>
                    <a:bodyPr/>
                    <a:lstStyle/>
                    <a:p>
                      <a:pPr algn="ctr">
                        <a:lnSpc>
                          <a:spcPts val="1400"/>
                        </a:lnSpc>
                        <a:spcAft>
                          <a:spcPts val="0"/>
                        </a:spcAft>
                      </a:pPr>
                      <a:r>
                        <a:rPr lang="en-AU" sz="1400">
                          <a:effectLst/>
                        </a:rPr>
                        <a:t>UV radiation</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3x10</a:t>
                      </a:r>
                      <a:r>
                        <a:rPr lang="en-AU" sz="1400" baseline="30000">
                          <a:effectLst/>
                        </a:rPr>
                        <a:t>-9 </a:t>
                      </a:r>
                      <a:r>
                        <a:rPr lang="en-AU" sz="1400">
                          <a:effectLst/>
                        </a:rPr>
                        <a:t>- 3x10</a:t>
                      </a:r>
                      <a:r>
                        <a:rPr lang="en-AU" sz="1400" baseline="30000">
                          <a:effectLst/>
                        </a:rPr>
                        <a:t>-7</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8x10</a:t>
                      </a:r>
                      <a:r>
                        <a:rPr lang="en-AU" sz="1400" baseline="30000">
                          <a:effectLst/>
                        </a:rPr>
                        <a:t>14 </a:t>
                      </a:r>
                      <a:r>
                        <a:rPr lang="en-AU" sz="1400">
                          <a:effectLst/>
                        </a:rPr>
                        <a:t>- 9x10</a:t>
                      </a:r>
                      <a:r>
                        <a:rPr lang="en-AU" sz="1400" baseline="30000">
                          <a:effectLst/>
                        </a:rPr>
                        <a:t>16</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5x10</a:t>
                      </a:r>
                      <a:r>
                        <a:rPr lang="en-AU" sz="1400" baseline="30000">
                          <a:effectLst/>
                        </a:rPr>
                        <a:t>-19</a:t>
                      </a:r>
                      <a:r>
                        <a:rPr lang="en-AU" sz="1400">
                          <a:effectLst/>
                        </a:rPr>
                        <a:t> – 6x10</a:t>
                      </a:r>
                      <a:r>
                        <a:rPr lang="en-AU" sz="1400" baseline="30000">
                          <a:effectLst/>
                        </a:rPr>
                        <a:t>-17</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excitation of atoms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information about molecular and electron stucture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skin cancer, eye damage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2211071654"/>
                  </a:ext>
                </a:extLst>
              </a:tr>
              <a:tr h="950094">
                <a:tc>
                  <a:txBody>
                    <a:bodyPr/>
                    <a:lstStyle/>
                    <a:p>
                      <a:pPr algn="ctr">
                        <a:lnSpc>
                          <a:spcPts val="1400"/>
                        </a:lnSpc>
                        <a:spcAft>
                          <a:spcPts val="0"/>
                        </a:spcAft>
                      </a:pPr>
                      <a:r>
                        <a:rPr lang="en-AU" sz="1400">
                          <a:effectLst/>
                        </a:rPr>
                        <a:t>Visible light</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3x10</a:t>
                      </a:r>
                      <a:r>
                        <a:rPr lang="en-AU" sz="1400" baseline="30000">
                          <a:effectLst/>
                        </a:rPr>
                        <a:t>-7 </a:t>
                      </a:r>
                      <a:r>
                        <a:rPr lang="en-AU" sz="1400">
                          <a:effectLst/>
                        </a:rPr>
                        <a:t>- 8x10</a:t>
                      </a:r>
                      <a:r>
                        <a:rPr lang="en-AU" sz="1400" baseline="30000">
                          <a:effectLst/>
                        </a:rPr>
                        <a:t>-7</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4x10</a:t>
                      </a:r>
                      <a:r>
                        <a:rPr lang="en-AU" sz="1400" baseline="30000">
                          <a:effectLst/>
                        </a:rPr>
                        <a:t>14</a:t>
                      </a:r>
                      <a:r>
                        <a:rPr lang="en-AU" sz="1400">
                          <a:effectLst/>
                        </a:rPr>
                        <a:t> – 8x10</a:t>
                      </a:r>
                      <a:r>
                        <a:rPr lang="en-AU" sz="1400" baseline="30000">
                          <a:effectLst/>
                        </a:rPr>
                        <a:t>14</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3x10</a:t>
                      </a:r>
                      <a:r>
                        <a:rPr lang="en-AU" sz="1400" baseline="30000">
                          <a:effectLst/>
                        </a:rPr>
                        <a:t>-19</a:t>
                      </a:r>
                      <a:r>
                        <a:rPr lang="en-AU" sz="1400">
                          <a:effectLst/>
                        </a:rPr>
                        <a:t> – 5x10</a:t>
                      </a:r>
                      <a:r>
                        <a:rPr lang="en-AU" sz="1400" baseline="30000">
                          <a:effectLst/>
                        </a:rPr>
                        <a:t>-19</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excitation of atoms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information about molecular and electron structure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eye damage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1510537517"/>
                  </a:ext>
                </a:extLst>
              </a:tr>
              <a:tr h="950094">
                <a:tc>
                  <a:txBody>
                    <a:bodyPr/>
                    <a:lstStyle/>
                    <a:p>
                      <a:pPr algn="ctr">
                        <a:lnSpc>
                          <a:spcPts val="1400"/>
                        </a:lnSpc>
                        <a:spcAft>
                          <a:spcPts val="0"/>
                        </a:spcAft>
                      </a:pPr>
                      <a:r>
                        <a:rPr lang="en-AU" sz="1400">
                          <a:effectLst/>
                        </a:rPr>
                        <a:t>IR radiation</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8x10</a:t>
                      </a:r>
                      <a:r>
                        <a:rPr lang="en-AU" sz="1400" baseline="30000">
                          <a:effectLst/>
                        </a:rPr>
                        <a:t>-7 </a:t>
                      </a:r>
                      <a:r>
                        <a:rPr lang="en-AU" sz="1400">
                          <a:effectLst/>
                        </a:rPr>
                        <a:t>- 2x10</a:t>
                      </a:r>
                      <a:r>
                        <a:rPr lang="en-AU" sz="1400" baseline="30000">
                          <a:effectLst/>
                        </a:rPr>
                        <a:t>-3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1x10</a:t>
                      </a:r>
                      <a:r>
                        <a:rPr lang="en-AU" sz="1400" baseline="30000">
                          <a:effectLst/>
                        </a:rPr>
                        <a:t>11 </a:t>
                      </a:r>
                      <a:r>
                        <a:rPr lang="en-AU" sz="1400">
                          <a:effectLst/>
                        </a:rPr>
                        <a:t>- 4x10</a:t>
                      </a:r>
                      <a:r>
                        <a:rPr lang="en-AU" sz="1400" baseline="30000">
                          <a:effectLst/>
                        </a:rPr>
                        <a:t>14</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7x10</a:t>
                      </a:r>
                      <a:r>
                        <a:rPr lang="en-AU" sz="1400" baseline="30000">
                          <a:effectLst/>
                        </a:rPr>
                        <a:t>-23</a:t>
                      </a:r>
                      <a:r>
                        <a:rPr lang="en-AU" sz="1400">
                          <a:effectLst/>
                        </a:rPr>
                        <a:t> -3x10</a:t>
                      </a:r>
                      <a:r>
                        <a:rPr lang="en-AU" sz="1400" baseline="30000">
                          <a:effectLst/>
                        </a:rPr>
                        <a:t>-19</a:t>
                      </a:r>
                      <a:r>
                        <a:rPr lang="en-AU" sz="1400">
                          <a:effectLst/>
                        </a:rPr>
                        <a:t> </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excitation of atoms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information about molecular and electron structure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dirty="0">
                          <a:effectLst/>
                        </a:rPr>
                        <a:t>burns, eye damage</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1654247491"/>
                  </a:ext>
                </a:extLst>
              </a:tr>
              <a:tr h="843710">
                <a:tc>
                  <a:txBody>
                    <a:bodyPr/>
                    <a:lstStyle/>
                    <a:p>
                      <a:pPr algn="ctr">
                        <a:lnSpc>
                          <a:spcPts val="1400"/>
                        </a:lnSpc>
                        <a:spcAft>
                          <a:spcPts val="0"/>
                        </a:spcAft>
                      </a:pPr>
                      <a:r>
                        <a:rPr lang="en-AU" sz="1400">
                          <a:effectLst/>
                        </a:rPr>
                        <a:t>Microwaves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8x10</a:t>
                      </a:r>
                      <a:r>
                        <a:rPr lang="en-AU" sz="1400" baseline="30000">
                          <a:effectLst/>
                        </a:rPr>
                        <a:t>-4 </a:t>
                      </a:r>
                      <a:r>
                        <a:rPr lang="en-AU" sz="1400">
                          <a:effectLst/>
                        </a:rPr>
                        <a:t>- 5x10</a:t>
                      </a:r>
                      <a:r>
                        <a:rPr lang="en-AU" sz="1400" baseline="30000">
                          <a:effectLst/>
                        </a:rPr>
                        <a:t>-1</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7x10</a:t>
                      </a:r>
                      <a:r>
                        <a:rPr lang="en-AU" sz="1400" baseline="30000">
                          <a:effectLst/>
                        </a:rPr>
                        <a:t>8 </a:t>
                      </a:r>
                      <a:r>
                        <a:rPr lang="en-AU" sz="1400">
                          <a:effectLst/>
                        </a:rPr>
                        <a:t>- 2x10</a:t>
                      </a:r>
                      <a:r>
                        <a:rPr lang="en-AU" sz="1400" baseline="30000">
                          <a:effectLst/>
                        </a:rPr>
                        <a:t>10</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5x10</a:t>
                      </a:r>
                      <a:r>
                        <a:rPr lang="en-AU" sz="1400" baseline="30000">
                          <a:effectLst/>
                        </a:rPr>
                        <a:t>-25</a:t>
                      </a:r>
                      <a:r>
                        <a:rPr lang="en-AU" sz="1400">
                          <a:effectLst/>
                        </a:rPr>
                        <a:t> – 1x10</a:t>
                      </a:r>
                      <a:r>
                        <a:rPr lang="en-AU" sz="1400" baseline="30000">
                          <a:effectLst/>
                        </a:rPr>
                        <a:t>-23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oscillating currents in vacuum tube</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radar, television, heating water</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burns from heating of water</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673454514"/>
                  </a:ext>
                </a:extLst>
              </a:tr>
              <a:tr h="630939">
                <a:tc>
                  <a:txBody>
                    <a:bodyPr/>
                    <a:lstStyle/>
                    <a:p>
                      <a:pPr algn="ctr">
                        <a:lnSpc>
                          <a:spcPts val="1400"/>
                        </a:lnSpc>
                        <a:spcAft>
                          <a:spcPts val="0"/>
                        </a:spcAft>
                      </a:pPr>
                      <a:r>
                        <a:rPr lang="en-AU" sz="1400">
                          <a:effectLst/>
                        </a:rPr>
                        <a:t>Radio waves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&gt;9x10</a:t>
                      </a:r>
                      <a:r>
                        <a:rPr lang="en-AU" sz="1400" baseline="30000">
                          <a:effectLst/>
                        </a:rPr>
                        <a:t>-3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&lt;3x10</a:t>
                      </a:r>
                      <a:r>
                        <a:rPr lang="en-AU" sz="1400" baseline="30000">
                          <a:effectLst/>
                        </a:rPr>
                        <a:t>10</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&lt;2x10</a:t>
                      </a:r>
                      <a:r>
                        <a:rPr lang="en-AU" sz="1400" baseline="30000">
                          <a:effectLst/>
                        </a:rPr>
                        <a:t>-23</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oscillating circuits</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a:effectLst/>
                        </a:rPr>
                        <a:t>radio communication, television</a:t>
                      </a:r>
                      <a:endParaRPr lang="en-AU" sz="160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tc>
                  <a:txBody>
                    <a:bodyPr/>
                    <a:lstStyle/>
                    <a:p>
                      <a:pPr algn="ctr">
                        <a:lnSpc>
                          <a:spcPts val="1400"/>
                        </a:lnSpc>
                        <a:spcAft>
                          <a:spcPts val="0"/>
                        </a:spcAft>
                      </a:pPr>
                      <a:r>
                        <a:rPr lang="en-AU" sz="1400" dirty="0">
                          <a:effectLst/>
                        </a:rPr>
                        <a:t>burns from heating</a:t>
                      </a:r>
                      <a:endParaRPr lang="en-AU" sz="16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22113" marR="22113" marT="0" marB="0" anchor="ctr"/>
                </a:tc>
                <a:extLst>
                  <a:ext uri="{0D108BD9-81ED-4DB2-BD59-A6C34878D82A}">
                    <a16:rowId xmlns:a16="http://schemas.microsoft.com/office/drawing/2014/main" val="1354457627"/>
                  </a:ext>
                </a:extLst>
              </a:tr>
            </a:tbl>
          </a:graphicData>
        </a:graphic>
      </p:graphicFrame>
    </p:spTree>
    <p:extLst>
      <p:ext uri="{BB962C8B-B14F-4D97-AF65-F5344CB8AC3E}">
        <p14:creationId xmlns:p14="http://schemas.microsoft.com/office/powerpoint/2010/main" val="1531020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2B34C-7AD2-46C1-8FDC-AC6079310C47}"/>
              </a:ext>
            </a:extLst>
          </p:cNvPr>
          <p:cNvSpPr>
            <a:spLocks noGrp="1"/>
          </p:cNvSpPr>
          <p:nvPr>
            <p:ph type="title"/>
          </p:nvPr>
        </p:nvSpPr>
        <p:spPr/>
        <p:txBody>
          <a:bodyPr/>
          <a:lstStyle/>
          <a:p>
            <a:r>
              <a:rPr lang="en-US" dirty="0"/>
              <a:t>Blackbody radiation</a:t>
            </a:r>
            <a:endParaRPr lang="en-AU" dirty="0"/>
          </a:p>
        </p:txBody>
      </p:sp>
      <p:sp>
        <p:nvSpPr>
          <p:cNvPr id="3" name="Content Placeholder 2">
            <a:extLst>
              <a:ext uri="{FF2B5EF4-FFF2-40B4-BE49-F238E27FC236}">
                <a16:creationId xmlns:a16="http://schemas.microsoft.com/office/drawing/2014/main" id="{8B0B55A7-BD88-466F-A2FE-18077F54D0DF}"/>
              </a:ext>
            </a:extLst>
          </p:cNvPr>
          <p:cNvSpPr>
            <a:spLocks noGrp="1"/>
          </p:cNvSpPr>
          <p:nvPr>
            <p:ph idx="1"/>
          </p:nvPr>
        </p:nvSpPr>
        <p:spPr>
          <a:xfrm>
            <a:off x="913795" y="2096064"/>
            <a:ext cx="5863243" cy="4228536"/>
          </a:xfrm>
        </p:spPr>
        <p:txBody>
          <a:bodyPr>
            <a:normAutofit/>
          </a:bodyPr>
          <a:lstStyle/>
          <a:p>
            <a:r>
              <a:rPr lang="en-US" dirty="0"/>
              <a:t>All object with a temperature above 0 K emit energy as </a:t>
            </a:r>
            <a:r>
              <a:rPr lang="en-US" dirty="0" err="1"/>
              <a:t>emr</a:t>
            </a:r>
            <a:r>
              <a:rPr lang="en-US" dirty="0"/>
              <a:t> </a:t>
            </a:r>
          </a:p>
          <a:p>
            <a:r>
              <a:rPr lang="en-US" dirty="0"/>
              <a:t>A blackbody is a theoretical ideal object that absorbs and emits all frequencies of </a:t>
            </a:r>
            <a:r>
              <a:rPr lang="en-US" dirty="0" err="1"/>
              <a:t>emr</a:t>
            </a:r>
            <a:r>
              <a:rPr lang="en-US" dirty="0"/>
              <a:t> ‘perfectly’</a:t>
            </a:r>
          </a:p>
          <a:p>
            <a:r>
              <a:rPr lang="en-US" dirty="0"/>
              <a:t>Some real objects approach blackbody behaviour – </a:t>
            </a:r>
            <a:r>
              <a:rPr lang="en-US" dirty="0" err="1"/>
              <a:t>vantablack</a:t>
            </a:r>
            <a:r>
              <a:rPr lang="en-US" dirty="0"/>
              <a:t>, black holes</a:t>
            </a:r>
          </a:p>
          <a:p>
            <a:r>
              <a:rPr lang="en-US" dirty="0"/>
              <a:t>It is useful to model the behaviour of stars and planets as blackbodies</a:t>
            </a:r>
          </a:p>
        </p:txBody>
      </p:sp>
      <p:pic>
        <p:nvPicPr>
          <p:cNvPr id="5122" name="Picture 2" descr="Image result for vantablack">
            <a:extLst>
              <a:ext uri="{FF2B5EF4-FFF2-40B4-BE49-F238E27FC236}">
                <a16:creationId xmlns:a16="http://schemas.microsoft.com/office/drawing/2014/main" id="{6F6DF900-8947-4562-9248-158936AEE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703" y="2026726"/>
            <a:ext cx="5151685" cy="383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087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C46B-9454-4098-B566-39C94D6F043D}"/>
              </a:ext>
            </a:extLst>
          </p:cNvPr>
          <p:cNvSpPr>
            <a:spLocks noGrp="1"/>
          </p:cNvSpPr>
          <p:nvPr>
            <p:ph type="title"/>
          </p:nvPr>
        </p:nvSpPr>
        <p:spPr/>
        <p:txBody>
          <a:bodyPr/>
          <a:lstStyle/>
          <a:p>
            <a:r>
              <a:rPr lang="en-US" dirty="0"/>
              <a:t>Blackbody radiation spectrum</a:t>
            </a:r>
            <a:endParaRPr lang="en-AU" dirty="0"/>
          </a:p>
        </p:txBody>
      </p:sp>
      <p:sp>
        <p:nvSpPr>
          <p:cNvPr id="3" name="Content Placeholder 2">
            <a:extLst>
              <a:ext uri="{FF2B5EF4-FFF2-40B4-BE49-F238E27FC236}">
                <a16:creationId xmlns:a16="http://schemas.microsoft.com/office/drawing/2014/main" id="{87E165C3-6CF5-463F-A1B8-5138DBC2ACFB}"/>
              </a:ext>
            </a:extLst>
          </p:cNvPr>
          <p:cNvSpPr>
            <a:spLocks noGrp="1"/>
          </p:cNvSpPr>
          <p:nvPr>
            <p:ph idx="1"/>
          </p:nvPr>
        </p:nvSpPr>
        <p:spPr>
          <a:xfrm>
            <a:off x="781050" y="1848607"/>
            <a:ext cx="5309625" cy="4566675"/>
          </a:xfrm>
        </p:spPr>
        <p:txBody>
          <a:bodyPr>
            <a:normAutofit fontScale="77500" lnSpcReduction="20000"/>
          </a:bodyPr>
          <a:lstStyle/>
          <a:p>
            <a:r>
              <a:rPr lang="en-US" dirty="0"/>
              <a:t>Blackbody radiation is always a range of different frequencies</a:t>
            </a:r>
          </a:p>
          <a:p>
            <a:r>
              <a:rPr lang="en-US" dirty="0"/>
              <a:t>The intensity of different frequencies varies only with temperature</a:t>
            </a:r>
          </a:p>
          <a:p>
            <a:r>
              <a:rPr lang="en-US" dirty="0"/>
              <a:t>As the temperature of the blackbody increases, the dominant wavelength emitted decreases – the dominant frequency increases</a:t>
            </a:r>
          </a:p>
          <a:p>
            <a:r>
              <a:rPr lang="en-US" dirty="0"/>
              <a:t>This is why heated objects (including stars) first glow red-hot, then white-hot and finally blue-hot</a:t>
            </a:r>
          </a:p>
          <a:p>
            <a:r>
              <a:rPr lang="en-US" dirty="0"/>
              <a:t>The total energy emitted (area under the curve) increases dramatically with temperature</a:t>
            </a:r>
          </a:p>
          <a:p>
            <a:r>
              <a:rPr lang="en-US" dirty="0"/>
              <a:t>Classical theories (shown in black) could not match the empirical evidence (red, green and blue) – intensity of light emitted approaches infinity as wavelength approaches 0 – UV catastrophe</a:t>
            </a:r>
            <a:endParaRPr lang="en-AU" dirty="0"/>
          </a:p>
        </p:txBody>
      </p:sp>
      <p:pic>
        <p:nvPicPr>
          <p:cNvPr id="6152" name="Picture 8">
            <a:extLst>
              <a:ext uri="{FF2B5EF4-FFF2-40B4-BE49-F238E27FC236}">
                <a16:creationId xmlns:a16="http://schemas.microsoft.com/office/drawing/2014/main" id="{B5D1623F-CC41-45B7-BEFD-74284D682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675" y="1777365"/>
            <a:ext cx="5886450" cy="4709160"/>
          </a:xfrm>
          <a:prstGeom prst="rect">
            <a:avLst/>
          </a:prstGeom>
          <a:solidFill>
            <a:schemeClr val="tx1"/>
          </a:solidFill>
        </p:spPr>
      </p:pic>
    </p:spTree>
    <p:extLst>
      <p:ext uri="{BB962C8B-B14F-4D97-AF65-F5344CB8AC3E}">
        <p14:creationId xmlns:p14="http://schemas.microsoft.com/office/powerpoint/2010/main" val="349112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1228-83ED-4F95-88A3-19E29282E409}"/>
              </a:ext>
            </a:extLst>
          </p:cNvPr>
          <p:cNvSpPr>
            <a:spLocks noGrp="1"/>
          </p:cNvSpPr>
          <p:nvPr>
            <p:ph type="title"/>
          </p:nvPr>
        </p:nvSpPr>
        <p:spPr/>
        <p:txBody>
          <a:bodyPr/>
          <a:lstStyle/>
          <a:p>
            <a:r>
              <a:rPr lang="en-US" dirty="0"/>
              <a:t>Is light a wave or a particle</a:t>
            </a:r>
            <a:endParaRPr lang="en-AU" dirty="0"/>
          </a:p>
        </p:txBody>
      </p:sp>
      <p:graphicFrame>
        <p:nvGraphicFramePr>
          <p:cNvPr id="4" name="Table 4">
            <a:extLst>
              <a:ext uri="{FF2B5EF4-FFF2-40B4-BE49-F238E27FC236}">
                <a16:creationId xmlns:a16="http://schemas.microsoft.com/office/drawing/2014/main" id="{C7F6C14B-2C12-48AF-851F-BCF6BD41BE4B}"/>
              </a:ext>
            </a:extLst>
          </p:cNvPr>
          <p:cNvGraphicFramePr>
            <a:graphicFrameLocks noGrp="1"/>
          </p:cNvGraphicFramePr>
          <p:nvPr>
            <p:ph idx="1"/>
            <p:extLst>
              <p:ext uri="{D42A27DB-BD31-4B8C-83A1-F6EECF244321}">
                <p14:modId xmlns:p14="http://schemas.microsoft.com/office/powerpoint/2010/main" val="3391831047"/>
              </p:ext>
            </p:extLst>
          </p:nvPr>
        </p:nvGraphicFramePr>
        <p:xfrm>
          <a:off x="914400" y="2095500"/>
          <a:ext cx="10353675" cy="2966720"/>
        </p:xfrm>
        <a:graphic>
          <a:graphicData uri="http://schemas.openxmlformats.org/drawingml/2006/table">
            <a:tbl>
              <a:tblPr firstRow="1" bandRow="1">
                <a:tableStyleId>{5C22544A-7EE6-4342-B048-85BDC9FD1C3A}</a:tableStyleId>
              </a:tblPr>
              <a:tblGrid>
                <a:gridCol w="3451225">
                  <a:extLst>
                    <a:ext uri="{9D8B030D-6E8A-4147-A177-3AD203B41FA5}">
                      <a16:colId xmlns:a16="http://schemas.microsoft.com/office/drawing/2014/main" val="1042014016"/>
                    </a:ext>
                  </a:extLst>
                </a:gridCol>
                <a:gridCol w="3451225">
                  <a:extLst>
                    <a:ext uri="{9D8B030D-6E8A-4147-A177-3AD203B41FA5}">
                      <a16:colId xmlns:a16="http://schemas.microsoft.com/office/drawing/2014/main" val="810582070"/>
                    </a:ext>
                  </a:extLst>
                </a:gridCol>
                <a:gridCol w="3451225">
                  <a:extLst>
                    <a:ext uri="{9D8B030D-6E8A-4147-A177-3AD203B41FA5}">
                      <a16:colId xmlns:a16="http://schemas.microsoft.com/office/drawing/2014/main" val="3547109559"/>
                    </a:ext>
                  </a:extLst>
                </a:gridCol>
              </a:tblGrid>
              <a:tr h="370840">
                <a:tc>
                  <a:txBody>
                    <a:bodyPr/>
                    <a:lstStyle/>
                    <a:p>
                      <a:r>
                        <a:rPr lang="en-US" dirty="0"/>
                        <a:t>Wave behaviour</a:t>
                      </a:r>
                      <a:endParaRPr lang="en-AU" dirty="0"/>
                    </a:p>
                  </a:txBody>
                  <a:tcPr/>
                </a:tc>
                <a:tc>
                  <a:txBody>
                    <a:bodyPr/>
                    <a:lstStyle/>
                    <a:p>
                      <a:r>
                        <a:rPr lang="en-US" dirty="0"/>
                        <a:t>Explained by wave?</a:t>
                      </a:r>
                      <a:endParaRPr lang="en-AU" dirty="0"/>
                    </a:p>
                  </a:txBody>
                  <a:tcPr/>
                </a:tc>
                <a:tc>
                  <a:txBody>
                    <a:bodyPr/>
                    <a:lstStyle/>
                    <a:p>
                      <a:r>
                        <a:rPr lang="en-US" dirty="0"/>
                        <a:t>Explained by particle?</a:t>
                      </a:r>
                      <a:endParaRPr lang="en-AU" dirty="0"/>
                    </a:p>
                  </a:txBody>
                  <a:tcPr/>
                </a:tc>
                <a:extLst>
                  <a:ext uri="{0D108BD9-81ED-4DB2-BD59-A6C34878D82A}">
                    <a16:rowId xmlns:a16="http://schemas.microsoft.com/office/drawing/2014/main" val="3883133768"/>
                  </a:ext>
                </a:extLst>
              </a:tr>
              <a:tr h="370840">
                <a:tc>
                  <a:txBody>
                    <a:bodyPr/>
                    <a:lstStyle/>
                    <a:p>
                      <a:r>
                        <a:rPr lang="en-US" dirty="0"/>
                        <a:t>Reflection</a:t>
                      </a:r>
                      <a:endParaRPr lang="en-AU" dirty="0"/>
                    </a:p>
                  </a:txBody>
                  <a:tcPr/>
                </a:tc>
                <a:tc>
                  <a:txBody>
                    <a:bodyPr/>
                    <a:lstStyle/>
                    <a:p>
                      <a:r>
                        <a:rPr lang="en-US" dirty="0"/>
                        <a:t>Yes</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892315982"/>
                  </a:ext>
                </a:extLst>
              </a:tr>
              <a:tr h="370840">
                <a:tc>
                  <a:txBody>
                    <a:bodyPr/>
                    <a:lstStyle/>
                    <a:p>
                      <a:r>
                        <a:rPr lang="en-US" dirty="0"/>
                        <a:t>Refraction</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1422233090"/>
                  </a:ext>
                </a:extLst>
              </a:tr>
              <a:tr h="370840">
                <a:tc>
                  <a:txBody>
                    <a:bodyPr/>
                    <a:lstStyle/>
                    <a:p>
                      <a:r>
                        <a:rPr lang="en-US" dirty="0"/>
                        <a:t>Polarization</a:t>
                      </a:r>
                      <a:endParaRPr lang="en-AU" dirty="0"/>
                    </a:p>
                  </a:txBody>
                  <a:tcPr/>
                </a:tc>
                <a:tc>
                  <a:txBody>
                    <a:bodyPr/>
                    <a:lstStyle/>
                    <a:p>
                      <a:r>
                        <a:rPr lang="en-US" dirty="0"/>
                        <a:t>Yes</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4240374247"/>
                  </a:ext>
                </a:extLst>
              </a:tr>
              <a:tr h="370840">
                <a:tc>
                  <a:txBody>
                    <a:bodyPr/>
                    <a:lstStyle/>
                    <a:p>
                      <a:r>
                        <a:rPr lang="en-US" dirty="0"/>
                        <a:t>Interference</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a:t>
                      </a:r>
                      <a:endParaRPr lang="en-AU" dirty="0"/>
                    </a:p>
                  </a:txBody>
                  <a:tcPr/>
                </a:tc>
                <a:tc>
                  <a:txBody>
                    <a:bodyPr/>
                    <a:lstStyle/>
                    <a:p>
                      <a:r>
                        <a:rPr lang="en-US" dirty="0"/>
                        <a:t>No</a:t>
                      </a:r>
                      <a:endParaRPr lang="en-AU" dirty="0"/>
                    </a:p>
                  </a:txBody>
                  <a:tcPr/>
                </a:tc>
                <a:extLst>
                  <a:ext uri="{0D108BD9-81ED-4DB2-BD59-A6C34878D82A}">
                    <a16:rowId xmlns:a16="http://schemas.microsoft.com/office/drawing/2014/main" val="827543498"/>
                  </a:ext>
                </a:extLst>
              </a:tr>
              <a:tr h="370840">
                <a:tc>
                  <a:txBody>
                    <a:bodyPr/>
                    <a:lstStyle/>
                    <a:p>
                      <a:r>
                        <a:rPr lang="en-US" dirty="0"/>
                        <a:t>Diffraction</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a:t>
                      </a:r>
                      <a:endParaRPr lang="en-AU" dirty="0"/>
                    </a:p>
                  </a:txBody>
                  <a:tcPr/>
                </a:tc>
                <a:tc>
                  <a:txBody>
                    <a:bodyPr/>
                    <a:lstStyle/>
                    <a:p>
                      <a:r>
                        <a:rPr lang="en-US" dirty="0"/>
                        <a:t>No</a:t>
                      </a:r>
                      <a:endParaRPr lang="en-AU" dirty="0"/>
                    </a:p>
                  </a:txBody>
                  <a:tcPr/>
                </a:tc>
                <a:extLst>
                  <a:ext uri="{0D108BD9-81ED-4DB2-BD59-A6C34878D82A}">
                    <a16:rowId xmlns:a16="http://schemas.microsoft.com/office/drawing/2014/main" val="2441881289"/>
                  </a:ext>
                </a:extLst>
              </a:tr>
              <a:tr h="370840">
                <a:tc>
                  <a:txBody>
                    <a:bodyPr/>
                    <a:lstStyle/>
                    <a:p>
                      <a:r>
                        <a:rPr lang="en-US" dirty="0"/>
                        <a:t>Photoelectric effect</a:t>
                      </a:r>
                      <a:endParaRPr lang="en-AU" dirty="0"/>
                    </a:p>
                  </a:txBody>
                  <a:tcPr/>
                </a:tc>
                <a:tc>
                  <a:txBody>
                    <a:bodyPr/>
                    <a:lstStyle/>
                    <a:p>
                      <a:r>
                        <a:rPr lang="en-US" dirty="0"/>
                        <a:t>No</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2611130399"/>
                  </a:ext>
                </a:extLst>
              </a:tr>
              <a:tr h="370840">
                <a:tc>
                  <a:txBody>
                    <a:bodyPr/>
                    <a:lstStyle/>
                    <a:p>
                      <a:r>
                        <a:rPr lang="en-US" dirty="0"/>
                        <a:t>Compton scattering</a:t>
                      </a:r>
                      <a:endParaRPr lang="en-AU" dirty="0"/>
                    </a:p>
                  </a:txBody>
                  <a:tcPr/>
                </a:tc>
                <a:tc>
                  <a:txBody>
                    <a:bodyPr/>
                    <a:lstStyle/>
                    <a:p>
                      <a:r>
                        <a:rPr lang="en-US" dirty="0"/>
                        <a:t>No</a:t>
                      </a:r>
                      <a:endParaRPr lang="en-AU" dirty="0"/>
                    </a:p>
                  </a:txBody>
                  <a:tcPr/>
                </a:tc>
                <a:tc>
                  <a:txBody>
                    <a:bodyPr/>
                    <a:lstStyle/>
                    <a:p>
                      <a:r>
                        <a:rPr lang="en-US" dirty="0"/>
                        <a:t>Yes</a:t>
                      </a:r>
                      <a:endParaRPr lang="en-AU" dirty="0"/>
                    </a:p>
                  </a:txBody>
                  <a:tcPr/>
                </a:tc>
                <a:extLst>
                  <a:ext uri="{0D108BD9-81ED-4DB2-BD59-A6C34878D82A}">
                    <a16:rowId xmlns:a16="http://schemas.microsoft.com/office/drawing/2014/main" val="670486965"/>
                  </a:ext>
                </a:extLst>
              </a:tr>
            </a:tbl>
          </a:graphicData>
        </a:graphic>
      </p:graphicFrame>
    </p:spTree>
    <p:extLst>
      <p:ext uri="{BB962C8B-B14F-4D97-AF65-F5344CB8AC3E}">
        <p14:creationId xmlns:p14="http://schemas.microsoft.com/office/powerpoint/2010/main" val="2063432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2AF6-6129-4113-8AE3-5BA54FC19A13}"/>
              </a:ext>
            </a:extLst>
          </p:cNvPr>
          <p:cNvSpPr>
            <a:spLocks noGrp="1"/>
          </p:cNvSpPr>
          <p:nvPr>
            <p:ph type="title"/>
          </p:nvPr>
        </p:nvSpPr>
        <p:spPr/>
        <p:txBody>
          <a:bodyPr/>
          <a:lstStyle/>
          <a:p>
            <a:r>
              <a:rPr lang="en-US" dirty="0"/>
              <a:t>Planck to the (accidental) rescue</a:t>
            </a:r>
            <a:endParaRPr lang="en-AU" dirty="0"/>
          </a:p>
        </p:txBody>
      </p:sp>
      <p:sp>
        <p:nvSpPr>
          <p:cNvPr id="3" name="Content Placeholder 2">
            <a:extLst>
              <a:ext uri="{FF2B5EF4-FFF2-40B4-BE49-F238E27FC236}">
                <a16:creationId xmlns:a16="http://schemas.microsoft.com/office/drawing/2014/main" id="{C30BAB1F-5934-423B-819D-270856D5F768}"/>
              </a:ext>
            </a:extLst>
          </p:cNvPr>
          <p:cNvSpPr>
            <a:spLocks noGrp="1"/>
          </p:cNvSpPr>
          <p:nvPr>
            <p:ph idx="1"/>
          </p:nvPr>
        </p:nvSpPr>
        <p:spPr>
          <a:xfrm>
            <a:off x="913795" y="2096064"/>
            <a:ext cx="10353762" cy="4552386"/>
          </a:xfrm>
        </p:spPr>
        <p:txBody>
          <a:bodyPr>
            <a:normAutofit/>
          </a:bodyPr>
          <a:lstStyle/>
          <a:p>
            <a:r>
              <a:rPr lang="en-US" dirty="0"/>
              <a:t>Desperate to devise a mathematical model that matched the empirical observations Planck tried quantizing light</a:t>
            </a:r>
          </a:p>
          <a:p>
            <a:r>
              <a:rPr lang="en-US" dirty="0"/>
              <a:t>By making it so only discrete values are allowed for quantity of energy, the mathematical models could now match the empirical observations</a:t>
            </a:r>
          </a:p>
          <a:p>
            <a:r>
              <a:rPr lang="en-US" dirty="0"/>
              <a:t>Light could no longer be a true spectrum where any quantity of energy was possible</a:t>
            </a:r>
          </a:p>
          <a:p>
            <a:endParaRPr lang="en-US" dirty="0"/>
          </a:p>
          <a:p>
            <a:r>
              <a:rPr lang="en-US" dirty="0"/>
              <a:t>Important to note that this quantization is so fine that at the large scale it is fine to treat it as a continuous spectrum</a:t>
            </a:r>
          </a:p>
          <a:p>
            <a:r>
              <a:rPr lang="en-US" dirty="0"/>
              <a:t>Wave or particle? – Quantization isn’t compatible with our classical understanding of waves – so is light a particle?</a:t>
            </a:r>
            <a:endParaRPr lang="en-AU" dirty="0"/>
          </a:p>
        </p:txBody>
      </p:sp>
    </p:spTree>
    <p:extLst>
      <p:ext uri="{BB962C8B-B14F-4D97-AF65-F5344CB8AC3E}">
        <p14:creationId xmlns:p14="http://schemas.microsoft.com/office/powerpoint/2010/main" val="3202773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0A98-CC1D-4DB6-8EA1-964FC2F38A22}"/>
              </a:ext>
            </a:extLst>
          </p:cNvPr>
          <p:cNvSpPr>
            <a:spLocks noGrp="1"/>
          </p:cNvSpPr>
          <p:nvPr>
            <p:ph type="title"/>
          </p:nvPr>
        </p:nvSpPr>
        <p:spPr>
          <a:xfrm>
            <a:off x="913795" y="0"/>
            <a:ext cx="10353761" cy="881547"/>
          </a:xfrm>
        </p:spPr>
        <p:txBody>
          <a:bodyPr/>
          <a:lstStyle/>
          <a:p>
            <a:r>
              <a:rPr lang="en-US" dirty="0"/>
              <a:t>Example</a:t>
            </a:r>
            <a:endParaRPr lang="en-AU" dirty="0"/>
          </a:p>
        </p:txBody>
      </p:sp>
      <p:sp>
        <p:nvSpPr>
          <p:cNvPr id="3" name="Content Placeholder 2">
            <a:extLst>
              <a:ext uri="{FF2B5EF4-FFF2-40B4-BE49-F238E27FC236}">
                <a16:creationId xmlns:a16="http://schemas.microsoft.com/office/drawing/2014/main" id="{4347D7B5-8298-4E51-9831-D5E6D9A041D1}"/>
              </a:ext>
            </a:extLst>
          </p:cNvPr>
          <p:cNvSpPr>
            <a:spLocks noGrp="1"/>
          </p:cNvSpPr>
          <p:nvPr>
            <p:ph idx="1"/>
          </p:nvPr>
        </p:nvSpPr>
        <p:spPr>
          <a:xfrm>
            <a:off x="913795" y="881547"/>
            <a:ext cx="10353762" cy="5623287"/>
          </a:xfrm>
        </p:spPr>
        <p:txBody>
          <a:bodyPr>
            <a:normAutofit/>
          </a:bodyPr>
          <a:lstStyle/>
          <a:p>
            <a:pPr marL="0" indent="0">
              <a:buNone/>
            </a:pPr>
            <a:r>
              <a:rPr lang="en-US" dirty="0"/>
              <a:t>An experiment was conducted to observe changes in colour and intensity as a bar of dull grey tungsten metal was heated from room temperature.</a:t>
            </a:r>
          </a:p>
          <a:p>
            <a:pPr marL="0" indent="0">
              <a:buNone/>
            </a:pPr>
            <a:r>
              <a:rPr lang="en-US" dirty="0"/>
              <a:t>When heated to 200 </a:t>
            </a:r>
            <a:r>
              <a:rPr lang="en-US" dirty="0">
                <a:latin typeface="Calibri" panose="020F0502020204030204" pitchFamily="34" charset="0"/>
                <a:cs typeface="Calibri" panose="020F0502020204030204" pitchFamily="34" charset="0"/>
              </a:rPr>
              <a:t>°</a:t>
            </a:r>
            <a:r>
              <a:rPr lang="en-US" dirty="0"/>
              <a:t>C the tungsten is observed as remaining grey and dull. When heated to 700 </a:t>
            </a:r>
            <a:r>
              <a:rPr lang="en-US" dirty="0">
                <a:latin typeface="Calibri" panose="020F0502020204030204" pitchFamily="34" charset="0"/>
                <a:cs typeface="Calibri" panose="020F0502020204030204" pitchFamily="34" charset="0"/>
              </a:rPr>
              <a:t>°</a:t>
            </a:r>
            <a:r>
              <a:rPr lang="en-US" dirty="0"/>
              <a:t>C the tungsten is observed as red and dull, and at 2700 </a:t>
            </a:r>
            <a:r>
              <a:rPr lang="en-US" dirty="0">
                <a:latin typeface="Calibri" panose="020F0502020204030204" pitchFamily="34" charset="0"/>
                <a:cs typeface="Calibri" panose="020F0502020204030204" pitchFamily="34" charset="0"/>
              </a:rPr>
              <a:t>°</a:t>
            </a:r>
            <a:r>
              <a:rPr lang="en-US" dirty="0"/>
              <a:t>C the tungsten is observed as white and bright.</a:t>
            </a:r>
          </a:p>
          <a:p>
            <a:pPr marL="0" indent="0">
              <a:buNone/>
            </a:pPr>
            <a:r>
              <a:rPr lang="en-US" dirty="0"/>
              <a:t>a) Describe why the colour and intensity of the tungsten changes as it is heated.</a:t>
            </a:r>
          </a:p>
          <a:p>
            <a:pPr marL="0" indent="0">
              <a:buNone/>
            </a:pPr>
            <a:r>
              <a:rPr lang="en-US" dirty="0"/>
              <a:t>The colour changes because the peak wavelength decreases as temperature increases. The intensity increase because the total emitted radiation increases dramatically as temperature increases.</a:t>
            </a:r>
          </a:p>
          <a:p>
            <a:pPr marL="0" indent="0">
              <a:buNone/>
            </a:pPr>
            <a:r>
              <a:rPr lang="en-US" dirty="0"/>
              <a:t>The tungsten is heated further until it starts melting at approximately 3400</a:t>
            </a:r>
            <a:r>
              <a:rPr lang="en-US" dirty="0">
                <a:latin typeface="Calibri" panose="020F0502020204030204" pitchFamily="34" charset="0"/>
                <a:cs typeface="Calibri" panose="020F0502020204030204" pitchFamily="34" charset="0"/>
              </a:rPr>
              <a:t> °</a:t>
            </a:r>
            <a:r>
              <a:rPr lang="en-US" dirty="0"/>
              <a:t>C</a:t>
            </a:r>
          </a:p>
          <a:p>
            <a:pPr marL="0" indent="0">
              <a:buNone/>
            </a:pPr>
            <a:r>
              <a:rPr lang="en-US" dirty="0"/>
              <a:t>b) Sketch a  labelled graphs of intensity against wavelength for the two observed spectra at 2700 </a:t>
            </a:r>
            <a:r>
              <a:rPr lang="en-US" dirty="0">
                <a:latin typeface="Calibri" panose="020F0502020204030204" pitchFamily="34" charset="0"/>
                <a:cs typeface="Calibri" panose="020F0502020204030204" pitchFamily="34" charset="0"/>
              </a:rPr>
              <a:t>°</a:t>
            </a:r>
            <a:r>
              <a:rPr lang="en-US" dirty="0"/>
              <a:t>C and 3400 </a:t>
            </a:r>
            <a:r>
              <a:rPr lang="en-US" dirty="0">
                <a:latin typeface="Calibri" panose="020F0502020204030204" pitchFamily="34" charset="0"/>
                <a:cs typeface="Calibri" panose="020F0502020204030204" pitchFamily="34" charset="0"/>
              </a:rPr>
              <a:t>°</a:t>
            </a:r>
            <a:r>
              <a:rPr lang="en-US" dirty="0"/>
              <a:t>C.</a:t>
            </a:r>
            <a:endParaRPr lang="en-AU" dirty="0"/>
          </a:p>
        </p:txBody>
      </p:sp>
    </p:spTree>
    <p:extLst>
      <p:ext uri="{BB962C8B-B14F-4D97-AF65-F5344CB8AC3E}">
        <p14:creationId xmlns:p14="http://schemas.microsoft.com/office/powerpoint/2010/main" val="309386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D553-97E7-4065-9AC8-A9D81DA8DE7A}"/>
              </a:ext>
            </a:extLst>
          </p:cNvPr>
          <p:cNvSpPr>
            <a:spLocks noGrp="1"/>
          </p:cNvSpPr>
          <p:nvPr>
            <p:ph type="title"/>
          </p:nvPr>
        </p:nvSpPr>
        <p:spPr/>
        <p:txBody>
          <a:bodyPr/>
          <a:lstStyle/>
          <a:p>
            <a:r>
              <a:rPr lang="en-US" dirty="0"/>
              <a:t>Quantized vs continuous light</a:t>
            </a:r>
            <a:endParaRPr lang="en-AU" dirty="0"/>
          </a:p>
        </p:txBody>
      </p:sp>
      <p:sp>
        <p:nvSpPr>
          <p:cNvPr id="8" name="Content Placeholder 7">
            <a:extLst>
              <a:ext uri="{FF2B5EF4-FFF2-40B4-BE49-F238E27FC236}">
                <a16:creationId xmlns:a16="http://schemas.microsoft.com/office/drawing/2014/main" id="{008AB9EA-6AE4-44D8-BE05-65688BEC69B9}"/>
              </a:ext>
            </a:extLst>
          </p:cNvPr>
          <p:cNvSpPr>
            <a:spLocks noGrp="1"/>
          </p:cNvSpPr>
          <p:nvPr>
            <p:ph idx="1"/>
          </p:nvPr>
        </p:nvSpPr>
        <p:spPr>
          <a:xfrm>
            <a:off x="913795" y="2096063"/>
            <a:ext cx="5053618" cy="2975999"/>
          </a:xfrm>
        </p:spPr>
        <p:txBody>
          <a:bodyPr>
            <a:normAutofit fontScale="92500" lnSpcReduction="10000"/>
          </a:bodyPr>
          <a:lstStyle/>
          <a:p>
            <a:pPr marL="0" indent="0" algn="ctr">
              <a:buNone/>
            </a:pPr>
            <a:r>
              <a:rPr lang="en-US" dirty="0"/>
              <a:t>Continuous</a:t>
            </a:r>
          </a:p>
          <a:p>
            <a:r>
              <a:rPr lang="en-US" dirty="0"/>
              <a:t>For a certain frequency – any energy is possible </a:t>
            </a:r>
          </a:p>
          <a:p>
            <a:r>
              <a:rPr lang="en-US" dirty="0"/>
              <a:t>Energy changed by varying the amplitude of the wave</a:t>
            </a:r>
          </a:p>
          <a:p>
            <a:endParaRPr lang="en-US" dirty="0"/>
          </a:p>
          <a:p>
            <a:pPr marL="0" indent="0">
              <a:buNone/>
            </a:pPr>
            <a:r>
              <a:rPr lang="en-US" dirty="0"/>
              <a:t>low energy		high energy</a:t>
            </a:r>
            <a:endParaRPr lang="en-AU" dirty="0"/>
          </a:p>
        </p:txBody>
      </p:sp>
      <p:sp>
        <p:nvSpPr>
          <p:cNvPr id="9" name="Content Placeholder 7">
            <a:extLst>
              <a:ext uri="{FF2B5EF4-FFF2-40B4-BE49-F238E27FC236}">
                <a16:creationId xmlns:a16="http://schemas.microsoft.com/office/drawing/2014/main" id="{FDD4405C-74C7-4BA2-8B80-7A54FC3B76B5}"/>
              </a:ext>
            </a:extLst>
          </p:cNvPr>
          <p:cNvSpPr txBox="1">
            <a:spLocks/>
          </p:cNvSpPr>
          <p:nvPr/>
        </p:nvSpPr>
        <p:spPr>
          <a:xfrm>
            <a:off x="5929313" y="2096064"/>
            <a:ext cx="5338244" cy="35285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None/>
            </a:pPr>
            <a:r>
              <a:rPr lang="en-US" dirty="0"/>
              <a:t>Quantized</a:t>
            </a:r>
          </a:p>
          <a:p>
            <a:r>
              <a:rPr lang="en-US" dirty="0"/>
              <a:t>For a certain frequency – the energy must be an integer multiple of a certain quantity</a:t>
            </a:r>
          </a:p>
          <a:p>
            <a:r>
              <a:rPr lang="en-US" dirty="0"/>
              <a:t>Energy changed by changing the number of particles of light (photons)</a:t>
            </a:r>
          </a:p>
          <a:p>
            <a:pPr marL="0" indent="0">
              <a:buNone/>
            </a:pPr>
            <a:r>
              <a:rPr lang="en-US" dirty="0"/>
              <a:t>low energy			high energy</a:t>
            </a:r>
            <a:endParaRPr lang="en-AU" dirty="0"/>
          </a:p>
        </p:txBody>
      </p:sp>
      <p:sp>
        <p:nvSpPr>
          <p:cNvPr id="6" name="Freeform: Shape 5">
            <a:extLst>
              <a:ext uri="{FF2B5EF4-FFF2-40B4-BE49-F238E27FC236}">
                <a16:creationId xmlns:a16="http://schemas.microsoft.com/office/drawing/2014/main" id="{E482052F-2575-44B4-B370-8094B284B8C7}"/>
              </a:ext>
            </a:extLst>
          </p:cNvPr>
          <p:cNvSpPr/>
          <p:nvPr/>
        </p:nvSpPr>
        <p:spPr>
          <a:xfrm>
            <a:off x="1166813" y="5398331"/>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 name="Freeform: Shape 9">
            <a:extLst>
              <a:ext uri="{FF2B5EF4-FFF2-40B4-BE49-F238E27FC236}">
                <a16:creationId xmlns:a16="http://schemas.microsoft.com/office/drawing/2014/main" id="{74481873-DDCA-44BC-B87D-E64437532F38}"/>
              </a:ext>
            </a:extLst>
          </p:cNvPr>
          <p:cNvSpPr/>
          <p:nvPr/>
        </p:nvSpPr>
        <p:spPr>
          <a:xfrm>
            <a:off x="3967162" y="5072062"/>
            <a:ext cx="895349" cy="1585913"/>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 name="Freeform: Shape 10">
            <a:extLst>
              <a:ext uri="{FF2B5EF4-FFF2-40B4-BE49-F238E27FC236}">
                <a16:creationId xmlns:a16="http://schemas.microsoft.com/office/drawing/2014/main" id="{B4E8A694-FBEA-46F8-ABCC-A47CC5568285}"/>
              </a:ext>
            </a:extLst>
          </p:cNvPr>
          <p:cNvSpPr/>
          <p:nvPr/>
        </p:nvSpPr>
        <p:spPr>
          <a:xfrm>
            <a:off x="6134100" y="5630485"/>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Freeform: Shape 11">
            <a:extLst>
              <a:ext uri="{FF2B5EF4-FFF2-40B4-BE49-F238E27FC236}">
                <a16:creationId xmlns:a16="http://schemas.microsoft.com/office/drawing/2014/main" id="{29345092-27E9-43B8-904D-5D33522F1913}"/>
              </a:ext>
            </a:extLst>
          </p:cNvPr>
          <p:cNvSpPr/>
          <p:nvPr/>
        </p:nvSpPr>
        <p:spPr>
          <a:xfrm>
            <a:off x="9948862" y="6248400"/>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 name="Freeform: Shape 12">
            <a:extLst>
              <a:ext uri="{FF2B5EF4-FFF2-40B4-BE49-F238E27FC236}">
                <a16:creationId xmlns:a16="http://schemas.microsoft.com/office/drawing/2014/main" id="{B45DD35E-C7D6-4730-9443-2C501A62811A}"/>
              </a:ext>
            </a:extLst>
          </p:cNvPr>
          <p:cNvSpPr/>
          <p:nvPr/>
        </p:nvSpPr>
        <p:spPr>
          <a:xfrm>
            <a:off x="9948862" y="5704338"/>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 name="Freeform: Shape 13">
            <a:extLst>
              <a:ext uri="{FF2B5EF4-FFF2-40B4-BE49-F238E27FC236}">
                <a16:creationId xmlns:a16="http://schemas.microsoft.com/office/drawing/2014/main" id="{8B57B645-10FC-4637-AB59-82B2A6D778E2}"/>
              </a:ext>
            </a:extLst>
          </p:cNvPr>
          <p:cNvSpPr/>
          <p:nvPr/>
        </p:nvSpPr>
        <p:spPr>
          <a:xfrm>
            <a:off x="9948861" y="5160276"/>
            <a:ext cx="895349" cy="464308"/>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2961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9C04-FC40-4242-A8F2-9A624E495B77}"/>
              </a:ext>
            </a:extLst>
          </p:cNvPr>
          <p:cNvSpPr>
            <a:spLocks noGrp="1"/>
          </p:cNvSpPr>
          <p:nvPr>
            <p:ph type="title"/>
          </p:nvPr>
        </p:nvSpPr>
        <p:spPr/>
        <p:txBody>
          <a:bodyPr/>
          <a:lstStyle/>
          <a:p>
            <a:r>
              <a:rPr lang="en-US" dirty="0"/>
              <a:t>Planck-Einstein relation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39EEDD-D02D-445F-8F82-C5A38E7E5516}"/>
                  </a:ext>
                </a:extLst>
              </p:cNvPr>
              <p:cNvSpPr>
                <a:spLocks noGrp="1"/>
              </p:cNvSpPr>
              <p:nvPr>
                <p:ph idx="1"/>
              </p:nvPr>
            </p:nvSpPr>
            <p:spPr>
              <a:xfrm>
                <a:off x="913795" y="2096064"/>
                <a:ext cx="10353762" cy="4490474"/>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𝑛h𝑓</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𝑙𝑖𝑔h𝑡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𝐽</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𝑖𝑛𝑡𝑒𝑔𝑒𝑟</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𝑝𝑎𝑟𝑡𝑖𝑐𝑙𝑒𝑠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𝑙𝑖𝑔h𝑡</m:t>
                      </m:r>
                      <m:r>
                        <a:rPr lang="en-US" b="0" i="1" smtClean="0">
                          <a:latin typeface="Cambria Math" panose="02040503050406030204" pitchFamily="18" charset="0"/>
                        </a:rPr>
                        <m:t> (</m:t>
                      </m:r>
                      <m:r>
                        <a:rPr lang="en-US" b="0" i="1" smtClean="0">
                          <a:latin typeface="Cambria Math" panose="02040503050406030204" pitchFamily="18" charset="0"/>
                        </a:rPr>
                        <m:t>𝑝h𝑜𝑡𝑜𝑛𝑠</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𝑝𝑙𝑎𝑛𝑐𝑘</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𝑓𝑟𝑒𝑞𝑢𝑒𝑛𝑐𝑦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𝑙𝑖𝑔h𝑡</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Hz</m:t>
                          </m:r>
                        </m:e>
                      </m:d>
                    </m:oMath>
                  </m:oMathPara>
                </a14:m>
                <a:endParaRPr lang="en-US" b="0" i="0" dirty="0">
                  <a:latin typeface="Cambria Math" panose="02040503050406030204" pitchFamily="18" charset="0"/>
                  <a:ea typeface="Cambria Math" panose="02040503050406030204" pitchFamily="18" charset="0"/>
                </a:endParaRPr>
              </a:p>
              <a:p>
                <a:pPr marL="0" indent="0">
                  <a:buNone/>
                </a:pPr>
                <a:endParaRPr lang="en-US" b="0" i="0" dirty="0">
                  <a:latin typeface="Cambria Math" panose="02040503050406030204" pitchFamily="18" charset="0"/>
                  <a:ea typeface="Cambria Math" panose="02040503050406030204" pitchFamily="18" charset="0"/>
                </a:endParaRPr>
              </a:p>
              <a:p>
                <a:pPr marL="0" indent="0">
                  <a:buNone/>
                </a:pPr>
                <a:r>
                  <a:rPr lang="en-US" dirty="0">
                    <a:latin typeface="Cambria Math" panose="02040503050406030204" pitchFamily="18" charset="0"/>
                    <a:ea typeface="Cambria Math" panose="02040503050406030204" pitchFamily="18" charset="0"/>
                  </a:rPr>
                  <a:t>For a given frequency of light only certain energies are allowed which are integer multiples of a base quantity. </a:t>
                </a:r>
              </a:p>
              <a:p>
                <a:pPr marL="0" indent="0">
                  <a:buNone/>
                </a:pPr>
                <a:r>
                  <a:rPr lang="en-US" b="0" i="0" dirty="0">
                    <a:latin typeface="Cambria Math" panose="02040503050406030204" pitchFamily="18" charset="0"/>
                    <a:ea typeface="Cambria Math" panose="02040503050406030204" pitchFamily="18" charset="0"/>
                  </a:rPr>
                  <a:t>For example, for light with a frequency of 1 Hz, only integer multiples of 6.63x10</a:t>
                </a:r>
                <a:r>
                  <a:rPr lang="en-US" b="0" i="0" baseline="30000" dirty="0">
                    <a:latin typeface="Cambria Math" panose="02040503050406030204" pitchFamily="18" charset="0"/>
                    <a:ea typeface="Cambria Math" panose="02040503050406030204" pitchFamily="18" charset="0"/>
                  </a:rPr>
                  <a:t>-34</a:t>
                </a:r>
                <a:r>
                  <a:rPr lang="en-US" b="0" i="0" dirty="0">
                    <a:latin typeface="Cambria Math" panose="02040503050406030204" pitchFamily="18" charset="0"/>
                    <a:ea typeface="Cambria Math" panose="02040503050406030204" pitchFamily="18" charset="0"/>
                  </a:rPr>
                  <a:t> J are allowed quantities of energy. </a:t>
                </a:r>
              </a:p>
            </p:txBody>
          </p:sp>
        </mc:Choice>
        <mc:Fallback xmlns="">
          <p:sp>
            <p:nvSpPr>
              <p:cNvPr id="3" name="Content Placeholder 2">
                <a:extLst>
                  <a:ext uri="{FF2B5EF4-FFF2-40B4-BE49-F238E27FC236}">
                    <a16:creationId xmlns:a16="http://schemas.microsoft.com/office/drawing/2014/main" id="{7239EEDD-D02D-445F-8F82-C5A38E7E5516}"/>
                  </a:ext>
                </a:extLst>
              </p:cNvPr>
              <p:cNvSpPr>
                <a:spLocks noGrp="1" noRot="1" noChangeAspect="1" noMove="1" noResize="1" noEditPoints="1" noAdjustHandles="1" noChangeArrowheads="1" noChangeShapeType="1" noTextEdit="1"/>
              </p:cNvSpPr>
              <p:nvPr>
                <p:ph idx="1"/>
              </p:nvPr>
            </p:nvSpPr>
            <p:spPr>
              <a:xfrm>
                <a:off x="913795" y="2096064"/>
                <a:ext cx="10353762" cy="4490474"/>
              </a:xfrm>
              <a:blipFill>
                <a:blip r:embed="rId2"/>
                <a:stretch>
                  <a:fillRect l="-707" r="-294" b="-1495"/>
                </a:stretch>
              </a:blipFill>
            </p:spPr>
            <p:txBody>
              <a:bodyPr/>
              <a:lstStyle/>
              <a:p>
                <a:r>
                  <a:rPr lang="en-AU">
                    <a:noFill/>
                  </a:rPr>
                  <a:t> </a:t>
                </a:r>
              </a:p>
            </p:txBody>
          </p:sp>
        </mc:Fallback>
      </mc:AlternateContent>
    </p:spTree>
    <p:extLst>
      <p:ext uri="{BB962C8B-B14F-4D97-AF65-F5344CB8AC3E}">
        <p14:creationId xmlns:p14="http://schemas.microsoft.com/office/powerpoint/2010/main" val="4237745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9C04-FC40-4242-A8F2-9A624E495B77}"/>
              </a:ext>
            </a:extLst>
          </p:cNvPr>
          <p:cNvSpPr>
            <a:spLocks noGrp="1"/>
          </p:cNvSpPr>
          <p:nvPr>
            <p:ph type="title"/>
          </p:nvPr>
        </p:nvSpPr>
        <p:spPr/>
        <p:txBody>
          <a:bodyPr/>
          <a:lstStyle/>
          <a:p>
            <a:r>
              <a:rPr lang="en-US" dirty="0"/>
              <a:t>Planck-Einstein relation – energy of a single photon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39EEDD-D02D-445F-8F82-C5A38E7E551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ea typeface="Cambria Math" panose="02040503050406030204" pitchFamily="18" charset="0"/>
                                </a:rPr>
                                <m:t>𝜆</m:t>
                              </m:r>
                            </m:den>
                          </m:f>
                        </m:e>
                      </m:d>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𝑝h𝑜𝑡𝑜𝑛</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𝐽</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𝑝𝑙𝑎𝑛𝑐𝑘</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𝑓𝑟𝑒𝑞𝑢𝑒𝑛𝑐𝑦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𝑝h𝑜𝑡𝑜𝑛</m:t>
                      </m:r>
                      <m:r>
                        <a:rPr lang="en-US" b="0" i="0"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Hz</m:t>
                          </m:r>
                        </m:e>
                      </m:d>
                    </m:oMath>
                  </m:oMathPara>
                </a14:m>
                <a:endParaRPr lang="en-US" b="0" i="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c</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speed</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of</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light</m:t>
                      </m:r>
                      <m:r>
                        <a:rPr lang="en-US" b="0" i="0"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m:t>
                          </m:r>
                          <m:r>
                            <a:rPr lang="en-US" b="0" i="0"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e>
                      </m:d>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𝑤𝑎𝑣𝑒𝑙𝑒𝑛𝑔𝑡h</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m:oMathPara>
                </a14:m>
                <a:endParaRPr lang="en-US" b="0" dirty="0"/>
              </a:p>
            </p:txBody>
          </p:sp>
        </mc:Choice>
        <mc:Fallback xmlns="">
          <p:sp>
            <p:nvSpPr>
              <p:cNvPr id="3" name="Content Placeholder 2">
                <a:extLst>
                  <a:ext uri="{FF2B5EF4-FFF2-40B4-BE49-F238E27FC236}">
                    <a16:creationId xmlns:a16="http://schemas.microsoft.com/office/drawing/2014/main" id="{7239EEDD-D02D-445F-8F82-C5A38E7E551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731559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2571-4270-4862-93B6-87CF4AB10D73}"/>
              </a:ext>
            </a:extLst>
          </p:cNvPr>
          <p:cNvSpPr>
            <a:spLocks noGrp="1"/>
          </p:cNvSpPr>
          <p:nvPr>
            <p:ph type="title"/>
          </p:nvPr>
        </p:nvSpPr>
        <p:spPr/>
        <p:txBody>
          <a:bodyPr/>
          <a:lstStyle/>
          <a:p>
            <a:r>
              <a:rPr lang="en-US" dirty="0"/>
              <a:t>Examples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B60887-5DDB-41C8-8B1F-47B2FAC9DBAB}"/>
                  </a:ext>
                </a:extLst>
              </p:cNvPr>
              <p:cNvSpPr>
                <a:spLocks noGrp="1"/>
              </p:cNvSpPr>
              <p:nvPr>
                <p:ph idx="1"/>
              </p:nvPr>
            </p:nvSpPr>
            <p:spPr>
              <a:xfrm>
                <a:off x="913795" y="2096063"/>
                <a:ext cx="10353762" cy="4542861"/>
              </a:xfrm>
            </p:spPr>
            <p:txBody>
              <a:bodyPr>
                <a:normAutofit fontScale="77500" lnSpcReduction="20000"/>
              </a:bodyPr>
              <a:lstStyle/>
              <a:p>
                <a:pPr marL="0" indent="0">
                  <a:buNone/>
                </a:pPr>
                <a:r>
                  <a:rPr lang="en-US" dirty="0"/>
                  <a:t>Determine the energy of a photon with a frequency of 2 </a:t>
                </a:r>
                <a:r>
                  <a:rPr lang="en-US" dirty="0" err="1"/>
                  <a:t>MHz.</a:t>
                </a: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en-US" b="0" i="1" smtClean="0">
                          <a:latin typeface="Cambria Math" panose="02040503050406030204" pitchFamily="18" charset="0"/>
                          <a:ea typeface="Cambria Math" panose="02040503050406030204" pitchFamily="18" charset="0"/>
                        </a:rPr>
                        <m:t>=1.33×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oMath>
                  </m:oMathPara>
                </a14:m>
                <a:endParaRPr lang="en-US" dirty="0"/>
              </a:p>
              <a:p>
                <a:pPr marL="0" indent="0">
                  <a:buNone/>
                </a:pPr>
                <a:r>
                  <a:rPr lang="en-US" dirty="0"/>
                  <a:t>If a photon has 6x10</a:t>
                </a:r>
                <a:r>
                  <a:rPr lang="en-US" baseline="30000" dirty="0"/>
                  <a:t>-18</a:t>
                </a:r>
                <a:r>
                  <a:rPr lang="en-US" dirty="0"/>
                  <a:t> J, what type of radiation is it?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num>
                        <m:den>
                          <m:r>
                            <a:rPr lang="en-US" b="0" i="1" smtClean="0">
                              <a:latin typeface="Cambria Math" panose="02040503050406030204" pitchFamily="18" charset="0"/>
                            </a:rPr>
                            <m:t>h</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−18</m:t>
                              </m:r>
                            </m:sup>
                          </m:sSup>
                        </m:num>
                        <m:den>
                          <m:r>
                            <a:rPr lang="en-US" i="1">
                              <a:latin typeface="Cambria Math" panose="02040503050406030204" pitchFamily="18" charset="0"/>
                            </a:rPr>
                            <m:t>6.63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−34</m:t>
                              </m:r>
                            </m:sup>
                          </m:sSup>
                        </m:den>
                      </m:f>
                      <m:r>
                        <a:rPr lang="en-US" b="0" i="1" smtClean="0">
                          <a:latin typeface="Cambria Math" panose="02040503050406030204" pitchFamily="18" charset="0"/>
                        </a:rPr>
                        <m:t>=9.05</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15</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𝐻𝑧</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𝑢𝑙𝑡𝑟𝑎𝑣𝑖𝑜𝑙𝑒𝑡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𝑟𝑎𝑑𝑖𝑎𝑡𝑖𝑜𝑛</m:t>
                      </m:r>
                    </m:oMath>
                  </m:oMathPara>
                </a14:m>
                <a:endParaRPr lang="en-US" dirty="0"/>
              </a:p>
              <a:p>
                <a:pPr marL="0" indent="0">
                  <a:buNone/>
                </a:pPr>
                <a:r>
                  <a:rPr lang="en-US" dirty="0"/>
                  <a:t>What is the previous photon’s wavelength?</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𝑐</m:t>
                          </m:r>
                        </m:num>
                        <m:den>
                          <m:r>
                            <a:rPr lang="en-US" b="0" i="1" smtClean="0">
                              <a:latin typeface="Cambria Math" panose="02040503050406030204" pitchFamily="18" charset="0"/>
                              <a:ea typeface="Cambria Math" panose="02040503050406030204" pitchFamily="18" charset="0"/>
                            </a:rPr>
                            <m:t>𝑓</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num>
                        <m:den>
                          <m:r>
                            <a:rPr lang="en-US" i="1">
                              <a:latin typeface="Cambria Math" panose="02040503050406030204" pitchFamily="18" charset="0"/>
                            </a:rPr>
                            <m:t>9.05</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15</m:t>
                              </m:r>
                            </m:sup>
                          </m:sSup>
                        </m:den>
                      </m:f>
                      <m:r>
                        <a:rPr lang="en-US" b="0" i="1" smtClean="0">
                          <a:latin typeface="Cambria Math" panose="02040503050406030204" pitchFamily="18" charset="0"/>
                          <a:ea typeface="Cambria Math" panose="02040503050406030204" pitchFamily="18" charset="0"/>
                        </a:rPr>
                        <m:t>=3.32×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oMath>
                  </m:oMathPara>
                </a14:m>
                <a:endParaRPr lang="en-US" dirty="0"/>
              </a:p>
              <a:p>
                <a:pPr marL="0" indent="0">
                  <a:buNone/>
                </a:pPr>
                <a:r>
                  <a:rPr lang="en-US" dirty="0"/>
                  <a:t>A 100 W lightbulb produces light of 450 nm. How many photons are released each minute?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𝑐</m:t>
                          </m:r>
                        </m:num>
                        <m:den>
                          <m:r>
                            <a:rPr lang="en-US" i="1">
                              <a:latin typeface="Cambria Math" panose="02040503050406030204" pitchFamily="18" charset="0"/>
                              <a:ea typeface="Cambria Math" panose="02040503050406030204" pitchFamily="18" charset="0"/>
                            </a:rPr>
                            <m:t>𝜆</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8</m:t>
                              </m:r>
                            </m:sup>
                          </m:sSup>
                        </m:num>
                        <m:den>
                          <m:r>
                            <a:rPr lang="en-US" b="0" i="1" smtClean="0">
                              <a:latin typeface="Cambria Math" panose="02040503050406030204" pitchFamily="18" charset="0"/>
                            </a:rPr>
                            <m:t>450</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6.67</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𝐻𝑧</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=6.63×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−34</m:t>
                          </m:r>
                        </m:sup>
                      </m:sSup>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6.67×</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=4.42×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𝑝h𝑜𝑡𝑜𝑛𝑠</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100×60</m:t>
                          </m:r>
                        </m:num>
                        <m:den>
                          <m:r>
                            <a:rPr lang="en-US" i="1">
                              <a:latin typeface="Cambria Math" panose="02040503050406030204" pitchFamily="18" charset="0"/>
                              <a:ea typeface="Cambria Math" panose="02040503050406030204" pitchFamily="18" charset="0"/>
                            </a:rPr>
                            <m:t>4.42×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den>
                      </m:f>
                      <m:r>
                        <a:rPr lang="en-US" b="0" i="1" smtClean="0">
                          <a:latin typeface="Cambria Math" panose="02040503050406030204" pitchFamily="18" charset="0"/>
                          <a:ea typeface="Cambria Math" panose="02040503050406030204" pitchFamily="18" charset="0"/>
                        </a:rPr>
                        <m:t>=1.36×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𝑝h𝑜𝑡𝑜𝑛𝑠</m:t>
                      </m:r>
                    </m:oMath>
                  </m:oMathPara>
                </a14:m>
                <a:endParaRPr lang="en-AU" dirty="0"/>
              </a:p>
            </p:txBody>
          </p:sp>
        </mc:Choice>
        <mc:Fallback xmlns="">
          <p:sp>
            <p:nvSpPr>
              <p:cNvPr id="3" name="Content Placeholder 2">
                <a:extLst>
                  <a:ext uri="{FF2B5EF4-FFF2-40B4-BE49-F238E27FC236}">
                    <a16:creationId xmlns:a16="http://schemas.microsoft.com/office/drawing/2014/main" id="{7DB60887-5DDB-41C8-8B1F-47B2FAC9DBAB}"/>
                  </a:ext>
                </a:extLst>
              </p:cNvPr>
              <p:cNvSpPr>
                <a:spLocks noGrp="1" noRot="1" noChangeAspect="1" noMove="1" noResize="1" noEditPoints="1" noAdjustHandles="1" noChangeArrowheads="1" noChangeShapeType="1" noTextEdit="1"/>
              </p:cNvSpPr>
              <p:nvPr>
                <p:ph idx="1"/>
              </p:nvPr>
            </p:nvSpPr>
            <p:spPr>
              <a:xfrm>
                <a:off x="913795" y="2096063"/>
                <a:ext cx="10353762" cy="4542861"/>
              </a:xfrm>
              <a:blipFill>
                <a:blip r:embed="rId2"/>
                <a:stretch>
                  <a:fillRect l="-412" t="-671"/>
                </a:stretch>
              </a:blipFill>
            </p:spPr>
            <p:txBody>
              <a:bodyPr/>
              <a:lstStyle/>
              <a:p>
                <a:r>
                  <a:rPr lang="en-AU">
                    <a:noFill/>
                  </a:rPr>
                  <a:t> </a:t>
                </a:r>
              </a:p>
            </p:txBody>
          </p:sp>
        </mc:Fallback>
      </mc:AlternateContent>
    </p:spTree>
    <p:extLst>
      <p:ext uri="{BB962C8B-B14F-4D97-AF65-F5344CB8AC3E}">
        <p14:creationId xmlns:p14="http://schemas.microsoft.com/office/powerpoint/2010/main" val="48972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DF9E-3706-433C-A97E-B9260D99526E}"/>
              </a:ext>
            </a:extLst>
          </p:cNvPr>
          <p:cNvSpPr>
            <a:spLocks noGrp="1"/>
          </p:cNvSpPr>
          <p:nvPr>
            <p:ph type="title"/>
          </p:nvPr>
        </p:nvSpPr>
        <p:spPr/>
        <p:txBody>
          <a:bodyPr/>
          <a:lstStyle/>
          <a:p>
            <a:r>
              <a:rPr lang="en-US" dirty="0"/>
              <a:t>Photoelectric effect – insufficient energy</a:t>
            </a:r>
            <a:endParaRPr lang="en-AU" dirty="0"/>
          </a:p>
        </p:txBody>
      </p:sp>
      <p:sp>
        <p:nvSpPr>
          <p:cNvPr id="3" name="Content Placeholder 2">
            <a:extLst>
              <a:ext uri="{FF2B5EF4-FFF2-40B4-BE49-F238E27FC236}">
                <a16:creationId xmlns:a16="http://schemas.microsoft.com/office/drawing/2014/main" id="{9AB45FDB-6C96-4E25-B3A0-3C5EF3AC22AF}"/>
              </a:ext>
            </a:extLst>
          </p:cNvPr>
          <p:cNvSpPr>
            <a:spLocks noGrp="1"/>
          </p:cNvSpPr>
          <p:nvPr>
            <p:ph idx="1"/>
          </p:nvPr>
        </p:nvSpPr>
        <p:spPr>
          <a:xfrm>
            <a:off x="913795" y="2096064"/>
            <a:ext cx="6344551" cy="3695136"/>
          </a:xfrm>
        </p:spPr>
        <p:txBody>
          <a:bodyPr>
            <a:normAutofit fontScale="85000" lnSpcReduction="20000"/>
          </a:bodyPr>
          <a:lstStyle/>
          <a:p>
            <a:r>
              <a:rPr lang="en-US" dirty="0"/>
              <a:t>When light strikes metal (can be any substance but easiest to observe in metals) under the right conditions, electrons are ejected from the surface of the metal – referred to as photoelectrons</a:t>
            </a:r>
          </a:p>
          <a:p>
            <a:r>
              <a:rPr lang="en-US" dirty="0"/>
              <a:t>Interpretation is that electrons are given enough energy to break free from their electrostatic attraction to the nucleus</a:t>
            </a:r>
          </a:p>
          <a:p>
            <a:r>
              <a:rPr lang="en-US" dirty="0"/>
              <a:t>If it isn’t working should just have to increase the energy delivered by the light</a:t>
            </a:r>
          </a:p>
          <a:p>
            <a:r>
              <a:rPr lang="en-US" dirty="0"/>
              <a:t>Increasing the intensity of light classically thought to increase the amplitude of the wave which increases the energy carried by the wave – the light should then have enough energy to eject electrons, but it doesn’t work</a:t>
            </a:r>
          </a:p>
          <a:p>
            <a:pPr marL="0" indent="0">
              <a:buNone/>
            </a:pPr>
            <a:endParaRPr lang="en-AU" dirty="0"/>
          </a:p>
        </p:txBody>
      </p:sp>
      <p:sp>
        <p:nvSpPr>
          <p:cNvPr id="4" name="Rectangle 3">
            <a:extLst>
              <a:ext uri="{FF2B5EF4-FFF2-40B4-BE49-F238E27FC236}">
                <a16:creationId xmlns:a16="http://schemas.microsoft.com/office/drawing/2014/main" id="{C9201081-2B86-4F20-904D-4A9767590500}"/>
              </a:ext>
            </a:extLst>
          </p:cNvPr>
          <p:cNvSpPr/>
          <p:nvPr/>
        </p:nvSpPr>
        <p:spPr>
          <a:xfrm>
            <a:off x="9495617" y="2029735"/>
            <a:ext cx="402715" cy="4358798"/>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8" name="Group 37">
            <a:extLst>
              <a:ext uri="{FF2B5EF4-FFF2-40B4-BE49-F238E27FC236}">
                <a16:creationId xmlns:a16="http://schemas.microsoft.com/office/drawing/2014/main" id="{4ED2FCB3-44D8-4070-B06E-DCF5DB5A6730}"/>
              </a:ext>
            </a:extLst>
          </p:cNvPr>
          <p:cNvGrpSpPr/>
          <p:nvPr/>
        </p:nvGrpSpPr>
        <p:grpSpPr>
          <a:xfrm>
            <a:off x="8207812" y="2592439"/>
            <a:ext cx="1259863" cy="223076"/>
            <a:chOff x="900545" y="3301538"/>
            <a:chExt cx="9132912" cy="3236422"/>
          </a:xfrm>
        </p:grpSpPr>
        <p:grpSp>
          <p:nvGrpSpPr>
            <p:cNvPr id="52" name="Group 51">
              <a:extLst>
                <a:ext uri="{FF2B5EF4-FFF2-40B4-BE49-F238E27FC236}">
                  <a16:creationId xmlns:a16="http://schemas.microsoft.com/office/drawing/2014/main" id="{621644BC-0955-4F09-9565-AF00850DC032}"/>
                </a:ext>
              </a:extLst>
            </p:cNvPr>
            <p:cNvGrpSpPr/>
            <p:nvPr/>
          </p:nvGrpSpPr>
          <p:grpSpPr>
            <a:xfrm>
              <a:off x="900545" y="3301538"/>
              <a:ext cx="2283228" cy="3236422"/>
              <a:chOff x="2022764" y="3297382"/>
              <a:chExt cx="2283228" cy="3236422"/>
            </a:xfrm>
          </p:grpSpPr>
          <p:sp>
            <p:nvSpPr>
              <p:cNvPr id="62" name="Freeform: Shape 61">
                <a:extLst>
                  <a:ext uri="{FF2B5EF4-FFF2-40B4-BE49-F238E27FC236}">
                    <a16:creationId xmlns:a16="http://schemas.microsoft.com/office/drawing/2014/main" id="{C7ED6BE0-8DAA-41B2-B3B3-C34DFC163AE2}"/>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Freeform: Shape 62">
                <a:extLst>
                  <a:ext uri="{FF2B5EF4-FFF2-40B4-BE49-F238E27FC236}">
                    <a16:creationId xmlns:a16="http://schemas.microsoft.com/office/drawing/2014/main" id="{3CC9E744-6663-43B0-A26E-ECEA6F194263}"/>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3" name="Group 52">
              <a:extLst>
                <a:ext uri="{FF2B5EF4-FFF2-40B4-BE49-F238E27FC236}">
                  <a16:creationId xmlns:a16="http://schemas.microsoft.com/office/drawing/2014/main" id="{3A05AEEC-0DEE-4699-B5FE-F967746797D6}"/>
                </a:ext>
              </a:extLst>
            </p:cNvPr>
            <p:cNvGrpSpPr/>
            <p:nvPr/>
          </p:nvGrpSpPr>
          <p:grpSpPr>
            <a:xfrm>
              <a:off x="3183773" y="3301538"/>
              <a:ext cx="2283228" cy="3236422"/>
              <a:chOff x="2022764" y="3297382"/>
              <a:chExt cx="2283228" cy="3236422"/>
            </a:xfrm>
          </p:grpSpPr>
          <p:sp>
            <p:nvSpPr>
              <p:cNvPr id="60" name="Freeform: Shape 59">
                <a:extLst>
                  <a:ext uri="{FF2B5EF4-FFF2-40B4-BE49-F238E27FC236}">
                    <a16:creationId xmlns:a16="http://schemas.microsoft.com/office/drawing/2014/main" id="{CC056355-0EDF-4B7D-A62F-B96485AA7F84}"/>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Freeform: Shape 60">
                <a:extLst>
                  <a:ext uri="{FF2B5EF4-FFF2-40B4-BE49-F238E27FC236}">
                    <a16:creationId xmlns:a16="http://schemas.microsoft.com/office/drawing/2014/main" id="{D52D4322-57CF-40D1-8CC1-1AB8F85A97A1}"/>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4" name="Group 53">
              <a:extLst>
                <a:ext uri="{FF2B5EF4-FFF2-40B4-BE49-F238E27FC236}">
                  <a16:creationId xmlns:a16="http://schemas.microsoft.com/office/drawing/2014/main" id="{84F14F24-C850-4E2B-8D8A-609A3BA1471D}"/>
                </a:ext>
              </a:extLst>
            </p:cNvPr>
            <p:cNvGrpSpPr/>
            <p:nvPr/>
          </p:nvGrpSpPr>
          <p:grpSpPr>
            <a:xfrm>
              <a:off x="5467001" y="3301538"/>
              <a:ext cx="2283228" cy="3236422"/>
              <a:chOff x="2022764" y="3297382"/>
              <a:chExt cx="2283228" cy="3236422"/>
            </a:xfrm>
          </p:grpSpPr>
          <p:sp>
            <p:nvSpPr>
              <p:cNvPr id="58" name="Freeform: Shape 57">
                <a:extLst>
                  <a:ext uri="{FF2B5EF4-FFF2-40B4-BE49-F238E27FC236}">
                    <a16:creationId xmlns:a16="http://schemas.microsoft.com/office/drawing/2014/main" id="{D110C647-AE7C-43BE-B7F7-318CF767A08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Freeform: Shape 58">
                <a:extLst>
                  <a:ext uri="{FF2B5EF4-FFF2-40B4-BE49-F238E27FC236}">
                    <a16:creationId xmlns:a16="http://schemas.microsoft.com/office/drawing/2014/main" id="{F35B5F1E-74BA-4506-9865-0D15F97E3494}"/>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5" name="Freeform: Shape 54">
              <a:extLst>
                <a:ext uri="{FF2B5EF4-FFF2-40B4-BE49-F238E27FC236}">
                  <a16:creationId xmlns:a16="http://schemas.microsoft.com/office/drawing/2014/main" id="{552011F8-3BC1-4C87-AD2B-076C0066F261}"/>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Freeform: Shape 55">
              <a:extLst>
                <a:ext uri="{FF2B5EF4-FFF2-40B4-BE49-F238E27FC236}">
                  <a16:creationId xmlns:a16="http://schemas.microsoft.com/office/drawing/2014/main" id="{F86E1DD5-4FBA-4A5A-9EFD-CD4B5F990C7B}"/>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4" name="Group 63">
            <a:extLst>
              <a:ext uri="{FF2B5EF4-FFF2-40B4-BE49-F238E27FC236}">
                <a16:creationId xmlns:a16="http://schemas.microsoft.com/office/drawing/2014/main" id="{867AB3AC-E25E-4416-B3D2-573960E7DFE6}"/>
              </a:ext>
            </a:extLst>
          </p:cNvPr>
          <p:cNvGrpSpPr/>
          <p:nvPr/>
        </p:nvGrpSpPr>
        <p:grpSpPr>
          <a:xfrm>
            <a:off x="8209764" y="3654249"/>
            <a:ext cx="1259863" cy="618281"/>
            <a:chOff x="900545" y="3301538"/>
            <a:chExt cx="9132912" cy="3236422"/>
          </a:xfrm>
        </p:grpSpPr>
        <p:grpSp>
          <p:nvGrpSpPr>
            <p:cNvPr id="65" name="Group 64">
              <a:extLst>
                <a:ext uri="{FF2B5EF4-FFF2-40B4-BE49-F238E27FC236}">
                  <a16:creationId xmlns:a16="http://schemas.microsoft.com/office/drawing/2014/main" id="{169F8E2C-0223-4AA0-BE7E-39F37E98BE40}"/>
                </a:ext>
              </a:extLst>
            </p:cNvPr>
            <p:cNvGrpSpPr/>
            <p:nvPr/>
          </p:nvGrpSpPr>
          <p:grpSpPr>
            <a:xfrm>
              <a:off x="900545" y="3301538"/>
              <a:ext cx="2283228" cy="3236422"/>
              <a:chOff x="2022764" y="3297382"/>
              <a:chExt cx="2283228" cy="3236422"/>
            </a:xfrm>
          </p:grpSpPr>
          <p:sp>
            <p:nvSpPr>
              <p:cNvPr id="74" name="Freeform: Shape 73">
                <a:extLst>
                  <a:ext uri="{FF2B5EF4-FFF2-40B4-BE49-F238E27FC236}">
                    <a16:creationId xmlns:a16="http://schemas.microsoft.com/office/drawing/2014/main" id="{7A4F3D17-5553-415B-B884-A38CED648BCA}"/>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Freeform: Shape 74">
                <a:extLst>
                  <a:ext uri="{FF2B5EF4-FFF2-40B4-BE49-F238E27FC236}">
                    <a16:creationId xmlns:a16="http://schemas.microsoft.com/office/drawing/2014/main" id="{6D0DA21F-5D9C-4B68-A06D-6E697919476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6" name="Group 65">
              <a:extLst>
                <a:ext uri="{FF2B5EF4-FFF2-40B4-BE49-F238E27FC236}">
                  <a16:creationId xmlns:a16="http://schemas.microsoft.com/office/drawing/2014/main" id="{839D48D0-F7AB-46F6-AD40-D1D8443A7E18}"/>
                </a:ext>
              </a:extLst>
            </p:cNvPr>
            <p:cNvGrpSpPr/>
            <p:nvPr/>
          </p:nvGrpSpPr>
          <p:grpSpPr>
            <a:xfrm>
              <a:off x="3183773" y="3301538"/>
              <a:ext cx="2283228" cy="3236422"/>
              <a:chOff x="2022764" y="3297382"/>
              <a:chExt cx="2283228" cy="3236422"/>
            </a:xfrm>
          </p:grpSpPr>
          <p:sp>
            <p:nvSpPr>
              <p:cNvPr id="72" name="Freeform: Shape 71">
                <a:extLst>
                  <a:ext uri="{FF2B5EF4-FFF2-40B4-BE49-F238E27FC236}">
                    <a16:creationId xmlns:a16="http://schemas.microsoft.com/office/drawing/2014/main" id="{EA6662B5-4191-4167-9074-D611E4E8CDB3}"/>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Freeform: Shape 72">
                <a:extLst>
                  <a:ext uri="{FF2B5EF4-FFF2-40B4-BE49-F238E27FC236}">
                    <a16:creationId xmlns:a16="http://schemas.microsoft.com/office/drawing/2014/main" id="{12979D55-47CA-4786-95DB-F70770374ACB}"/>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7" name="Group 66">
              <a:extLst>
                <a:ext uri="{FF2B5EF4-FFF2-40B4-BE49-F238E27FC236}">
                  <a16:creationId xmlns:a16="http://schemas.microsoft.com/office/drawing/2014/main" id="{4FC505BB-5706-4B54-A754-DE2F882F311B}"/>
                </a:ext>
              </a:extLst>
            </p:cNvPr>
            <p:cNvGrpSpPr/>
            <p:nvPr/>
          </p:nvGrpSpPr>
          <p:grpSpPr>
            <a:xfrm>
              <a:off x="5467001" y="3301538"/>
              <a:ext cx="2283228" cy="3236422"/>
              <a:chOff x="2022764" y="3297382"/>
              <a:chExt cx="2283228" cy="3236422"/>
            </a:xfrm>
          </p:grpSpPr>
          <p:sp>
            <p:nvSpPr>
              <p:cNvPr id="70" name="Freeform: Shape 69">
                <a:extLst>
                  <a:ext uri="{FF2B5EF4-FFF2-40B4-BE49-F238E27FC236}">
                    <a16:creationId xmlns:a16="http://schemas.microsoft.com/office/drawing/2014/main" id="{EB921BA4-4170-4054-B974-6F8473FDCE1B}"/>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Freeform: Shape 70">
                <a:extLst>
                  <a:ext uri="{FF2B5EF4-FFF2-40B4-BE49-F238E27FC236}">
                    <a16:creationId xmlns:a16="http://schemas.microsoft.com/office/drawing/2014/main" id="{5F0401F4-11D1-46ED-8235-23044B48357F}"/>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8" name="Freeform: Shape 67">
              <a:extLst>
                <a:ext uri="{FF2B5EF4-FFF2-40B4-BE49-F238E27FC236}">
                  <a16:creationId xmlns:a16="http://schemas.microsoft.com/office/drawing/2014/main" id="{B7E03B40-00EA-4637-AE7B-F45FECC06D06}"/>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Freeform: Shape 68">
              <a:extLst>
                <a:ext uri="{FF2B5EF4-FFF2-40B4-BE49-F238E27FC236}">
                  <a16:creationId xmlns:a16="http://schemas.microsoft.com/office/drawing/2014/main" id="{6E5F784E-063C-4BAD-B882-2EB70164A212}"/>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6" name="Group 75">
            <a:extLst>
              <a:ext uri="{FF2B5EF4-FFF2-40B4-BE49-F238E27FC236}">
                <a16:creationId xmlns:a16="http://schemas.microsoft.com/office/drawing/2014/main" id="{84851C9C-C7D8-4A42-A61C-6599957DFA12}"/>
              </a:ext>
            </a:extLst>
          </p:cNvPr>
          <p:cNvGrpSpPr/>
          <p:nvPr/>
        </p:nvGrpSpPr>
        <p:grpSpPr>
          <a:xfrm>
            <a:off x="8214602" y="5024287"/>
            <a:ext cx="1259863" cy="1053748"/>
            <a:chOff x="900545" y="3301538"/>
            <a:chExt cx="9132912" cy="3236422"/>
          </a:xfrm>
        </p:grpSpPr>
        <p:grpSp>
          <p:nvGrpSpPr>
            <p:cNvPr id="77" name="Group 76">
              <a:extLst>
                <a:ext uri="{FF2B5EF4-FFF2-40B4-BE49-F238E27FC236}">
                  <a16:creationId xmlns:a16="http://schemas.microsoft.com/office/drawing/2014/main" id="{3FC618F9-42AD-41EB-812E-468413ABCB0E}"/>
                </a:ext>
              </a:extLst>
            </p:cNvPr>
            <p:cNvGrpSpPr/>
            <p:nvPr/>
          </p:nvGrpSpPr>
          <p:grpSpPr>
            <a:xfrm>
              <a:off x="900545" y="3301538"/>
              <a:ext cx="2283228" cy="3236422"/>
              <a:chOff x="2022764" y="3297382"/>
              <a:chExt cx="2283228" cy="3236422"/>
            </a:xfrm>
          </p:grpSpPr>
          <p:sp>
            <p:nvSpPr>
              <p:cNvPr id="86" name="Freeform: Shape 85">
                <a:extLst>
                  <a:ext uri="{FF2B5EF4-FFF2-40B4-BE49-F238E27FC236}">
                    <a16:creationId xmlns:a16="http://schemas.microsoft.com/office/drawing/2014/main" id="{A39479A6-27A3-47F6-80D7-50CCDB0E47DC}"/>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Freeform: Shape 86">
                <a:extLst>
                  <a:ext uri="{FF2B5EF4-FFF2-40B4-BE49-F238E27FC236}">
                    <a16:creationId xmlns:a16="http://schemas.microsoft.com/office/drawing/2014/main" id="{727C8CAB-C5D6-46AB-BB82-E85D5C92C26B}"/>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a:extLst>
                <a:ext uri="{FF2B5EF4-FFF2-40B4-BE49-F238E27FC236}">
                  <a16:creationId xmlns:a16="http://schemas.microsoft.com/office/drawing/2014/main" id="{FC94D75B-8C52-49A9-84F5-69FA98522FD8}"/>
                </a:ext>
              </a:extLst>
            </p:cNvPr>
            <p:cNvGrpSpPr/>
            <p:nvPr/>
          </p:nvGrpSpPr>
          <p:grpSpPr>
            <a:xfrm>
              <a:off x="3183773" y="3301538"/>
              <a:ext cx="2283228" cy="3236422"/>
              <a:chOff x="2022764" y="3297382"/>
              <a:chExt cx="2283228" cy="3236422"/>
            </a:xfrm>
          </p:grpSpPr>
          <p:sp>
            <p:nvSpPr>
              <p:cNvPr id="84" name="Freeform: Shape 83">
                <a:extLst>
                  <a:ext uri="{FF2B5EF4-FFF2-40B4-BE49-F238E27FC236}">
                    <a16:creationId xmlns:a16="http://schemas.microsoft.com/office/drawing/2014/main" id="{9FA4F5E4-A5E8-4812-93A7-F2AD207A052A}"/>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Freeform: Shape 84">
                <a:extLst>
                  <a:ext uri="{FF2B5EF4-FFF2-40B4-BE49-F238E27FC236}">
                    <a16:creationId xmlns:a16="http://schemas.microsoft.com/office/drawing/2014/main" id="{7DFC464B-464C-4A43-A431-7FB2CDB9DC0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9" name="Group 78">
              <a:extLst>
                <a:ext uri="{FF2B5EF4-FFF2-40B4-BE49-F238E27FC236}">
                  <a16:creationId xmlns:a16="http://schemas.microsoft.com/office/drawing/2014/main" id="{DEFA4D64-2977-4887-93E0-4F6357D1C749}"/>
                </a:ext>
              </a:extLst>
            </p:cNvPr>
            <p:cNvGrpSpPr/>
            <p:nvPr/>
          </p:nvGrpSpPr>
          <p:grpSpPr>
            <a:xfrm>
              <a:off x="5467001" y="3301538"/>
              <a:ext cx="2283228" cy="3236422"/>
              <a:chOff x="2022764" y="3297382"/>
              <a:chExt cx="2283228" cy="3236422"/>
            </a:xfrm>
          </p:grpSpPr>
          <p:sp>
            <p:nvSpPr>
              <p:cNvPr id="82" name="Freeform: Shape 81">
                <a:extLst>
                  <a:ext uri="{FF2B5EF4-FFF2-40B4-BE49-F238E27FC236}">
                    <a16:creationId xmlns:a16="http://schemas.microsoft.com/office/drawing/2014/main" id="{A6ADF5EC-1198-4712-85D8-6226D3F5E1C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Freeform: Shape 82">
                <a:extLst>
                  <a:ext uri="{FF2B5EF4-FFF2-40B4-BE49-F238E27FC236}">
                    <a16:creationId xmlns:a16="http://schemas.microsoft.com/office/drawing/2014/main" id="{233D5F81-0BF7-4045-8EEB-E0EFADC7A698}"/>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0" name="Freeform: Shape 79">
              <a:extLst>
                <a:ext uri="{FF2B5EF4-FFF2-40B4-BE49-F238E27FC236}">
                  <a16:creationId xmlns:a16="http://schemas.microsoft.com/office/drawing/2014/main" id="{AB601331-18E5-4598-A72A-3472BDE01BC3}"/>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Freeform: Shape 80">
              <a:extLst>
                <a:ext uri="{FF2B5EF4-FFF2-40B4-BE49-F238E27FC236}">
                  <a16:creationId xmlns:a16="http://schemas.microsoft.com/office/drawing/2014/main" id="{DE3FC28C-AA0B-4CFF-BEA8-A474E3FCC6E8}"/>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8" name="TextBox 87">
            <a:extLst>
              <a:ext uri="{FF2B5EF4-FFF2-40B4-BE49-F238E27FC236}">
                <a16:creationId xmlns:a16="http://schemas.microsoft.com/office/drawing/2014/main" id="{F796F5AA-7AF1-4B96-9A8F-3BBE4E57D4CE}"/>
              </a:ext>
            </a:extLst>
          </p:cNvPr>
          <p:cNvSpPr txBox="1"/>
          <p:nvPr/>
        </p:nvSpPr>
        <p:spPr>
          <a:xfrm>
            <a:off x="9961275" y="2473144"/>
            <a:ext cx="1771946" cy="461665"/>
          </a:xfrm>
          <a:prstGeom prst="rect">
            <a:avLst/>
          </a:prstGeom>
          <a:noFill/>
        </p:spPr>
        <p:txBody>
          <a:bodyPr wrap="square" rtlCol="0">
            <a:spAutoFit/>
          </a:bodyPr>
          <a:lstStyle/>
          <a:p>
            <a:r>
              <a:rPr lang="en-US" sz="1200" dirty="0"/>
              <a:t>Light shone on metal – no electrons ejected</a:t>
            </a:r>
            <a:endParaRPr lang="en-AU" sz="1200" dirty="0"/>
          </a:p>
        </p:txBody>
      </p:sp>
      <p:sp>
        <p:nvSpPr>
          <p:cNvPr id="89" name="TextBox 88">
            <a:extLst>
              <a:ext uri="{FF2B5EF4-FFF2-40B4-BE49-F238E27FC236}">
                <a16:creationId xmlns:a16="http://schemas.microsoft.com/office/drawing/2014/main" id="{0FA0C769-A418-4AA9-9A92-6866050AE12E}"/>
              </a:ext>
            </a:extLst>
          </p:cNvPr>
          <p:cNvSpPr txBox="1"/>
          <p:nvPr/>
        </p:nvSpPr>
        <p:spPr>
          <a:xfrm>
            <a:off x="9978408" y="3547011"/>
            <a:ext cx="1771946" cy="646331"/>
          </a:xfrm>
          <a:prstGeom prst="rect">
            <a:avLst/>
          </a:prstGeom>
          <a:noFill/>
        </p:spPr>
        <p:txBody>
          <a:bodyPr wrap="square" rtlCol="0">
            <a:spAutoFit/>
          </a:bodyPr>
          <a:lstStyle/>
          <a:p>
            <a:r>
              <a:rPr lang="en-US" sz="1200" dirty="0"/>
              <a:t>Brighter light shone on metal – still no electrons ejected</a:t>
            </a:r>
            <a:endParaRPr lang="en-AU" sz="1200" dirty="0"/>
          </a:p>
        </p:txBody>
      </p:sp>
      <p:sp>
        <p:nvSpPr>
          <p:cNvPr id="90" name="TextBox 89">
            <a:extLst>
              <a:ext uri="{FF2B5EF4-FFF2-40B4-BE49-F238E27FC236}">
                <a16:creationId xmlns:a16="http://schemas.microsoft.com/office/drawing/2014/main" id="{85A849B2-EE67-49C9-B387-C0D8FBC11323}"/>
              </a:ext>
            </a:extLst>
          </p:cNvPr>
          <p:cNvSpPr txBox="1"/>
          <p:nvPr/>
        </p:nvSpPr>
        <p:spPr>
          <a:xfrm>
            <a:off x="9968065" y="5227995"/>
            <a:ext cx="1771946" cy="646331"/>
          </a:xfrm>
          <a:prstGeom prst="rect">
            <a:avLst/>
          </a:prstGeom>
          <a:noFill/>
        </p:spPr>
        <p:txBody>
          <a:bodyPr wrap="square" rtlCol="0">
            <a:spAutoFit/>
          </a:bodyPr>
          <a:lstStyle/>
          <a:p>
            <a:r>
              <a:rPr lang="en-US" sz="1200" dirty="0"/>
              <a:t>Even brighter light shone on metal – still no electrons ejected</a:t>
            </a:r>
            <a:endParaRPr lang="en-AU" sz="1200" dirty="0"/>
          </a:p>
        </p:txBody>
      </p:sp>
    </p:spTree>
    <p:extLst>
      <p:ext uri="{BB962C8B-B14F-4D97-AF65-F5344CB8AC3E}">
        <p14:creationId xmlns:p14="http://schemas.microsoft.com/office/powerpoint/2010/main" val="340195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DF9E-3706-433C-A97E-B9260D99526E}"/>
              </a:ext>
            </a:extLst>
          </p:cNvPr>
          <p:cNvSpPr>
            <a:spLocks noGrp="1"/>
          </p:cNvSpPr>
          <p:nvPr>
            <p:ph type="title"/>
          </p:nvPr>
        </p:nvSpPr>
        <p:spPr/>
        <p:txBody>
          <a:bodyPr/>
          <a:lstStyle/>
          <a:p>
            <a:r>
              <a:rPr lang="en-US" dirty="0"/>
              <a:t>Photoelectric effect – enough energy</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B45FDB-6C96-4E25-B3A0-3C5EF3AC22AF}"/>
                  </a:ext>
                </a:extLst>
              </p:cNvPr>
              <p:cNvSpPr>
                <a:spLocks noGrp="1"/>
              </p:cNvSpPr>
              <p:nvPr>
                <p:ph idx="1"/>
              </p:nvPr>
            </p:nvSpPr>
            <p:spPr>
              <a:xfrm>
                <a:off x="149291" y="2096063"/>
                <a:ext cx="7878438" cy="4541113"/>
              </a:xfrm>
            </p:spPr>
            <p:txBody>
              <a:bodyPr>
                <a:normAutofit fontScale="85000" lnSpcReduction="10000"/>
              </a:bodyPr>
              <a:lstStyle/>
              <a:p>
                <a:r>
                  <a:rPr lang="en-US" dirty="0"/>
                  <a:t>Found that rather than increasing amplitude, it was necessary to increase frequency</a:t>
                </a:r>
              </a:p>
              <a:p>
                <a:r>
                  <a:rPr lang="en-US" dirty="0"/>
                  <a:t>Recall the Planck-Einstein Relation: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oMath>
                  </m:oMathPara>
                </a14:m>
                <a:endParaRPr lang="en-US" dirty="0"/>
              </a:p>
              <a:p>
                <a:r>
                  <a:rPr lang="en-US" dirty="0"/>
                  <a:t>The energy of a single photon is directly proportional to its frequency</a:t>
                </a:r>
              </a:p>
              <a:p>
                <a:r>
                  <a:rPr lang="en-US" dirty="0"/>
                  <a:t>Since increasing the amplitude (number of photons) didn’t work, but increasing the energy of each individual photon does, the effect must come down to collisions between individual photons and individual electrons</a:t>
                </a:r>
              </a:p>
              <a:p>
                <a:r>
                  <a:rPr lang="en-US" dirty="0"/>
                  <a:t>When a photon with sufficient energy strikes an electron, the electron absorbs the energy of the photon gaining enough to break free of the atom</a:t>
                </a:r>
              </a:p>
              <a:p>
                <a:r>
                  <a:rPr lang="en-US" dirty="0"/>
                  <a:t>Wave or particle? – Light must be a particle to explain why high frequency light is required to deliver enough energy to electrons while high intensity light cannot</a:t>
                </a:r>
                <a:endParaRPr lang="en-AU" dirty="0"/>
              </a:p>
              <a:p>
                <a:endParaRPr lang="en-US"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9AB45FDB-6C96-4E25-B3A0-3C5EF3AC22AF}"/>
                  </a:ext>
                </a:extLst>
              </p:cNvPr>
              <p:cNvSpPr>
                <a:spLocks noGrp="1" noRot="1" noChangeAspect="1" noMove="1" noResize="1" noEditPoints="1" noAdjustHandles="1" noChangeArrowheads="1" noChangeShapeType="1" noTextEdit="1"/>
              </p:cNvSpPr>
              <p:nvPr>
                <p:ph idx="1"/>
              </p:nvPr>
            </p:nvSpPr>
            <p:spPr>
              <a:xfrm>
                <a:off x="149291" y="2096063"/>
                <a:ext cx="7878438" cy="4541113"/>
              </a:xfrm>
              <a:blipFill>
                <a:blip r:embed="rId2"/>
                <a:stretch>
                  <a:fillRect l="-464" t="-537" r="-1083" b="-134"/>
                </a:stretch>
              </a:blipFill>
            </p:spPr>
            <p:txBody>
              <a:bodyPr/>
              <a:lstStyle/>
              <a:p>
                <a:r>
                  <a:rPr lang="en-AU">
                    <a:noFill/>
                  </a:rPr>
                  <a:t> </a:t>
                </a:r>
              </a:p>
            </p:txBody>
          </p:sp>
        </mc:Fallback>
      </mc:AlternateContent>
      <p:sp>
        <p:nvSpPr>
          <p:cNvPr id="4" name="Rectangle 3">
            <a:extLst>
              <a:ext uri="{FF2B5EF4-FFF2-40B4-BE49-F238E27FC236}">
                <a16:creationId xmlns:a16="http://schemas.microsoft.com/office/drawing/2014/main" id="{C9201081-2B86-4F20-904D-4A9767590500}"/>
              </a:ext>
            </a:extLst>
          </p:cNvPr>
          <p:cNvSpPr/>
          <p:nvPr/>
        </p:nvSpPr>
        <p:spPr>
          <a:xfrm>
            <a:off x="9495617" y="2029735"/>
            <a:ext cx="402715" cy="4358798"/>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TextBox 87">
            <a:extLst>
              <a:ext uri="{FF2B5EF4-FFF2-40B4-BE49-F238E27FC236}">
                <a16:creationId xmlns:a16="http://schemas.microsoft.com/office/drawing/2014/main" id="{F796F5AA-7AF1-4B96-9A8F-3BBE4E57D4CE}"/>
              </a:ext>
            </a:extLst>
          </p:cNvPr>
          <p:cNvSpPr txBox="1"/>
          <p:nvPr/>
        </p:nvSpPr>
        <p:spPr>
          <a:xfrm>
            <a:off x="9961275" y="2473144"/>
            <a:ext cx="1771946" cy="461665"/>
          </a:xfrm>
          <a:prstGeom prst="rect">
            <a:avLst/>
          </a:prstGeom>
          <a:noFill/>
        </p:spPr>
        <p:txBody>
          <a:bodyPr wrap="square" rtlCol="0">
            <a:spAutoFit/>
          </a:bodyPr>
          <a:lstStyle/>
          <a:p>
            <a:r>
              <a:rPr lang="en-US" sz="1200" dirty="0"/>
              <a:t>Light shone on metal – no electrons ejected</a:t>
            </a:r>
            <a:endParaRPr lang="en-AU" sz="1200" dirty="0"/>
          </a:p>
        </p:txBody>
      </p:sp>
      <p:sp>
        <p:nvSpPr>
          <p:cNvPr id="89" name="TextBox 88">
            <a:extLst>
              <a:ext uri="{FF2B5EF4-FFF2-40B4-BE49-F238E27FC236}">
                <a16:creationId xmlns:a16="http://schemas.microsoft.com/office/drawing/2014/main" id="{0FA0C769-A418-4AA9-9A92-6866050AE12E}"/>
              </a:ext>
            </a:extLst>
          </p:cNvPr>
          <p:cNvSpPr txBox="1"/>
          <p:nvPr/>
        </p:nvSpPr>
        <p:spPr>
          <a:xfrm>
            <a:off x="9941122" y="3725996"/>
            <a:ext cx="1771946" cy="830997"/>
          </a:xfrm>
          <a:prstGeom prst="rect">
            <a:avLst/>
          </a:prstGeom>
          <a:noFill/>
        </p:spPr>
        <p:txBody>
          <a:bodyPr wrap="square" rtlCol="0">
            <a:spAutoFit/>
          </a:bodyPr>
          <a:lstStyle/>
          <a:p>
            <a:r>
              <a:rPr lang="en-US" sz="1200" dirty="0"/>
              <a:t>Higher frequency light shone on metal – slow moving electrons ejected</a:t>
            </a:r>
            <a:endParaRPr lang="en-AU" sz="1200" dirty="0"/>
          </a:p>
        </p:txBody>
      </p:sp>
      <p:sp>
        <p:nvSpPr>
          <p:cNvPr id="90" name="TextBox 89">
            <a:extLst>
              <a:ext uri="{FF2B5EF4-FFF2-40B4-BE49-F238E27FC236}">
                <a16:creationId xmlns:a16="http://schemas.microsoft.com/office/drawing/2014/main" id="{85A849B2-EE67-49C9-B387-C0D8FBC11323}"/>
              </a:ext>
            </a:extLst>
          </p:cNvPr>
          <p:cNvSpPr txBox="1"/>
          <p:nvPr/>
        </p:nvSpPr>
        <p:spPr>
          <a:xfrm>
            <a:off x="9968065" y="5227995"/>
            <a:ext cx="1771946" cy="830997"/>
          </a:xfrm>
          <a:prstGeom prst="rect">
            <a:avLst/>
          </a:prstGeom>
          <a:noFill/>
        </p:spPr>
        <p:txBody>
          <a:bodyPr wrap="square" rtlCol="0">
            <a:spAutoFit/>
          </a:bodyPr>
          <a:lstStyle/>
          <a:p>
            <a:r>
              <a:rPr lang="en-US" sz="1200" dirty="0"/>
              <a:t>Even higher frequency light shone on metal – high speed electrons ejected</a:t>
            </a:r>
            <a:endParaRPr lang="en-AU" sz="1200" dirty="0"/>
          </a:p>
        </p:txBody>
      </p:sp>
      <p:grpSp>
        <p:nvGrpSpPr>
          <p:cNvPr id="45" name="Group 44">
            <a:extLst>
              <a:ext uri="{FF2B5EF4-FFF2-40B4-BE49-F238E27FC236}">
                <a16:creationId xmlns:a16="http://schemas.microsoft.com/office/drawing/2014/main" id="{C9AE13C8-92B5-4DFE-83E2-FFAFB42C4B5D}"/>
              </a:ext>
            </a:extLst>
          </p:cNvPr>
          <p:cNvGrpSpPr/>
          <p:nvPr/>
        </p:nvGrpSpPr>
        <p:grpSpPr>
          <a:xfrm>
            <a:off x="8212631" y="2290488"/>
            <a:ext cx="1259863" cy="838819"/>
            <a:chOff x="900545" y="3301538"/>
            <a:chExt cx="9132912" cy="3236422"/>
          </a:xfrm>
        </p:grpSpPr>
        <p:grpSp>
          <p:nvGrpSpPr>
            <p:cNvPr id="97" name="Group 96">
              <a:extLst>
                <a:ext uri="{FF2B5EF4-FFF2-40B4-BE49-F238E27FC236}">
                  <a16:creationId xmlns:a16="http://schemas.microsoft.com/office/drawing/2014/main" id="{2234C352-F15F-4EBC-8702-885933174E51}"/>
                </a:ext>
              </a:extLst>
            </p:cNvPr>
            <p:cNvGrpSpPr/>
            <p:nvPr/>
          </p:nvGrpSpPr>
          <p:grpSpPr>
            <a:xfrm>
              <a:off x="900545" y="3301538"/>
              <a:ext cx="2283228" cy="3236422"/>
              <a:chOff x="2022764" y="3297382"/>
              <a:chExt cx="2283228" cy="3236422"/>
            </a:xfrm>
          </p:grpSpPr>
          <p:sp>
            <p:nvSpPr>
              <p:cNvPr id="107" name="Freeform: Shape 106">
                <a:extLst>
                  <a:ext uri="{FF2B5EF4-FFF2-40B4-BE49-F238E27FC236}">
                    <a16:creationId xmlns:a16="http://schemas.microsoft.com/office/drawing/2014/main" id="{AA3529CE-8CBF-4B6C-8588-ECF1A8CCEC46}"/>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Freeform: Shape 107">
                <a:extLst>
                  <a:ext uri="{FF2B5EF4-FFF2-40B4-BE49-F238E27FC236}">
                    <a16:creationId xmlns:a16="http://schemas.microsoft.com/office/drawing/2014/main" id="{3CBBDECF-0DDA-4A98-8DA8-7AC924000C8C}"/>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8" name="Group 97">
              <a:extLst>
                <a:ext uri="{FF2B5EF4-FFF2-40B4-BE49-F238E27FC236}">
                  <a16:creationId xmlns:a16="http://schemas.microsoft.com/office/drawing/2014/main" id="{28C8B484-FB64-4D67-B05C-034D5652129D}"/>
                </a:ext>
              </a:extLst>
            </p:cNvPr>
            <p:cNvGrpSpPr/>
            <p:nvPr/>
          </p:nvGrpSpPr>
          <p:grpSpPr>
            <a:xfrm>
              <a:off x="3183773" y="3301538"/>
              <a:ext cx="2283228" cy="3236422"/>
              <a:chOff x="2022764" y="3297382"/>
              <a:chExt cx="2283228" cy="3236422"/>
            </a:xfrm>
          </p:grpSpPr>
          <p:sp>
            <p:nvSpPr>
              <p:cNvPr id="105" name="Freeform: Shape 104">
                <a:extLst>
                  <a:ext uri="{FF2B5EF4-FFF2-40B4-BE49-F238E27FC236}">
                    <a16:creationId xmlns:a16="http://schemas.microsoft.com/office/drawing/2014/main" id="{D43361C0-1ACF-470E-ADEE-5F69ECB818D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Freeform: Shape 105">
                <a:extLst>
                  <a:ext uri="{FF2B5EF4-FFF2-40B4-BE49-F238E27FC236}">
                    <a16:creationId xmlns:a16="http://schemas.microsoft.com/office/drawing/2014/main" id="{0994ACF7-99D7-4109-A155-63B712D0DD6F}"/>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9" name="Group 98">
              <a:extLst>
                <a:ext uri="{FF2B5EF4-FFF2-40B4-BE49-F238E27FC236}">
                  <a16:creationId xmlns:a16="http://schemas.microsoft.com/office/drawing/2014/main" id="{B622D54F-407A-44E0-A6B1-940A05609EC9}"/>
                </a:ext>
              </a:extLst>
            </p:cNvPr>
            <p:cNvGrpSpPr/>
            <p:nvPr/>
          </p:nvGrpSpPr>
          <p:grpSpPr>
            <a:xfrm>
              <a:off x="5467001" y="3301538"/>
              <a:ext cx="2283228" cy="3236422"/>
              <a:chOff x="2022764" y="3297382"/>
              <a:chExt cx="2283228" cy="3236422"/>
            </a:xfrm>
          </p:grpSpPr>
          <p:sp>
            <p:nvSpPr>
              <p:cNvPr id="103" name="Freeform: Shape 102">
                <a:extLst>
                  <a:ext uri="{FF2B5EF4-FFF2-40B4-BE49-F238E27FC236}">
                    <a16:creationId xmlns:a16="http://schemas.microsoft.com/office/drawing/2014/main" id="{6AEEB598-A7CF-40D2-AEB0-0C6E2B617F69}"/>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Freeform: Shape 103">
                <a:extLst>
                  <a:ext uri="{FF2B5EF4-FFF2-40B4-BE49-F238E27FC236}">
                    <a16:creationId xmlns:a16="http://schemas.microsoft.com/office/drawing/2014/main" id="{979243FA-AE6D-4AB4-9180-93BE484B8AA3}"/>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0" name="Freeform: Shape 99">
              <a:extLst>
                <a:ext uri="{FF2B5EF4-FFF2-40B4-BE49-F238E27FC236}">
                  <a16:creationId xmlns:a16="http://schemas.microsoft.com/office/drawing/2014/main" id="{C45AE074-FE31-40C3-AD7E-34383C40120C}"/>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Freeform: Shape 100">
              <a:extLst>
                <a:ext uri="{FF2B5EF4-FFF2-40B4-BE49-F238E27FC236}">
                  <a16:creationId xmlns:a16="http://schemas.microsoft.com/office/drawing/2014/main" id="{DE0A847A-82FA-432D-A383-54CB2318ED6D}"/>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9" name="Group 108">
            <a:extLst>
              <a:ext uri="{FF2B5EF4-FFF2-40B4-BE49-F238E27FC236}">
                <a16:creationId xmlns:a16="http://schemas.microsoft.com/office/drawing/2014/main" id="{3FF225F6-229C-4814-BD96-BC47F8CDF90A}"/>
              </a:ext>
            </a:extLst>
          </p:cNvPr>
          <p:cNvGrpSpPr/>
          <p:nvPr/>
        </p:nvGrpSpPr>
        <p:grpSpPr>
          <a:xfrm>
            <a:off x="8212631" y="3790894"/>
            <a:ext cx="1260000" cy="838819"/>
            <a:chOff x="8531013" y="5102373"/>
            <a:chExt cx="1889213" cy="838819"/>
          </a:xfrm>
        </p:grpSpPr>
        <p:grpSp>
          <p:nvGrpSpPr>
            <p:cNvPr id="110" name="Group 109">
              <a:extLst>
                <a:ext uri="{FF2B5EF4-FFF2-40B4-BE49-F238E27FC236}">
                  <a16:creationId xmlns:a16="http://schemas.microsoft.com/office/drawing/2014/main" id="{1CB79981-43FE-4013-8AB0-2CDFC8764291}"/>
                </a:ext>
              </a:extLst>
            </p:cNvPr>
            <p:cNvGrpSpPr/>
            <p:nvPr/>
          </p:nvGrpSpPr>
          <p:grpSpPr>
            <a:xfrm>
              <a:off x="8531013" y="5102373"/>
              <a:ext cx="1417346" cy="838819"/>
              <a:chOff x="900545" y="3301538"/>
              <a:chExt cx="10274526" cy="3236422"/>
            </a:xfrm>
          </p:grpSpPr>
          <p:grpSp>
            <p:nvGrpSpPr>
              <p:cNvPr id="124" name="Group 123">
                <a:extLst>
                  <a:ext uri="{FF2B5EF4-FFF2-40B4-BE49-F238E27FC236}">
                    <a16:creationId xmlns:a16="http://schemas.microsoft.com/office/drawing/2014/main" id="{5ED59655-5529-425C-AA8B-825A64958EB1}"/>
                  </a:ext>
                </a:extLst>
              </p:cNvPr>
              <p:cNvGrpSpPr/>
              <p:nvPr/>
            </p:nvGrpSpPr>
            <p:grpSpPr>
              <a:xfrm>
                <a:off x="900545" y="3301538"/>
                <a:ext cx="2283228" cy="3236422"/>
                <a:chOff x="2022764" y="3297382"/>
                <a:chExt cx="2283228" cy="3236422"/>
              </a:xfrm>
            </p:grpSpPr>
            <p:sp>
              <p:nvSpPr>
                <p:cNvPr id="134" name="Freeform: Shape 133">
                  <a:extLst>
                    <a:ext uri="{FF2B5EF4-FFF2-40B4-BE49-F238E27FC236}">
                      <a16:creationId xmlns:a16="http://schemas.microsoft.com/office/drawing/2014/main" id="{3EF725D8-0205-43CC-B109-B91443F0CAE3}"/>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5" name="Freeform: Shape 134">
                  <a:extLst>
                    <a:ext uri="{FF2B5EF4-FFF2-40B4-BE49-F238E27FC236}">
                      <a16:creationId xmlns:a16="http://schemas.microsoft.com/office/drawing/2014/main" id="{77E55045-C1D0-4978-BAA9-70EEE2896D00}"/>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5" name="Group 124">
                <a:extLst>
                  <a:ext uri="{FF2B5EF4-FFF2-40B4-BE49-F238E27FC236}">
                    <a16:creationId xmlns:a16="http://schemas.microsoft.com/office/drawing/2014/main" id="{B2DE0BB8-E27A-4559-AF46-488D3DAED16B}"/>
                  </a:ext>
                </a:extLst>
              </p:cNvPr>
              <p:cNvGrpSpPr/>
              <p:nvPr/>
            </p:nvGrpSpPr>
            <p:grpSpPr>
              <a:xfrm>
                <a:off x="3183773" y="3301538"/>
                <a:ext cx="2283228" cy="3236422"/>
                <a:chOff x="2022764" y="3297382"/>
                <a:chExt cx="2283228" cy="3236422"/>
              </a:xfrm>
            </p:grpSpPr>
            <p:sp>
              <p:nvSpPr>
                <p:cNvPr id="132" name="Freeform: Shape 131">
                  <a:extLst>
                    <a:ext uri="{FF2B5EF4-FFF2-40B4-BE49-F238E27FC236}">
                      <a16:creationId xmlns:a16="http://schemas.microsoft.com/office/drawing/2014/main" id="{C7DE79CA-53A5-42E3-9926-1DE1F804E162}"/>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Freeform: Shape 132">
                  <a:extLst>
                    <a:ext uri="{FF2B5EF4-FFF2-40B4-BE49-F238E27FC236}">
                      <a16:creationId xmlns:a16="http://schemas.microsoft.com/office/drawing/2014/main" id="{BDD927AA-BEF6-4D1D-9052-3D868EF2E47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6" name="Group 125">
                <a:extLst>
                  <a:ext uri="{FF2B5EF4-FFF2-40B4-BE49-F238E27FC236}">
                    <a16:creationId xmlns:a16="http://schemas.microsoft.com/office/drawing/2014/main" id="{D14D1376-D34B-4181-9275-6498EDCBFF6C}"/>
                  </a:ext>
                </a:extLst>
              </p:cNvPr>
              <p:cNvGrpSpPr/>
              <p:nvPr/>
            </p:nvGrpSpPr>
            <p:grpSpPr>
              <a:xfrm>
                <a:off x="5467001" y="3301538"/>
                <a:ext cx="2283228" cy="3236422"/>
                <a:chOff x="2022764" y="3297382"/>
                <a:chExt cx="2283228" cy="3236422"/>
              </a:xfrm>
            </p:grpSpPr>
            <p:sp>
              <p:nvSpPr>
                <p:cNvPr id="130" name="Freeform: Shape 129">
                  <a:extLst>
                    <a:ext uri="{FF2B5EF4-FFF2-40B4-BE49-F238E27FC236}">
                      <a16:creationId xmlns:a16="http://schemas.microsoft.com/office/drawing/2014/main" id="{4EC417D2-1589-4DE3-93FC-2149CB404F0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Freeform: Shape 130">
                  <a:extLst>
                    <a:ext uri="{FF2B5EF4-FFF2-40B4-BE49-F238E27FC236}">
                      <a16:creationId xmlns:a16="http://schemas.microsoft.com/office/drawing/2014/main" id="{4633CA14-721D-4B04-97E7-96B5D50E555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27" name="Freeform: Shape 126">
                <a:extLst>
                  <a:ext uri="{FF2B5EF4-FFF2-40B4-BE49-F238E27FC236}">
                    <a16:creationId xmlns:a16="http://schemas.microsoft.com/office/drawing/2014/main" id="{4AD1E189-08A4-4968-A31F-F13A5C8CAD69}"/>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Freeform: Shape 127">
                <a:extLst>
                  <a:ext uri="{FF2B5EF4-FFF2-40B4-BE49-F238E27FC236}">
                    <a16:creationId xmlns:a16="http://schemas.microsoft.com/office/drawing/2014/main" id="{18BC2544-EAFB-4C3A-ADCB-D272122E5172}"/>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Freeform: Shape 128">
                <a:extLst>
                  <a:ext uri="{FF2B5EF4-FFF2-40B4-BE49-F238E27FC236}">
                    <a16:creationId xmlns:a16="http://schemas.microsoft.com/office/drawing/2014/main" id="{E88526FC-7BB5-43DE-9B2A-54ACBED87B59}"/>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1" name="Group 110">
              <a:extLst>
                <a:ext uri="{FF2B5EF4-FFF2-40B4-BE49-F238E27FC236}">
                  <a16:creationId xmlns:a16="http://schemas.microsoft.com/office/drawing/2014/main" id="{6E9A0631-D2CF-4054-99EE-C9E51DFA9C3A}"/>
                </a:ext>
              </a:extLst>
            </p:cNvPr>
            <p:cNvGrpSpPr/>
            <p:nvPr/>
          </p:nvGrpSpPr>
          <p:grpSpPr>
            <a:xfrm>
              <a:off x="9790295" y="5102373"/>
              <a:ext cx="629931" cy="838819"/>
              <a:chOff x="900545" y="3301538"/>
              <a:chExt cx="4566456" cy="3236422"/>
            </a:xfrm>
          </p:grpSpPr>
          <p:grpSp>
            <p:nvGrpSpPr>
              <p:cNvPr id="112" name="Group 111">
                <a:extLst>
                  <a:ext uri="{FF2B5EF4-FFF2-40B4-BE49-F238E27FC236}">
                    <a16:creationId xmlns:a16="http://schemas.microsoft.com/office/drawing/2014/main" id="{EB369B74-B758-4A77-9ECF-CB764065009A}"/>
                  </a:ext>
                </a:extLst>
              </p:cNvPr>
              <p:cNvGrpSpPr/>
              <p:nvPr/>
            </p:nvGrpSpPr>
            <p:grpSpPr>
              <a:xfrm>
                <a:off x="900545" y="3301538"/>
                <a:ext cx="2283228" cy="3236422"/>
                <a:chOff x="2022764" y="3297382"/>
                <a:chExt cx="2283228" cy="3236422"/>
              </a:xfrm>
            </p:grpSpPr>
            <p:sp>
              <p:nvSpPr>
                <p:cNvPr id="122" name="Freeform: Shape 121">
                  <a:extLst>
                    <a:ext uri="{FF2B5EF4-FFF2-40B4-BE49-F238E27FC236}">
                      <a16:creationId xmlns:a16="http://schemas.microsoft.com/office/drawing/2014/main" id="{CFB07124-44C4-46B1-BC93-7095457EF57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Freeform: Shape 122">
                  <a:extLst>
                    <a:ext uri="{FF2B5EF4-FFF2-40B4-BE49-F238E27FC236}">
                      <a16:creationId xmlns:a16="http://schemas.microsoft.com/office/drawing/2014/main" id="{71B0410D-11CF-4F1A-AD6A-25D2AF8F6565}"/>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3" name="Group 112">
                <a:extLst>
                  <a:ext uri="{FF2B5EF4-FFF2-40B4-BE49-F238E27FC236}">
                    <a16:creationId xmlns:a16="http://schemas.microsoft.com/office/drawing/2014/main" id="{64CC2195-C5C3-4531-92B3-8A6801477C24}"/>
                  </a:ext>
                </a:extLst>
              </p:cNvPr>
              <p:cNvGrpSpPr/>
              <p:nvPr/>
            </p:nvGrpSpPr>
            <p:grpSpPr>
              <a:xfrm>
                <a:off x="3183773" y="3301538"/>
                <a:ext cx="2283228" cy="3236422"/>
                <a:chOff x="2022764" y="3297382"/>
                <a:chExt cx="2283228" cy="3236422"/>
              </a:xfrm>
            </p:grpSpPr>
            <p:sp>
              <p:nvSpPr>
                <p:cNvPr id="120" name="Freeform: Shape 119">
                  <a:extLst>
                    <a:ext uri="{FF2B5EF4-FFF2-40B4-BE49-F238E27FC236}">
                      <a16:creationId xmlns:a16="http://schemas.microsoft.com/office/drawing/2014/main" id="{2E61ECB8-F9D6-477A-98CA-08A8B998925A}"/>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Freeform: Shape 120">
                  <a:extLst>
                    <a:ext uri="{FF2B5EF4-FFF2-40B4-BE49-F238E27FC236}">
                      <a16:creationId xmlns:a16="http://schemas.microsoft.com/office/drawing/2014/main" id="{56C2447F-2E70-40C4-A708-B06A911F52F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136" name="Group 135">
            <a:extLst>
              <a:ext uri="{FF2B5EF4-FFF2-40B4-BE49-F238E27FC236}">
                <a16:creationId xmlns:a16="http://schemas.microsoft.com/office/drawing/2014/main" id="{E5ED5CBF-01E6-47BE-811C-7606EC035832}"/>
              </a:ext>
            </a:extLst>
          </p:cNvPr>
          <p:cNvGrpSpPr/>
          <p:nvPr/>
        </p:nvGrpSpPr>
        <p:grpSpPr>
          <a:xfrm>
            <a:off x="8211552" y="5284294"/>
            <a:ext cx="1260000" cy="838819"/>
            <a:chOff x="8531013" y="5102373"/>
            <a:chExt cx="2519145" cy="838819"/>
          </a:xfrm>
        </p:grpSpPr>
        <p:grpSp>
          <p:nvGrpSpPr>
            <p:cNvPr id="137" name="Group 136">
              <a:extLst>
                <a:ext uri="{FF2B5EF4-FFF2-40B4-BE49-F238E27FC236}">
                  <a16:creationId xmlns:a16="http://schemas.microsoft.com/office/drawing/2014/main" id="{FAFAE58B-1339-4954-A737-695ADC8936B0}"/>
                </a:ext>
              </a:extLst>
            </p:cNvPr>
            <p:cNvGrpSpPr/>
            <p:nvPr/>
          </p:nvGrpSpPr>
          <p:grpSpPr>
            <a:xfrm>
              <a:off x="8531013" y="5102373"/>
              <a:ext cx="1417346" cy="838819"/>
              <a:chOff x="900545" y="3301538"/>
              <a:chExt cx="10274526" cy="3236422"/>
            </a:xfrm>
          </p:grpSpPr>
          <p:grpSp>
            <p:nvGrpSpPr>
              <p:cNvPr id="151" name="Group 150">
                <a:extLst>
                  <a:ext uri="{FF2B5EF4-FFF2-40B4-BE49-F238E27FC236}">
                    <a16:creationId xmlns:a16="http://schemas.microsoft.com/office/drawing/2014/main" id="{9139981F-AB30-4D73-8DCB-8C2942C0AAF7}"/>
                  </a:ext>
                </a:extLst>
              </p:cNvPr>
              <p:cNvGrpSpPr/>
              <p:nvPr/>
            </p:nvGrpSpPr>
            <p:grpSpPr>
              <a:xfrm>
                <a:off x="900545" y="3301538"/>
                <a:ext cx="2283228" cy="3236422"/>
                <a:chOff x="2022764" y="3297382"/>
                <a:chExt cx="2283228" cy="3236422"/>
              </a:xfrm>
            </p:grpSpPr>
            <p:sp>
              <p:nvSpPr>
                <p:cNvPr id="161" name="Freeform: Shape 160">
                  <a:extLst>
                    <a:ext uri="{FF2B5EF4-FFF2-40B4-BE49-F238E27FC236}">
                      <a16:creationId xmlns:a16="http://schemas.microsoft.com/office/drawing/2014/main" id="{9A9A0FB7-2ADC-4CF3-BE29-4EEB40EB4901}"/>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2" name="Freeform: Shape 161">
                  <a:extLst>
                    <a:ext uri="{FF2B5EF4-FFF2-40B4-BE49-F238E27FC236}">
                      <a16:creationId xmlns:a16="http://schemas.microsoft.com/office/drawing/2014/main" id="{59566C5B-726A-4F9D-8C5D-47BDA8F4357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2" name="Group 151">
                <a:extLst>
                  <a:ext uri="{FF2B5EF4-FFF2-40B4-BE49-F238E27FC236}">
                    <a16:creationId xmlns:a16="http://schemas.microsoft.com/office/drawing/2014/main" id="{932A0489-33DE-4FE0-B564-8B2034893489}"/>
                  </a:ext>
                </a:extLst>
              </p:cNvPr>
              <p:cNvGrpSpPr/>
              <p:nvPr/>
            </p:nvGrpSpPr>
            <p:grpSpPr>
              <a:xfrm>
                <a:off x="3183773" y="3301538"/>
                <a:ext cx="2283228" cy="3236422"/>
                <a:chOff x="2022764" y="3297382"/>
                <a:chExt cx="2283228" cy="3236422"/>
              </a:xfrm>
            </p:grpSpPr>
            <p:sp>
              <p:nvSpPr>
                <p:cNvPr id="159" name="Freeform: Shape 158">
                  <a:extLst>
                    <a:ext uri="{FF2B5EF4-FFF2-40B4-BE49-F238E27FC236}">
                      <a16:creationId xmlns:a16="http://schemas.microsoft.com/office/drawing/2014/main" id="{28EC7EEB-4874-428A-8850-B86F5D42EC74}"/>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0" name="Freeform: Shape 159">
                  <a:extLst>
                    <a:ext uri="{FF2B5EF4-FFF2-40B4-BE49-F238E27FC236}">
                      <a16:creationId xmlns:a16="http://schemas.microsoft.com/office/drawing/2014/main" id="{EF0DF4A8-2EE3-4DBE-BF9D-A24DF587A2A2}"/>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3" name="Group 152">
                <a:extLst>
                  <a:ext uri="{FF2B5EF4-FFF2-40B4-BE49-F238E27FC236}">
                    <a16:creationId xmlns:a16="http://schemas.microsoft.com/office/drawing/2014/main" id="{86790602-7E2B-49E3-81BC-3CA5CC4D841E}"/>
                  </a:ext>
                </a:extLst>
              </p:cNvPr>
              <p:cNvGrpSpPr/>
              <p:nvPr/>
            </p:nvGrpSpPr>
            <p:grpSpPr>
              <a:xfrm>
                <a:off x="5467001" y="3301538"/>
                <a:ext cx="2283228" cy="3236422"/>
                <a:chOff x="2022764" y="3297382"/>
                <a:chExt cx="2283228" cy="3236422"/>
              </a:xfrm>
            </p:grpSpPr>
            <p:sp>
              <p:nvSpPr>
                <p:cNvPr id="157" name="Freeform: Shape 156">
                  <a:extLst>
                    <a:ext uri="{FF2B5EF4-FFF2-40B4-BE49-F238E27FC236}">
                      <a16:creationId xmlns:a16="http://schemas.microsoft.com/office/drawing/2014/main" id="{1411CBC2-5BEE-493B-8E1C-936A7EB9675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Freeform: Shape 157">
                  <a:extLst>
                    <a:ext uri="{FF2B5EF4-FFF2-40B4-BE49-F238E27FC236}">
                      <a16:creationId xmlns:a16="http://schemas.microsoft.com/office/drawing/2014/main" id="{7AF3A829-665A-426C-A3E9-58A3EE48B39B}"/>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4" name="Freeform: Shape 153">
                <a:extLst>
                  <a:ext uri="{FF2B5EF4-FFF2-40B4-BE49-F238E27FC236}">
                    <a16:creationId xmlns:a16="http://schemas.microsoft.com/office/drawing/2014/main" id="{A1AF3582-47AA-4298-AA5F-59CAC30FB660}"/>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Freeform: Shape 154">
                <a:extLst>
                  <a:ext uri="{FF2B5EF4-FFF2-40B4-BE49-F238E27FC236}">
                    <a16:creationId xmlns:a16="http://schemas.microsoft.com/office/drawing/2014/main" id="{213F7FAB-4ABF-4F47-BD5F-E6AEE7A4E1B5}"/>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Freeform: Shape 155">
                <a:extLst>
                  <a:ext uri="{FF2B5EF4-FFF2-40B4-BE49-F238E27FC236}">
                    <a16:creationId xmlns:a16="http://schemas.microsoft.com/office/drawing/2014/main" id="{34AB007E-E348-492E-870D-929013C0B97C}"/>
                  </a:ext>
                </a:extLst>
              </p:cNvPr>
              <p:cNvSpPr/>
              <p:nvPr/>
            </p:nvSpPr>
            <p:spPr>
              <a:xfrm>
                <a:off x="10033457"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8" name="Group 137">
              <a:extLst>
                <a:ext uri="{FF2B5EF4-FFF2-40B4-BE49-F238E27FC236}">
                  <a16:creationId xmlns:a16="http://schemas.microsoft.com/office/drawing/2014/main" id="{3D404BDB-0828-4804-B5C2-566CCCE176C5}"/>
                </a:ext>
              </a:extLst>
            </p:cNvPr>
            <p:cNvGrpSpPr/>
            <p:nvPr/>
          </p:nvGrpSpPr>
          <p:grpSpPr>
            <a:xfrm>
              <a:off x="9790295" y="5102373"/>
              <a:ext cx="1259863" cy="838819"/>
              <a:chOff x="900545" y="3301538"/>
              <a:chExt cx="9132912" cy="3236422"/>
            </a:xfrm>
          </p:grpSpPr>
          <p:grpSp>
            <p:nvGrpSpPr>
              <p:cNvPr id="139" name="Group 138">
                <a:extLst>
                  <a:ext uri="{FF2B5EF4-FFF2-40B4-BE49-F238E27FC236}">
                    <a16:creationId xmlns:a16="http://schemas.microsoft.com/office/drawing/2014/main" id="{3C5B50DF-C1E6-486A-92D2-22373C54F77F}"/>
                  </a:ext>
                </a:extLst>
              </p:cNvPr>
              <p:cNvGrpSpPr/>
              <p:nvPr/>
            </p:nvGrpSpPr>
            <p:grpSpPr>
              <a:xfrm>
                <a:off x="900545" y="3301538"/>
                <a:ext cx="2283228" cy="3236422"/>
                <a:chOff x="2022764" y="3297382"/>
                <a:chExt cx="2283228" cy="3236422"/>
              </a:xfrm>
            </p:grpSpPr>
            <p:sp>
              <p:nvSpPr>
                <p:cNvPr id="149" name="Freeform: Shape 148">
                  <a:extLst>
                    <a:ext uri="{FF2B5EF4-FFF2-40B4-BE49-F238E27FC236}">
                      <a16:creationId xmlns:a16="http://schemas.microsoft.com/office/drawing/2014/main" id="{F23DEBE3-9E2C-411A-BD25-553508687D3E}"/>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Freeform: Shape 149">
                  <a:extLst>
                    <a:ext uri="{FF2B5EF4-FFF2-40B4-BE49-F238E27FC236}">
                      <a16:creationId xmlns:a16="http://schemas.microsoft.com/office/drawing/2014/main" id="{BAA0FECE-0B3D-43B6-BC5F-751EA53CED28}"/>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40" name="Group 139">
                <a:extLst>
                  <a:ext uri="{FF2B5EF4-FFF2-40B4-BE49-F238E27FC236}">
                    <a16:creationId xmlns:a16="http://schemas.microsoft.com/office/drawing/2014/main" id="{7D9CB073-4B82-4D67-A08B-8D40249FA065}"/>
                  </a:ext>
                </a:extLst>
              </p:cNvPr>
              <p:cNvGrpSpPr/>
              <p:nvPr/>
            </p:nvGrpSpPr>
            <p:grpSpPr>
              <a:xfrm>
                <a:off x="3183773" y="3301538"/>
                <a:ext cx="2283228" cy="3236422"/>
                <a:chOff x="2022764" y="3297382"/>
                <a:chExt cx="2283228" cy="3236422"/>
              </a:xfrm>
            </p:grpSpPr>
            <p:sp>
              <p:nvSpPr>
                <p:cNvPr id="147" name="Freeform: Shape 146">
                  <a:extLst>
                    <a:ext uri="{FF2B5EF4-FFF2-40B4-BE49-F238E27FC236}">
                      <a16:creationId xmlns:a16="http://schemas.microsoft.com/office/drawing/2014/main" id="{F2CE7E18-0FCC-4C98-8EF9-D25D853F9B6B}"/>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Freeform: Shape 147">
                  <a:extLst>
                    <a:ext uri="{FF2B5EF4-FFF2-40B4-BE49-F238E27FC236}">
                      <a16:creationId xmlns:a16="http://schemas.microsoft.com/office/drawing/2014/main" id="{CDEDAF34-BBB0-4F7A-93DE-E7AA4E1C88A8}"/>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41" name="Group 140">
                <a:extLst>
                  <a:ext uri="{FF2B5EF4-FFF2-40B4-BE49-F238E27FC236}">
                    <a16:creationId xmlns:a16="http://schemas.microsoft.com/office/drawing/2014/main" id="{DE7B1B5A-ED07-4898-820E-58B1AEE29E3D}"/>
                  </a:ext>
                </a:extLst>
              </p:cNvPr>
              <p:cNvGrpSpPr/>
              <p:nvPr/>
            </p:nvGrpSpPr>
            <p:grpSpPr>
              <a:xfrm>
                <a:off x="5467001" y="3301538"/>
                <a:ext cx="2283228" cy="3236422"/>
                <a:chOff x="2022764" y="3297382"/>
                <a:chExt cx="2283228" cy="3236422"/>
              </a:xfrm>
            </p:grpSpPr>
            <p:sp>
              <p:nvSpPr>
                <p:cNvPr id="145" name="Freeform: Shape 144">
                  <a:extLst>
                    <a:ext uri="{FF2B5EF4-FFF2-40B4-BE49-F238E27FC236}">
                      <a16:creationId xmlns:a16="http://schemas.microsoft.com/office/drawing/2014/main" id="{451EE351-7A1C-4C92-A7D8-285FEFD731AA}"/>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Freeform: Shape 145">
                  <a:extLst>
                    <a:ext uri="{FF2B5EF4-FFF2-40B4-BE49-F238E27FC236}">
                      <a16:creationId xmlns:a16="http://schemas.microsoft.com/office/drawing/2014/main" id="{DA8ADA21-4F0D-4BE6-B9F6-218357B38822}"/>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2" name="Freeform: Shape 141">
                <a:extLst>
                  <a:ext uri="{FF2B5EF4-FFF2-40B4-BE49-F238E27FC236}">
                    <a16:creationId xmlns:a16="http://schemas.microsoft.com/office/drawing/2014/main" id="{E9F05935-66F6-4143-A810-6FA87EF94F93}"/>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Freeform: Shape 142">
                <a:extLst>
                  <a:ext uri="{FF2B5EF4-FFF2-40B4-BE49-F238E27FC236}">
                    <a16:creationId xmlns:a16="http://schemas.microsoft.com/office/drawing/2014/main" id="{C10F7850-A1A2-418D-95B0-4BA78DCF645A}"/>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11912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A9D5-843D-453A-9FC0-D6C9637CB047}"/>
              </a:ext>
            </a:extLst>
          </p:cNvPr>
          <p:cNvSpPr>
            <a:spLocks noGrp="1"/>
          </p:cNvSpPr>
          <p:nvPr>
            <p:ph type="title"/>
          </p:nvPr>
        </p:nvSpPr>
        <p:spPr/>
        <p:txBody>
          <a:bodyPr/>
          <a:lstStyle/>
          <a:p>
            <a:r>
              <a:rPr lang="en-US" dirty="0"/>
              <a:t>Threshold frequency</a:t>
            </a:r>
            <a:endParaRPr lang="en-AU" dirty="0"/>
          </a:p>
        </p:txBody>
      </p:sp>
      <p:sp>
        <p:nvSpPr>
          <p:cNvPr id="3" name="Content Placeholder 2">
            <a:extLst>
              <a:ext uri="{FF2B5EF4-FFF2-40B4-BE49-F238E27FC236}">
                <a16:creationId xmlns:a16="http://schemas.microsoft.com/office/drawing/2014/main" id="{F93AE465-7989-4E9B-B3EF-A7A21C08A6FC}"/>
              </a:ext>
            </a:extLst>
          </p:cNvPr>
          <p:cNvSpPr>
            <a:spLocks noGrp="1"/>
          </p:cNvSpPr>
          <p:nvPr>
            <p:ph idx="1"/>
          </p:nvPr>
        </p:nvSpPr>
        <p:spPr/>
        <p:txBody>
          <a:bodyPr>
            <a:normAutofit lnSpcReduction="10000"/>
          </a:bodyPr>
          <a:lstStyle/>
          <a:p>
            <a:r>
              <a:rPr lang="en-US" dirty="0"/>
              <a:t>Threshold frequency (f</a:t>
            </a:r>
            <a:r>
              <a:rPr lang="en-US" baseline="-25000" dirty="0"/>
              <a:t>0</a:t>
            </a:r>
            <a:r>
              <a:rPr lang="en-US" dirty="0"/>
              <a:t>) – minimum frequency needed to eject an electron – corresponds to the smallest binding energy of an electron (referred to as work function)</a:t>
            </a:r>
          </a:p>
          <a:p>
            <a:r>
              <a:rPr lang="en-US" dirty="0"/>
              <a:t>Below f</a:t>
            </a:r>
            <a:r>
              <a:rPr lang="en-US" baseline="-25000" dirty="0"/>
              <a:t>0</a:t>
            </a:r>
            <a:r>
              <a:rPr lang="en-US" dirty="0"/>
              <a:t> literally no electrons are emitted</a:t>
            </a:r>
          </a:p>
          <a:p>
            <a:r>
              <a:rPr lang="en-US" dirty="0"/>
              <a:t>At or above f</a:t>
            </a:r>
            <a:r>
              <a:rPr lang="en-US" baseline="-25000" dirty="0"/>
              <a:t>0</a:t>
            </a:r>
            <a:r>
              <a:rPr lang="en-US" dirty="0"/>
              <a:t> electron emission is instantaneous – there is no need for electrons to cumulatively gain energy</a:t>
            </a:r>
          </a:p>
          <a:p>
            <a:r>
              <a:rPr lang="en-US" dirty="0"/>
              <a:t>At or above f</a:t>
            </a:r>
            <a:r>
              <a:rPr lang="en-US" baseline="-25000" dirty="0"/>
              <a:t>0</a:t>
            </a:r>
            <a:r>
              <a:rPr lang="en-US" dirty="0"/>
              <a:t> the rate of electron emission increases with increasing intensity</a:t>
            </a:r>
          </a:p>
          <a:p>
            <a:r>
              <a:rPr lang="en-US" dirty="0"/>
              <a:t>At or above f</a:t>
            </a:r>
            <a:r>
              <a:rPr lang="en-US" baseline="-25000" dirty="0"/>
              <a:t>0</a:t>
            </a:r>
            <a:r>
              <a:rPr lang="en-US" dirty="0"/>
              <a:t> the maximum kinetic energy of emitted electrons increases with increasing frequency</a:t>
            </a:r>
          </a:p>
          <a:p>
            <a:endParaRPr lang="en-US" dirty="0"/>
          </a:p>
          <a:p>
            <a:endParaRPr lang="en-AU" dirty="0"/>
          </a:p>
        </p:txBody>
      </p:sp>
    </p:spTree>
    <p:extLst>
      <p:ext uri="{BB962C8B-B14F-4D97-AF65-F5344CB8AC3E}">
        <p14:creationId xmlns:p14="http://schemas.microsoft.com/office/powerpoint/2010/main" val="3309295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534F-B0A5-477C-979D-182F932AE33E}"/>
              </a:ext>
            </a:extLst>
          </p:cNvPr>
          <p:cNvSpPr>
            <a:spLocks noGrp="1"/>
          </p:cNvSpPr>
          <p:nvPr>
            <p:ph type="title"/>
          </p:nvPr>
        </p:nvSpPr>
        <p:spPr/>
        <p:txBody>
          <a:bodyPr/>
          <a:lstStyle/>
          <a:p>
            <a:r>
              <a:rPr lang="en-US" dirty="0"/>
              <a:t>Work function and Kinetic energy of photoelectrons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0EC5F9-9520-48C0-ABF6-9C2242C9ECB3}"/>
                  </a:ext>
                </a:extLst>
              </p:cNvPr>
              <p:cNvSpPr>
                <a:spLocks noGrp="1"/>
              </p:cNvSpPr>
              <p:nvPr>
                <p:ph idx="1"/>
              </p:nvPr>
            </p:nvSpPr>
            <p:spPr>
              <a:xfrm>
                <a:off x="913795" y="2096064"/>
                <a:ext cx="10353762" cy="4304736"/>
              </a:xfrm>
            </p:spPr>
            <p:txBody>
              <a:bodyPr>
                <a:normAutofit lnSpcReduction="10000"/>
              </a:bodyPr>
              <a:lstStyle/>
              <a:p>
                <a:r>
                  <a:rPr lang="en-US" dirty="0"/>
                  <a:t>Different electrons required different amount of energy to be emitted (different binding energies)</a:t>
                </a:r>
              </a:p>
              <a:p>
                <a:r>
                  <a:rPr lang="en-US" dirty="0"/>
                  <a:t>Work function (W or </a:t>
                </a:r>
                <a:r>
                  <a:rPr lang="el-GR" dirty="0">
                    <a:latin typeface="Calibri" panose="020F0502020204030204" pitchFamily="34" charset="0"/>
                    <a:cs typeface="Calibri" panose="020F0502020204030204" pitchFamily="34" charset="0"/>
                  </a:rPr>
                  <a:t>φ</a:t>
                </a:r>
                <a:r>
                  <a:rPr lang="en-US" dirty="0"/>
                  <a:t>) is the minimum energy required to emit a photoelectron (minimum binding energy)</a:t>
                </a:r>
              </a:p>
              <a:p>
                <a:r>
                  <a:rPr lang="en-US" dirty="0"/>
                  <a:t>Emitted photoelectrons have a range of kinetic energies up to a maximum</a:t>
                </a:r>
              </a:p>
              <a:p>
                <a:r>
                  <a:rPr lang="en-US" dirty="0"/>
                  <a:t>The maximum kinetic energy is obtained when a photon strikes an electron with the minimum binding energy</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m:t>
                      </m:r>
                      <m:r>
                        <a:rPr lang="en-US" b="0" i="1" smtClean="0">
                          <a:latin typeface="Cambria Math" panose="02040503050406030204" pitchFamily="18" charset="0"/>
                        </a:rPr>
                        <m:t>𝑊</m:t>
                      </m:r>
                    </m:oMath>
                  </m:oMathPara>
                </a14:m>
                <a:endParaRPr lang="en-US" b="0" dirty="0"/>
              </a:p>
              <a:p>
                <a:r>
                  <a:rPr lang="en-AU" dirty="0"/>
                  <a:t>Exactly at the threshold frequency: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h𝑓</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sSub>
                        <m:sSubPr>
                          <m:ctrlPr>
                            <a:rPr lang="en-AU"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AU" dirty="0"/>
              </a:p>
            </p:txBody>
          </p:sp>
        </mc:Choice>
        <mc:Fallback xmlns="">
          <p:sp>
            <p:nvSpPr>
              <p:cNvPr id="3" name="Content Placeholder 2">
                <a:extLst>
                  <a:ext uri="{FF2B5EF4-FFF2-40B4-BE49-F238E27FC236}">
                    <a16:creationId xmlns:a16="http://schemas.microsoft.com/office/drawing/2014/main" id="{C40EC5F9-9520-48C0-ABF6-9C2242C9ECB3}"/>
                  </a:ext>
                </a:extLst>
              </p:cNvPr>
              <p:cNvSpPr>
                <a:spLocks noGrp="1" noRot="1" noChangeAspect="1" noMove="1" noResize="1" noEditPoints="1" noAdjustHandles="1" noChangeArrowheads="1" noChangeShapeType="1" noTextEdit="1"/>
              </p:cNvSpPr>
              <p:nvPr>
                <p:ph idx="1"/>
              </p:nvPr>
            </p:nvSpPr>
            <p:spPr>
              <a:xfrm>
                <a:off x="913795" y="2096064"/>
                <a:ext cx="10353762" cy="4304736"/>
              </a:xfrm>
              <a:blipFill>
                <a:blip r:embed="rId2"/>
                <a:stretch>
                  <a:fillRect l="-648" t="-850"/>
                </a:stretch>
              </a:blipFill>
            </p:spPr>
            <p:txBody>
              <a:bodyPr/>
              <a:lstStyle/>
              <a:p>
                <a:r>
                  <a:rPr lang="en-AU">
                    <a:noFill/>
                  </a:rPr>
                  <a:t> </a:t>
                </a:r>
              </a:p>
            </p:txBody>
          </p:sp>
        </mc:Fallback>
      </mc:AlternateContent>
    </p:spTree>
    <p:extLst>
      <p:ext uri="{BB962C8B-B14F-4D97-AF65-F5344CB8AC3E}">
        <p14:creationId xmlns:p14="http://schemas.microsoft.com/office/powerpoint/2010/main" val="386811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250D-C1BA-4FC9-8B21-8EE73852E077}"/>
              </a:ext>
            </a:extLst>
          </p:cNvPr>
          <p:cNvSpPr>
            <a:spLocks noGrp="1"/>
          </p:cNvSpPr>
          <p:nvPr>
            <p:ph type="title"/>
          </p:nvPr>
        </p:nvSpPr>
        <p:spPr/>
        <p:txBody>
          <a:bodyPr/>
          <a:lstStyle/>
          <a:p>
            <a:r>
              <a:rPr lang="en-US" dirty="0"/>
              <a:t>Light – confused identity</a:t>
            </a:r>
            <a:endParaRPr lang="en-AU" dirty="0"/>
          </a:p>
        </p:txBody>
      </p:sp>
      <p:sp>
        <p:nvSpPr>
          <p:cNvPr id="3" name="Content Placeholder 2">
            <a:extLst>
              <a:ext uri="{FF2B5EF4-FFF2-40B4-BE49-F238E27FC236}">
                <a16:creationId xmlns:a16="http://schemas.microsoft.com/office/drawing/2014/main" id="{36759553-7770-4B42-B77F-5171D2855956}"/>
              </a:ext>
            </a:extLst>
          </p:cNvPr>
          <p:cNvSpPr>
            <a:spLocks noGrp="1"/>
          </p:cNvSpPr>
          <p:nvPr>
            <p:ph idx="1"/>
          </p:nvPr>
        </p:nvSpPr>
        <p:spPr/>
        <p:txBody>
          <a:bodyPr/>
          <a:lstStyle/>
          <a:p>
            <a:r>
              <a:rPr lang="en-US" dirty="0"/>
              <a:t>Some of light’s behaviour can be explained with either a wave or particle model for light. However, some requires that it is a particle, and some requires that it is a wave.</a:t>
            </a:r>
          </a:p>
          <a:p>
            <a:r>
              <a:rPr lang="en-US" dirty="0"/>
              <a:t>The question remains; is light a wave or a particle? </a:t>
            </a:r>
          </a:p>
          <a:p>
            <a:r>
              <a:rPr lang="en-US" dirty="0"/>
              <a:t>Is it both at all times? </a:t>
            </a:r>
          </a:p>
          <a:p>
            <a:r>
              <a:rPr lang="en-US" dirty="0"/>
              <a:t>Is it sometimes one, and sometimes the other?</a:t>
            </a:r>
            <a:endParaRPr lang="en-AU" dirty="0"/>
          </a:p>
          <a:p>
            <a:r>
              <a:rPr lang="en-AU" dirty="0"/>
              <a:t>Close examination of the behaviour of light in different contexts is needed to deepen our understanding</a:t>
            </a:r>
          </a:p>
        </p:txBody>
      </p:sp>
    </p:spTree>
    <p:extLst>
      <p:ext uri="{BB962C8B-B14F-4D97-AF65-F5344CB8AC3E}">
        <p14:creationId xmlns:p14="http://schemas.microsoft.com/office/powerpoint/2010/main" val="734732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449C-1421-4D27-9B18-69EB5583A0EA}"/>
              </a:ext>
            </a:extLst>
          </p:cNvPr>
          <p:cNvSpPr>
            <a:spLocks noGrp="1"/>
          </p:cNvSpPr>
          <p:nvPr>
            <p:ph type="title"/>
          </p:nvPr>
        </p:nvSpPr>
        <p:spPr>
          <a:xfrm>
            <a:off x="913796" y="609600"/>
            <a:ext cx="6068030" cy="1326321"/>
          </a:xfrm>
        </p:spPr>
        <p:txBody>
          <a:bodyPr>
            <a:normAutofit fontScale="90000"/>
          </a:bodyPr>
          <a:lstStyle/>
          <a:p>
            <a:r>
              <a:rPr lang="en-US" dirty="0"/>
              <a:t>Measuring photoelectric effect</a:t>
            </a:r>
            <a:endParaRPr lang="en-AU" dirty="0"/>
          </a:p>
        </p:txBody>
      </p:sp>
      <p:sp>
        <p:nvSpPr>
          <p:cNvPr id="3" name="Content Placeholder 2">
            <a:extLst>
              <a:ext uri="{FF2B5EF4-FFF2-40B4-BE49-F238E27FC236}">
                <a16:creationId xmlns:a16="http://schemas.microsoft.com/office/drawing/2014/main" id="{AF5E6C66-46D3-40A0-AFC3-340BC750083F}"/>
              </a:ext>
            </a:extLst>
          </p:cNvPr>
          <p:cNvSpPr>
            <a:spLocks noGrp="1"/>
          </p:cNvSpPr>
          <p:nvPr>
            <p:ph idx="1"/>
          </p:nvPr>
        </p:nvSpPr>
        <p:spPr>
          <a:xfrm>
            <a:off x="400051" y="2182764"/>
            <a:ext cx="6911476" cy="4402246"/>
          </a:xfrm>
        </p:spPr>
        <p:txBody>
          <a:bodyPr>
            <a:normAutofit fontScale="85000" lnSpcReduction="10000"/>
          </a:bodyPr>
          <a:lstStyle/>
          <a:p>
            <a:r>
              <a:rPr lang="en-US" dirty="0"/>
              <a:t>Emitted photoelectrons can be attracted to a positively charged plate </a:t>
            </a:r>
          </a:p>
          <a:p>
            <a:r>
              <a:rPr lang="en-US" dirty="0"/>
              <a:t>Two parallel plates with a voltage across them will accelerate photoelectrons from the negative plate towards the positive plate allowing a current to flow</a:t>
            </a:r>
          </a:p>
          <a:p>
            <a:r>
              <a:rPr lang="en-US" dirty="0"/>
              <a:t>This current increases with voltage across the plates up to a limit – at this limit all emitted photoelectrons are being collected so there cannot be any further increase in current</a:t>
            </a:r>
          </a:p>
          <a:p>
            <a:r>
              <a:rPr lang="en-AU" dirty="0"/>
              <a:t>Increasing the intensity of the light will increase the maximum current as more photoelectrons are being emitted</a:t>
            </a:r>
          </a:p>
          <a:p>
            <a:r>
              <a:rPr lang="en-AU" dirty="0"/>
              <a:t>Note: still get some current at 0 voltage from the photoelectrons that happen to be emitted in the right direction</a:t>
            </a:r>
          </a:p>
        </p:txBody>
      </p:sp>
      <p:grpSp>
        <p:nvGrpSpPr>
          <p:cNvPr id="53" name="Group 52">
            <a:extLst>
              <a:ext uri="{FF2B5EF4-FFF2-40B4-BE49-F238E27FC236}">
                <a16:creationId xmlns:a16="http://schemas.microsoft.com/office/drawing/2014/main" id="{9CBC5FDE-BAC3-42C4-8F68-0F9E6CCAB5E6}"/>
              </a:ext>
            </a:extLst>
          </p:cNvPr>
          <p:cNvGrpSpPr/>
          <p:nvPr/>
        </p:nvGrpSpPr>
        <p:grpSpPr>
          <a:xfrm>
            <a:off x="8370924" y="240175"/>
            <a:ext cx="2504962" cy="3441497"/>
            <a:chOff x="8370924" y="240175"/>
            <a:chExt cx="2504962" cy="3441497"/>
          </a:xfrm>
        </p:grpSpPr>
        <p:grpSp>
          <p:nvGrpSpPr>
            <p:cNvPr id="37" name="Group 36">
              <a:extLst>
                <a:ext uri="{FF2B5EF4-FFF2-40B4-BE49-F238E27FC236}">
                  <a16:creationId xmlns:a16="http://schemas.microsoft.com/office/drawing/2014/main" id="{DE7E4BE8-0CB8-43D8-B2D5-80904E5056A3}"/>
                </a:ext>
              </a:extLst>
            </p:cNvPr>
            <p:cNvGrpSpPr/>
            <p:nvPr/>
          </p:nvGrpSpPr>
          <p:grpSpPr>
            <a:xfrm rot="3480852">
              <a:off x="9138972" y="758569"/>
              <a:ext cx="1259863" cy="223076"/>
              <a:chOff x="900545" y="3301538"/>
              <a:chExt cx="9132912" cy="3236422"/>
            </a:xfrm>
          </p:grpSpPr>
          <p:grpSp>
            <p:nvGrpSpPr>
              <p:cNvPr id="38" name="Group 37">
                <a:extLst>
                  <a:ext uri="{FF2B5EF4-FFF2-40B4-BE49-F238E27FC236}">
                    <a16:creationId xmlns:a16="http://schemas.microsoft.com/office/drawing/2014/main" id="{F5F21DDC-227A-4A81-889F-DBC1CE6F8648}"/>
                  </a:ext>
                </a:extLst>
              </p:cNvPr>
              <p:cNvGrpSpPr/>
              <p:nvPr/>
            </p:nvGrpSpPr>
            <p:grpSpPr>
              <a:xfrm>
                <a:off x="900545" y="3301538"/>
                <a:ext cx="2283228" cy="3236422"/>
                <a:chOff x="2022764" y="3297382"/>
                <a:chExt cx="2283228" cy="3236422"/>
              </a:xfrm>
            </p:grpSpPr>
            <p:sp>
              <p:nvSpPr>
                <p:cNvPr id="47" name="Freeform: Shape 46">
                  <a:extLst>
                    <a:ext uri="{FF2B5EF4-FFF2-40B4-BE49-F238E27FC236}">
                      <a16:creationId xmlns:a16="http://schemas.microsoft.com/office/drawing/2014/main" id="{5B712DA1-9E1C-4EB2-B3E7-6AB89998F79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Freeform: Shape 47">
                  <a:extLst>
                    <a:ext uri="{FF2B5EF4-FFF2-40B4-BE49-F238E27FC236}">
                      <a16:creationId xmlns:a16="http://schemas.microsoft.com/office/drawing/2014/main" id="{DF0F6E73-3EF4-4FFE-BC1D-DF8B1AC64A9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9" name="Group 38">
                <a:extLst>
                  <a:ext uri="{FF2B5EF4-FFF2-40B4-BE49-F238E27FC236}">
                    <a16:creationId xmlns:a16="http://schemas.microsoft.com/office/drawing/2014/main" id="{9E8F3288-C567-4ABA-A737-7DEB8326FC18}"/>
                  </a:ext>
                </a:extLst>
              </p:cNvPr>
              <p:cNvGrpSpPr/>
              <p:nvPr/>
            </p:nvGrpSpPr>
            <p:grpSpPr>
              <a:xfrm>
                <a:off x="3183773" y="3301538"/>
                <a:ext cx="2283228" cy="3236422"/>
                <a:chOff x="2022764" y="3297382"/>
                <a:chExt cx="2283228" cy="3236422"/>
              </a:xfrm>
            </p:grpSpPr>
            <p:sp>
              <p:nvSpPr>
                <p:cNvPr id="45" name="Freeform: Shape 44">
                  <a:extLst>
                    <a:ext uri="{FF2B5EF4-FFF2-40B4-BE49-F238E27FC236}">
                      <a16:creationId xmlns:a16="http://schemas.microsoft.com/office/drawing/2014/main" id="{B2C4E63B-C24D-45E2-B7D8-D8C383290EA0}"/>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Freeform: Shape 45">
                  <a:extLst>
                    <a:ext uri="{FF2B5EF4-FFF2-40B4-BE49-F238E27FC236}">
                      <a16:creationId xmlns:a16="http://schemas.microsoft.com/office/drawing/2014/main" id="{D30AA74B-36B0-42D7-8A37-7322CD5AA3F5}"/>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CD2C886D-1693-4493-8274-68FABA8FDA5A}"/>
                  </a:ext>
                </a:extLst>
              </p:cNvPr>
              <p:cNvGrpSpPr/>
              <p:nvPr/>
            </p:nvGrpSpPr>
            <p:grpSpPr>
              <a:xfrm>
                <a:off x="5467001" y="3301538"/>
                <a:ext cx="2283228" cy="3236422"/>
                <a:chOff x="2022764" y="3297382"/>
                <a:chExt cx="2283228" cy="3236422"/>
              </a:xfrm>
            </p:grpSpPr>
            <p:sp>
              <p:nvSpPr>
                <p:cNvPr id="43" name="Freeform: Shape 42">
                  <a:extLst>
                    <a:ext uri="{FF2B5EF4-FFF2-40B4-BE49-F238E27FC236}">
                      <a16:creationId xmlns:a16="http://schemas.microsoft.com/office/drawing/2014/main" id="{7139F9BE-4B0D-4EC8-B886-75BAFB998DF3}"/>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Freeform: Shape 43">
                  <a:extLst>
                    <a:ext uri="{FF2B5EF4-FFF2-40B4-BE49-F238E27FC236}">
                      <a16:creationId xmlns:a16="http://schemas.microsoft.com/office/drawing/2014/main" id="{66AEDDB0-5F31-4A18-9DFB-60CD067770E8}"/>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41" name="Freeform: Shape 40">
                <a:extLst>
                  <a:ext uri="{FF2B5EF4-FFF2-40B4-BE49-F238E27FC236}">
                    <a16:creationId xmlns:a16="http://schemas.microsoft.com/office/drawing/2014/main" id="{226DA5E6-E165-42CC-AAA3-7DC9159F8E0B}"/>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Freeform: Shape 41">
                <a:extLst>
                  <a:ext uri="{FF2B5EF4-FFF2-40B4-BE49-F238E27FC236}">
                    <a16:creationId xmlns:a16="http://schemas.microsoft.com/office/drawing/2014/main" id="{FA715E2E-C634-44E3-BCB6-43B32AC8EC4F}"/>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1" name="Group 50">
              <a:extLst>
                <a:ext uri="{FF2B5EF4-FFF2-40B4-BE49-F238E27FC236}">
                  <a16:creationId xmlns:a16="http://schemas.microsoft.com/office/drawing/2014/main" id="{F4452509-46A0-4A2B-A8CF-E2F4A336B176}"/>
                </a:ext>
              </a:extLst>
            </p:cNvPr>
            <p:cNvGrpSpPr/>
            <p:nvPr/>
          </p:nvGrpSpPr>
          <p:grpSpPr>
            <a:xfrm>
              <a:off x="8370924" y="694694"/>
              <a:ext cx="2504962" cy="2986978"/>
              <a:chOff x="8985251" y="2327973"/>
              <a:chExt cx="2504962" cy="2986978"/>
            </a:xfrm>
          </p:grpSpPr>
          <p:grpSp>
            <p:nvGrpSpPr>
              <p:cNvPr id="36" name="Group 35">
                <a:extLst>
                  <a:ext uri="{FF2B5EF4-FFF2-40B4-BE49-F238E27FC236}">
                    <a16:creationId xmlns:a16="http://schemas.microsoft.com/office/drawing/2014/main" id="{72EBC685-E384-47BF-8038-80F37E995979}"/>
                  </a:ext>
                </a:extLst>
              </p:cNvPr>
              <p:cNvGrpSpPr/>
              <p:nvPr/>
            </p:nvGrpSpPr>
            <p:grpSpPr>
              <a:xfrm>
                <a:off x="8985251" y="2327973"/>
                <a:ext cx="2504962" cy="2986978"/>
                <a:chOff x="4654550" y="3797548"/>
                <a:chExt cx="1292225" cy="1625681"/>
              </a:xfrm>
            </p:grpSpPr>
            <p:sp>
              <p:nvSpPr>
                <p:cNvPr id="4" name="Rectangle 3">
                  <a:extLst>
                    <a:ext uri="{FF2B5EF4-FFF2-40B4-BE49-F238E27FC236}">
                      <a16:creationId xmlns:a16="http://schemas.microsoft.com/office/drawing/2014/main" id="{7639B7A1-1278-4F67-9706-EEBD24652044}"/>
                    </a:ext>
                  </a:extLst>
                </p:cNvPr>
                <p:cNvSpPr/>
                <p:nvPr/>
              </p:nvSpPr>
              <p:spPr>
                <a:xfrm>
                  <a:off x="4981574" y="3805889"/>
                  <a:ext cx="45719" cy="791846"/>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10243877-1796-415E-8E9D-B8DE6594E828}"/>
                    </a:ext>
                  </a:extLst>
                </p:cNvPr>
                <p:cNvCxnSpPr>
                  <a:cxnSpLocks/>
                </p:cNvCxnSpPr>
                <p:nvPr/>
              </p:nvCxnSpPr>
              <p:spPr>
                <a:xfrm>
                  <a:off x="5207472" y="5057626"/>
                  <a:ext cx="294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37AE942-7990-447B-94BC-84B66F7316D1}"/>
                    </a:ext>
                  </a:extLst>
                </p:cNvPr>
                <p:cNvSpPr/>
                <p:nvPr/>
              </p:nvSpPr>
              <p:spPr>
                <a:xfrm>
                  <a:off x="5501782" y="4920443"/>
                  <a:ext cx="269870" cy="2681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a:t>
                  </a:r>
                  <a:endParaRPr lang="en-AU" dirty="0">
                    <a:solidFill>
                      <a:sysClr val="windowText" lastClr="000000"/>
                    </a:solidFill>
                  </a:endParaRPr>
                </a:p>
              </p:txBody>
            </p:sp>
            <p:cxnSp>
              <p:nvCxnSpPr>
                <p:cNvPr id="10" name="Straight Connector 9">
                  <a:extLst>
                    <a:ext uri="{FF2B5EF4-FFF2-40B4-BE49-F238E27FC236}">
                      <a16:creationId xmlns:a16="http://schemas.microsoft.com/office/drawing/2014/main" id="{68EA7928-6C77-4D6E-A307-DD5AF17F151E}"/>
                    </a:ext>
                  </a:extLst>
                </p:cNvPr>
                <p:cNvCxnSpPr>
                  <a:cxnSpLocks/>
                </p:cNvCxnSpPr>
                <p:nvPr/>
              </p:nvCxnSpPr>
              <p:spPr>
                <a:xfrm>
                  <a:off x="5078762" y="4740192"/>
                  <a:ext cx="0" cy="683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52836A-370A-49E4-AA95-7E9E493A6627}"/>
                    </a:ext>
                  </a:extLst>
                </p:cNvPr>
                <p:cNvCxnSpPr>
                  <a:cxnSpLocks/>
                </p:cNvCxnSpPr>
                <p:nvPr/>
              </p:nvCxnSpPr>
              <p:spPr>
                <a:xfrm>
                  <a:off x="5207472" y="4896540"/>
                  <a:ext cx="0" cy="329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64C56-C946-4502-9A3F-C6300EE751F0}"/>
                    </a:ext>
                  </a:extLst>
                </p:cNvPr>
                <p:cNvCxnSpPr>
                  <a:cxnSpLocks/>
                </p:cNvCxnSpPr>
                <p:nvPr/>
              </p:nvCxnSpPr>
              <p:spPr>
                <a:xfrm>
                  <a:off x="4654550" y="5054521"/>
                  <a:ext cx="424212" cy="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C83875-6521-44E9-96D2-7C03CD85DE60}"/>
                    </a:ext>
                  </a:extLst>
                </p:cNvPr>
                <p:cNvCxnSpPr>
                  <a:cxnSpLocks/>
                </p:cNvCxnSpPr>
                <p:nvPr/>
              </p:nvCxnSpPr>
              <p:spPr>
                <a:xfrm>
                  <a:off x="5771652" y="5051883"/>
                  <a:ext cx="175123" cy="2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D87357-4BB8-4D81-90E0-E90CF97F2D2E}"/>
                    </a:ext>
                  </a:extLst>
                </p:cNvPr>
                <p:cNvCxnSpPr>
                  <a:cxnSpLocks/>
                </p:cNvCxnSpPr>
                <p:nvPr/>
              </p:nvCxnSpPr>
              <p:spPr>
                <a:xfrm flipV="1">
                  <a:off x="4655741" y="4191794"/>
                  <a:ext cx="0" cy="866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6EE1B4-4F3B-441B-AA84-AC5506A25A61}"/>
                    </a:ext>
                  </a:extLst>
                </p:cNvPr>
                <p:cNvCxnSpPr>
                  <a:cxnSpLocks/>
                </p:cNvCxnSpPr>
                <p:nvPr/>
              </p:nvCxnSpPr>
              <p:spPr>
                <a:xfrm flipV="1">
                  <a:off x="5940983" y="4188362"/>
                  <a:ext cx="0" cy="866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8CB49E3-C892-4BEC-8E1B-53C95FC508BF}"/>
                    </a:ext>
                  </a:extLst>
                </p:cNvPr>
                <p:cNvSpPr/>
                <p:nvPr/>
              </p:nvSpPr>
              <p:spPr>
                <a:xfrm>
                  <a:off x="5573799" y="3797548"/>
                  <a:ext cx="45719" cy="791846"/>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3" name="Straight Connector 32">
                  <a:extLst>
                    <a:ext uri="{FF2B5EF4-FFF2-40B4-BE49-F238E27FC236}">
                      <a16:creationId xmlns:a16="http://schemas.microsoft.com/office/drawing/2014/main" id="{FEB05FF0-185D-459E-B252-AEA9540F5944}"/>
                    </a:ext>
                  </a:extLst>
                </p:cNvPr>
                <p:cNvCxnSpPr>
                  <a:cxnSpLocks/>
                </p:cNvCxnSpPr>
                <p:nvPr/>
              </p:nvCxnSpPr>
              <p:spPr>
                <a:xfrm>
                  <a:off x="4654550" y="4198858"/>
                  <a:ext cx="315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8420188-29D8-46AD-8579-1360F1F107AC}"/>
                    </a:ext>
                  </a:extLst>
                </p:cNvPr>
                <p:cNvCxnSpPr>
                  <a:cxnSpLocks/>
                </p:cNvCxnSpPr>
                <p:nvPr/>
              </p:nvCxnSpPr>
              <p:spPr>
                <a:xfrm>
                  <a:off x="5629571" y="4194632"/>
                  <a:ext cx="315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62539DE2-D0D6-4EEF-8DE6-4CAAA2F11195}"/>
                  </a:ext>
                </a:extLst>
              </p:cNvPr>
              <p:cNvSpPr txBox="1"/>
              <p:nvPr/>
            </p:nvSpPr>
            <p:spPr>
              <a:xfrm>
                <a:off x="9315486" y="2713931"/>
                <a:ext cx="301645" cy="369332"/>
              </a:xfrm>
              <a:prstGeom prst="rect">
                <a:avLst/>
              </a:prstGeom>
              <a:noFill/>
            </p:spPr>
            <p:txBody>
              <a:bodyPr wrap="square" rtlCol="0">
                <a:spAutoFit/>
              </a:bodyPr>
              <a:lstStyle/>
              <a:p>
                <a:r>
                  <a:rPr lang="en-US" dirty="0"/>
                  <a:t>+</a:t>
                </a:r>
                <a:endParaRPr lang="en-AU" dirty="0"/>
              </a:p>
            </p:txBody>
          </p:sp>
          <p:sp>
            <p:nvSpPr>
              <p:cNvPr id="50" name="TextBox 49">
                <a:extLst>
                  <a:ext uri="{FF2B5EF4-FFF2-40B4-BE49-F238E27FC236}">
                    <a16:creationId xmlns:a16="http://schemas.microsoft.com/office/drawing/2014/main" id="{91235325-A006-4CFD-A80E-3F35931A9635}"/>
                  </a:ext>
                </a:extLst>
              </p:cNvPr>
              <p:cNvSpPr txBox="1"/>
              <p:nvPr/>
            </p:nvSpPr>
            <p:spPr>
              <a:xfrm>
                <a:off x="10862395" y="2695996"/>
                <a:ext cx="301645" cy="369332"/>
              </a:xfrm>
              <a:prstGeom prst="rect">
                <a:avLst/>
              </a:prstGeom>
              <a:noFill/>
            </p:spPr>
            <p:txBody>
              <a:bodyPr wrap="square" rtlCol="0">
                <a:spAutoFit/>
              </a:bodyPr>
              <a:lstStyle/>
              <a:p>
                <a:r>
                  <a:rPr lang="en-US" dirty="0"/>
                  <a:t>-</a:t>
                </a:r>
                <a:endParaRPr lang="en-AU" dirty="0"/>
              </a:p>
            </p:txBody>
          </p:sp>
        </p:grpSp>
      </p:grpSp>
      <p:graphicFrame>
        <p:nvGraphicFramePr>
          <p:cNvPr id="52" name="Chart 51">
            <a:extLst>
              <a:ext uri="{FF2B5EF4-FFF2-40B4-BE49-F238E27FC236}">
                <a16:creationId xmlns:a16="http://schemas.microsoft.com/office/drawing/2014/main" id="{B6E417BC-DFF6-495D-B3F8-0538FF76EB3A}"/>
              </a:ext>
            </a:extLst>
          </p:cNvPr>
          <p:cNvGraphicFramePr>
            <a:graphicFrameLocks/>
          </p:cNvGraphicFramePr>
          <p:nvPr>
            <p:extLst>
              <p:ext uri="{D42A27DB-BD31-4B8C-83A1-F6EECF244321}">
                <p14:modId xmlns:p14="http://schemas.microsoft.com/office/powerpoint/2010/main" val="3425967528"/>
              </p:ext>
            </p:extLst>
          </p:nvPr>
        </p:nvGraphicFramePr>
        <p:xfrm>
          <a:off x="7421809" y="3948819"/>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7999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41CB-0A25-4D0C-8A6D-1FA5B9E5BB3D}"/>
              </a:ext>
            </a:extLst>
          </p:cNvPr>
          <p:cNvSpPr>
            <a:spLocks noGrp="1"/>
          </p:cNvSpPr>
          <p:nvPr>
            <p:ph type="title"/>
          </p:nvPr>
        </p:nvSpPr>
        <p:spPr>
          <a:xfrm>
            <a:off x="913796" y="609600"/>
            <a:ext cx="6501418" cy="1326321"/>
          </a:xfrm>
        </p:spPr>
        <p:txBody>
          <a:bodyPr/>
          <a:lstStyle/>
          <a:p>
            <a:r>
              <a:rPr lang="en-US" dirty="0"/>
              <a:t>Stopping potential</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FE69D6-7F91-4592-BF83-69DC57AB8617}"/>
                  </a:ext>
                </a:extLst>
              </p:cNvPr>
              <p:cNvSpPr>
                <a:spLocks noGrp="1"/>
              </p:cNvSpPr>
              <p:nvPr>
                <p:ph idx="1"/>
              </p:nvPr>
            </p:nvSpPr>
            <p:spPr>
              <a:xfrm>
                <a:off x="204793" y="1633539"/>
                <a:ext cx="7210421" cy="5024436"/>
              </a:xfrm>
            </p:spPr>
            <p:txBody>
              <a:bodyPr>
                <a:normAutofit lnSpcReduction="10000"/>
              </a:bodyPr>
              <a:lstStyle/>
              <a:p>
                <a:r>
                  <a:rPr lang="en-US" dirty="0"/>
                  <a:t>If the same circuit has the direction of the voltage reversed, photoelectrons will be repelled from the negative plate, reducing current</a:t>
                </a:r>
              </a:p>
              <a:p>
                <a:r>
                  <a:rPr lang="en-US" dirty="0"/>
                  <a:t>Current will hit zero at a specific voltage – the stopping potential (V</a:t>
                </a:r>
                <a:r>
                  <a:rPr lang="en-US" baseline="-25000" dirty="0"/>
                  <a:t>0</a:t>
                </a:r>
                <a:r>
                  <a:rPr lang="en-US" dirty="0"/>
                  <a:t>)</a:t>
                </a:r>
              </a:p>
              <a:p>
                <a:r>
                  <a:rPr lang="en-US" dirty="0"/>
                  <a:t>V</a:t>
                </a:r>
                <a:r>
                  <a:rPr lang="en-US" baseline="-25000" dirty="0"/>
                  <a:t>0</a:t>
                </a:r>
                <a:r>
                  <a:rPr lang="en-US" dirty="0"/>
                  <a:t> corresponds to the </a:t>
                </a:r>
                <a:r>
                  <a:rPr lang="en-US" dirty="0" err="1"/>
                  <a:t>E</a:t>
                </a:r>
                <a:r>
                  <a:rPr lang="en-US" baseline="-25000" dirty="0" err="1"/>
                  <a:t>k</a:t>
                </a:r>
                <a:r>
                  <a:rPr lang="en-US" baseline="-25000" dirty="0"/>
                  <a:t>(max)</a:t>
                </a:r>
                <a:r>
                  <a:rPr lang="en-US" dirty="0"/>
                  <a:t> – it is the voltage at which an electron with the maximum kinetic energy heading directly towards the negative plate will still be stopped by the electric field</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𝑒</m:t>
                      </m:r>
                      <m:sSub>
                        <m:sSubPr>
                          <m:ctrlPr>
                            <a:rPr lang="en-AU"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𝑚𝑎𝑥</m:t>
                          </m:r>
                        </m:sub>
                        <m:sup>
                          <m:r>
                            <a:rPr lang="en-US" b="0" i="1" smtClean="0">
                              <a:latin typeface="Cambria Math" panose="02040503050406030204" pitchFamily="18" charset="0"/>
                            </a:rPr>
                            <m:t>2</m:t>
                          </m:r>
                        </m:sup>
                      </m:sSub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𝑒𝑙𝑒𝑐𝑡𝑟𝑜𝑛</m:t>
                      </m:r>
                      <m:r>
                        <a:rPr lang="en-US" b="0" i="1" smtClean="0">
                          <a:latin typeface="Cambria Math" panose="02040503050406030204" pitchFamily="18" charset="0"/>
                        </a:rPr>
                        <m:t> </m:t>
                      </m:r>
                      <m:r>
                        <a:rPr lang="en-US" b="0" i="1" smtClean="0">
                          <a:latin typeface="Cambria Math" panose="02040503050406030204" pitchFamily="18" charset="0"/>
                        </a:rPr>
                        <m:t>𝑐h𝑎𝑟𝑔𝑒</m:t>
                      </m:r>
                      <m:r>
                        <a:rPr lang="en-US" b="0" i="1" smtClean="0">
                          <a:latin typeface="Cambria Math" panose="02040503050406030204" pitchFamily="18" charset="0"/>
                        </a:rPr>
                        <m:t>=1.6×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𝐶</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𝑠𝑡𝑜𝑝𝑝𝑖𝑛𝑔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𝑣𝑜𝑙𝑡𝑎𝑔𝑒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 name="Content Placeholder 2">
                <a:extLst>
                  <a:ext uri="{FF2B5EF4-FFF2-40B4-BE49-F238E27FC236}">
                    <a16:creationId xmlns:a16="http://schemas.microsoft.com/office/drawing/2014/main" id="{8EFE69D6-7F91-4592-BF83-69DC57AB8617}"/>
                  </a:ext>
                </a:extLst>
              </p:cNvPr>
              <p:cNvSpPr>
                <a:spLocks noGrp="1" noRot="1" noChangeAspect="1" noMove="1" noResize="1" noEditPoints="1" noAdjustHandles="1" noChangeArrowheads="1" noChangeShapeType="1" noTextEdit="1"/>
              </p:cNvSpPr>
              <p:nvPr>
                <p:ph idx="1"/>
              </p:nvPr>
            </p:nvSpPr>
            <p:spPr>
              <a:xfrm>
                <a:off x="204793" y="1633539"/>
                <a:ext cx="7210421" cy="5024436"/>
              </a:xfrm>
              <a:blipFill>
                <a:blip r:embed="rId2"/>
                <a:stretch>
                  <a:fillRect l="-931" t="-728" r="-1523"/>
                </a:stretch>
              </a:blipFill>
            </p:spPr>
            <p:txBody>
              <a:bodyPr/>
              <a:lstStyle/>
              <a:p>
                <a:r>
                  <a:rPr lang="en-AU">
                    <a:noFill/>
                  </a:rPr>
                  <a:t> </a:t>
                </a:r>
              </a:p>
            </p:txBody>
          </p:sp>
        </mc:Fallback>
      </mc:AlternateContent>
      <p:grpSp>
        <p:nvGrpSpPr>
          <p:cNvPr id="4" name="Group 3">
            <a:extLst>
              <a:ext uri="{FF2B5EF4-FFF2-40B4-BE49-F238E27FC236}">
                <a16:creationId xmlns:a16="http://schemas.microsoft.com/office/drawing/2014/main" id="{64589665-F786-4C6C-93C0-B457B5955349}"/>
              </a:ext>
            </a:extLst>
          </p:cNvPr>
          <p:cNvGrpSpPr/>
          <p:nvPr/>
        </p:nvGrpSpPr>
        <p:grpSpPr>
          <a:xfrm>
            <a:off x="8542414" y="184216"/>
            <a:ext cx="2504962" cy="3503409"/>
            <a:chOff x="8370924" y="240175"/>
            <a:chExt cx="2504962" cy="3503409"/>
          </a:xfrm>
        </p:grpSpPr>
        <p:grpSp>
          <p:nvGrpSpPr>
            <p:cNvPr id="5" name="Group 4">
              <a:extLst>
                <a:ext uri="{FF2B5EF4-FFF2-40B4-BE49-F238E27FC236}">
                  <a16:creationId xmlns:a16="http://schemas.microsoft.com/office/drawing/2014/main" id="{C7A0291F-C063-4936-92DB-C6A04A336311}"/>
                </a:ext>
              </a:extLst>
            </p:cNvPr>
            <p:cNvGrpSpPr/>
            <p:nvPr/>
          </p:nvGrpSpPr>
          <p:grpSpPr>
            <a:xfrm rot="3480852">
              <a:off x="9138972" y="758569"/>
              <a:ext cx="1259863" cy="223076"/>
              <a:chOff x="900545" y="3301538"/>
              <a:chExt cx="9132912" cy="3236422"/>
            </a:xfrm>
          </p:grpSpPr>
          <p:grpSp>
            <p:nvGrpSpPr>
              <p:cNvPr id="22" name="Group 21">
                <a:extLst>
                  <a:ext uri="{FF2B5EF4-FFF2-40B4-BE49-F238E27FC236}">
                    <a16:creationId xmlns:a16="http://schemas.microsoft.com/office/drawing/2014/main" id="{1D698A66-AA6F-4CDF-AA02-302263569B5F}"/>
                  </a:ext>
                </a:extLst>
              </p:cNvPr>
              <p:cNvGrpSpPr/>
              <p:nvPr/>
            </p:nvGrpSpPr>
            <p:grpSpPr>
              <a:xfrm>
                <a:off x="900545" y="3301538"/>
                <a:ext cx="2283228" cy="3236422"/>
                <a:chOff x="2022764" y="3297382"/>
                <a:chExt cx="2283228" cy="3236422"/>
              </a:xfrm>
            </p:grpSpPr>
            <p:sp>
              <p:nvSpPr>
                <p:cNvPr id="31" name="Freeform: Shape 30">
                  <a:extLst>
                    <a:ext uri="{FF2B5EF4-FFF2-40B4-BE49-F238E27FC236}">
                      <a16:creationId xmlns:a16="http://schemas.microsoft.com/office/drawing/2014/main" id="{618E85B0-FEFA-43DD-AF7B-6D8201A0F4E7}"/>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Shape 31">
                  <a:extLst>
                    <a:ext uri="{FF2B5EF4-FFF2-40B4-BE49-F238E27FC236}">
                      <a16:creationId xmlns:a16="http://schemas.microsoft.com/office/drawing/2014/main" id="{F792C464-AFCE-4CDD-90D9-127B55D87FDC}"/>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7BC9FD35-1E4F-42A9-AC39-78DB1B5DDD38}"/>
                  </a:ext>
                </a:extLst>
              </p:cNvPr>
              <p:cNvGrpSpPr/>
              <p:nvPr/>
            </p:nvGrpSpPr>
            <p:grpSpPr>
              <a:xfrm>
                <a:off x="3183773" y="3301538"/>
                <a:ext cx="2283228" cy="3236422"/>
                <a:chOff x="2022764" y="3297382"/>
                <a:chExt cx="2283228" cy="3236422"/>
              </a:xfrm>
            </p:grpSpPr>
            <p:sp>
              <p:nvSpPr>
                <p:cNvPr id="29" name="Freeform: Shape 28">
                  <a:extLst>
                    <a:ext uri="{FF2B5EF4-FFF2-40B4-BE49-F238E27FC236}">
                      <a16:creationId xmlns:a16="http://schemas.microsoft.com/office/drawing/2014/main" id="{25A26CEA-C1F2-457D-ADBA-EB5D2113F568}"/>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Freeform: Shape 29">
                  <a:extLst>
                    <a:ext uri="{FF2B5EF4-FFF2-40B4-BE49-F238E27FC236}">
                      <a16:creationId xmlns:a16="http://schemas.microsoft.com/office/drawing/2014/main" id="{2A87D890-EE6C-43A8-B05D-2F952653065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4" name="Group 23">
                <a:extLst>
                  <a:ext uri="{FF2B5EF4-FFF2-40B4-BE49-F238E27FC236}">
                    <a16:creationId xmlns:a16="http://schemas.microsoft.com/office/drawing/2014/main" id="{9AD49ACC-78B7-46CD-9F21-01041898C98D}"/>
                  </a:ext>
                </a:extLst>
              </p:cNvPr>
              <p:cNvGrpSpPr/>
              <p:nvPr/>
            </p:nvGrpSpPr>
            <p:grpSpPr>
              <a:xfrm>
                <a:off x="5467001" y="3301538"/>
                <a:ext cx="2283228" cy="3236422"/>
                <a:chOff x="2022764" y="3297382"/>
                <a:chExt cx="2283228" cy="3236422"/>
              </a:xfrm>
            </p:grpSpPr>
            <p:sp>
              <p:nvSpPr>
                <p:cNvPr id="27" name="Freeform: Shape 26">
                  <a:extLst>
                    <a:ext uri="{FF2B5EF4-FFF2-40B4-BE49-F238E27FC236}">
                      <a16:creationId xmlns:a16="http://schemas.microsoft.com/office/drawing/2014/main" id="{EC3AFF12-67F5-45C0-BE5B-A9869C9D3CE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Shape 27">
                  <a:extLst>
                    <a:ext uri="{FF2B5EF4-FFF2-40B4-BE49-F238E27FC236}">
                      <a16:creationId xmlns:a16="http://schemas.microsoft.com/office/drawing/2014/main" id="{26EF2D38-6CE9-4853-840B-D328678B5AC9}"/>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5" name="Freeform: Shape 24">
                <a:extLst>
                  <a:ext uri="{FF2B5EF4-FFF2-40B4-BE49-F238E27FC236}">
                    <a16:creationId xmlns:a16="http://schemas.microsoft.com/office/drawing/2014/main" id="{C1EDD11C-7597-44E7-81A8-EA9936B24031}"/>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Freeform: Shape 25">
                <a:extLst>
                  <a:ext uri="{FF2B5EF4-FFF2-40B4-BE49-F238E27FC236}">
                    <a16:creationId xmlns:a16="http://schemas.microsoft.com/office/drawing/2014/main" id="{8E155E27-CF99-4091-A75B-270883160325}"/>
                  </a:ext>
                </a:extLst>
              </p:cNvPr>
              <p:cNvSpPr/>
              <p:nvPr/>
            </p:nvSpPr>
            <p:spPr>
              <a:xfrm flipV="1">
                <a:off x="8891843" y="4919749"/>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 name="Group 5">
              <a:extLst>
                <a:ext uri="{FF2B5EF4-FFF2-40B4-BE49-F238E27FC236}">
                  <a16:creationId xmlns:a16="http://schemas.microsoft.com/office/drawing/2014/main" id="{FEEF0784-83A3-4F22-B89C-1433D68A3D9E}"/>
                </a:ext>
              </a:extLst>
            </p:cNvPr>
            <p:cNvGrpSpPr/>
            <p:nvPr/>
          </p:nvGrpSpPr>
          <p:grpSpPr>
            <a:xfrm>
              <a:off x="8370924" y="694694"/>
              <a:ext cx="2504962" cy="3048890"/>
              <a:chOff x="8985251" y="2327973"/>
              <a:chExt cx="2504962" cy="3048890"/>
            </a:xfrm>
          </p:grpSpPr>
          <p:grpSp>
            <p:nvGrpSpPr>
              <p:cNvPr id="7" name="Group 6">
                <a:extLst>
                  <a:ext uri="{FF2B5EF4-FFF2-40B4-BE49-F238E27FC236}">
                    <a16:creationId xmlns:a16="http://schemas.microsoft.com/office/drawing/2014/main" id="{8DDA3DC9-75FF-4CA8-AF04-1F7903EB02A8}"/>
                  </a:ext>
                </a:extLst>
              </p:cNvPr>
              <p:cNvGrpSpPr/>
              <p:nvPr/>
            </p:nvGrpSpPr>
            <p:grpSpPr>
              <a:xfrm>
                <a:off x="8985251" y="2327973"/>
                <a:ext cx="2504962" cy="3048890"/>
                <a:chOff x="4654550" y="3797548"/>
                <a:chExt cx="1292225" cy="1659377"/>
              </a:xfrm>
            </p:grpSpPr>
            <p:sp>
              <p:nvSpPr>
                <p:cNvPr id="10" name="Rectangle 9">
                  <a:extLst>
                    <a:ext uri="{FF2B5EF4-FFF2-40B4-BE49-F238E27FC236}">
                      <a16:creationId xmlns:a16="http://schemas.microsoft.com/office/drawing/2014/main" id="{B1BE0F5E-0218-4121-B148-956809B91135}"/>
                    </a:ext>
                  </a:extLst>
                </p:cNvPr>
                <p:cNvSpPr/>
                <p:nvPr/>
              </p:nvSpPr>
              <p:spPr>
                <a:xfrm>
                  <a:off x="4981574" y="3805889"/>
                  <a:ext cx="45719" cy="791846"/>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a:extLst>
                    <a:ext uri="{FF2B5EF4-FFF2-40B4-BE49-F238E27FC236}">
                      <a16:creationId xmlns:a16="http://schemas.microsoft.com/office/drawing/2014/main" id="{0A8D2E69-2A4E-4C22-9A30-B8FB3C816D4A}"/>
                    </a:ext>
                  </a:extLst>
                </p:cNvPr>
                <p:cNvCxnSpPr>
                  <a:cxnSpLocks/>
                </p:cNvCxnSpPr>
                <p:nvPr/>
              </p:nvCxnSpPr>
              <p:spPr>
                <a:xfrm>
                  <a:off x="5207472" y="5057626"/>
                  <a:ext cx="294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69A3C4E-F4E2-46FF-B615-6083903AE81D}"/>
                    </a:ext>
                  </a:extLst>
                </p:cNvPr>
                <p:cNvSpPr/>
                <p:nvPr/>
              </p:nvSpPr>
              <p:spPr>
                <a:xfrm>
                  <a:off x="5501782" y="4920443"/>
                  <a:ext cx="269870" cy="2681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a:t>
                  </a:r>
                  <a:endParaRPr lang="en-AU" dirty="0">
                    <a:solidFill>
                      <a:sysClr val="windowText" lastClr="000000"/>
                    </a:solidFill>
                  </a:endParaRPr>
                </a:p>
              </p:txBody>
            </p:sp>
            <p:cxnSp>
              <p:nvCxnSpPr>
                <p:cNvPr id="13" name="Straight Connector 12">
                  <a:extLst>
                    <a:ext uri="{FF2B5EF4-FFF2-40B4-BE49-F238E27FC236}">
                      <a16:creationId xmlns:a16="http://schemas.microsoft.com/office/drawing/2014/main" id="{9023FB89-0AF4-4DF6-9FF7-118B50DE4DDD}"/>
                    </a:ext>
                  </a:extLst>
                </p:cNvPr>
                <p:cNvCxnSpPr>
                  <a:cxnSpLocks/>
                </p:cNvCxnSpPr>
                <p:nvPr/>
              </p:nvCxnSpPr>
              <p:spPr>
                <a:xfrm>
                  <a:off x="5203586" y="4773888"/>
                  <a:ext cx="0" cy="683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012B4-27C0-4464-9BA3-F76DB54308EB}"/>
                    </a:ext>
                  </a:extLst>
                </p:cNvPr>
                <p:cNvCxnSpPr>
                  <a:cxnSpLocks/>
                </p:cNvCxnSpPr>
                <p:nvPr/>
              </p:nvCxnSpPr>
              <p:spPr>
                <a:xfrm>
                  <a:off x="5078762" y="4920443"/>
                  <a:ext cx="0" cy="329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451930-D607-448A-B1BF-4357B54E89A4}"/>
                    </a:ext>
                  </a:extLst>
                </p:cNvPr>
                <p:cNvCxnSpPr>
                  <a:cxnSpLocks/>
                </p:cNvCxnSpPr>
                <p:nvPr/>
              </p:nvCxnSpPr>
              <p:spPr>
                <a:xfrm>
                  <a:off x="4654550" y="5054521"/>
                  <a:ext cx="424212" cy="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90FED6-F71F-451E-ADF8-7CEBE14D50ED}"/>
                    </a:ext>
                  </a:extLst>
                </p:cNvPr>
                <p:cNvCxnSpPr>
                  <a:cxnSpLocks/>
                </p:cNvCxnSpPr>
                <p:nvPr/>
              </p:nvCxnSpPr>
              <p:spPr>
                <a:xfrm>
                  <a:off x="5771652" y="5051883"/>
                  <a:ext cx="175123" cy="2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88278A-3D06-4198-8051-206E2EB81F5C}"/>
                    </a:ext>
                  </a:extLst>
                </p:cNvPr>
                <p:cNvCxnSpPr>
                  <a:cxnSpLocks/>
                </p:cNvCxnSpPr>
                <p:nvPr/>
              </p:nvCxnSpPr>
              <p:spPr>
                <a:xfrm flipV="1">
                  <a:off x="4655741" y="4191794"/>
                  <a:ext cx="0" cy="866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216CDA-68ED-456E-B495-4D7BFD4AA61C}"/>
                    </a:ext>
                  </a:extLst>
                </p:cNvPr>
                <p:cNvCxnSpPr>
                  <a:cxnSpLocks/>
                </p:cNvCxnSpPr>
                <p:nvPr/>
              </p:nvCxnSpPr>
              <p:spPr>
                <a:xfrm flipV="1">
                  <a:off x="5940983" y="4188362"/>
                  <a:ext cx="0" cy="866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29FDD41-33C9-4E86-9C6F-6CF5261359A6}"/>
                    </a:ext>
                  </a:extLst>
                </p:cNvPr>
                <p:cNvSpPr/>
                <p:nvPr/>
              </p:nvSpPr>
              <p:spPr>
                <a:xfrm>
                  <a:off x="5573799" y="3797548"/>
                  <a:ext cx="45719" cy="791846"/>
                </a:xfrm>
                <a:prstGeom prst="rect">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0" name="Straight Connector 19">
                  <a:extLst>
                    <a:ext uri="{FF2B5EF4-FFF2-40B4-BE49-F238E27FC236}">
                      <a16:creationId xmlns:a16="http://schemas.microsoft.com/office/drawing/2014/main" id="{D91D1F28-0BB7-4F79-AAFA-CB9FC6EC1261}"/>
                    </a:ext>
                  </a:extLst>
                </p:cNvPr>
                <p:cNvCxnSpPr>
                  <a:cxnSpLocks/>
                </p:cNvCxnSpPr>
                <p:nvPr/>
              </p:nvCxnSpPr>
              <p:spPr>
                <a:xfrm>
                  <a:off x="4654550" y="4198858"/>
                  <a:ext cx="315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9FD214-001D-41FE-9767-2592F40C82C0}"/>
                    </a:ext>
                  </a:extLst>
                </p:cNvPr>
                <p:cNvCxnSpPr>
                  <a:cxnSpLocks/>
                </p:cNvCxnSpPr>
                <p:nvPr/>
              </p:nvCxnSpPr>
              <p:spPr>
                <a:xfrm>
                  <a:off x="5629571" y="4194632"/>
                  <a:ext cx="315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3F94C1A8-76EE-4908-908E-DE0F712B5522}"/>
                  </a:ext>
                </a:extLst>
              </p:cNvPr>
              <p:cNvSpPr txBox="1"/>
              <p:nvPr/>
            </p:nvSpPr>
            <p:spPr>
              <a:xfrm>
                <a:off x="10836920" y="2719440"/>
                <a:ext cx="301645" cy="369332"/>
              </a:xfrm>
              <a:prstGeom prst="rect">
                <a:avLst/>
              </a:prstGeom>
              <a:noFill/>
            </p:spPr>
            <p:txBody>
              <a:bodyPr wrap="square" rtlCol="0">
                <a:spAutoFit/>
              </a:bodyPr>
              <a:lstStyle/>
              <a:p>
                <a:r>
                  <a:rPr lang="en-US" dirty="0"/>
                  <a:t>+</a:t>
                </a:r>
                <a:endParaRPr lang="en-AU" dirty="0"/>
              </a:p>
            </p:txBody>
          </p:sp>
          <p:sp>
            <p:nvSpPr>
              <p:cNvPr id="9" name="TextBox 8">
                <a:extLst>
                  <a:ext uri="{FF2B5EF4-FFF2-40B4-BE49-F238E27FC236}">
                    <a16:creationId xmlns:a16="http://schemas.microsoft.com/office/drawing/2014/main" id="{4AB6F264-21E0-47BB-8872-F3B4F0081F79}"/>
                  </a:ext>
                </a:extLst>
              </p:cNvPr>
              <p:cNvSpPr txBox="1"/>
              <p:nvPr/>
            </p:nvSpPr>
            <p:spPr>
              <a:xfrm>
                <a:off x="9385011" y="2724865"/>
                <a:ext cx="301645" cy="369332"/>
              </a:xfrm>
              <a:prstGeom prst="rect">
                <a:avLst/>
              </a:prstGeom>
              <a:noFill/>
            </p:spPr>
            <p:txBody>
              <a:bodyPr wrap="square" rtlCol="0">
                <a:spAutoFit/>
              </a:bodyPr>
              <a:lstStyle/>
              <a:p>
                <a:r>
                  <a:rPr lang="en-US" dirty="0"/>
                  <a:t>-</a:t>
                </a:r>
                <a:endParaRPr lang="en-AU" dirty="0"/>
              </a:p>
            </p:txBody>
          </p:sp>
        </p:grpSp>
      </p:grpSp>
      <p:graphicFrame>
        <p:nvGraphicFramePr>
          <p:cNvPr id="33" name="Chart 32">
            <a:extLst>
              <a:ext uri="{FF2B5EF4-FFF2-40B4-BE49-F238E27FC236}">
                <a16:creationId xmlns:a16="http://schemas.microsoft.com/office/drawing/2014/main" id="{1D5FBC6D-D6B1-4975-8A51-86FE65678232}"/>
              </a:ext>
            </a:extLst>
          </p:cNvPr>
          <p:cNvGraphicFramePr>
            <a:graphicFrameLocks/>
          </p:cNvGraphicFramePr>
          <p:nvPr>
            <p:extLst>
              <p:ext uri="{D42A27DB-BD31-4B8C-83A1-F6EECF244321}">
                <p14:modId xmlns:p14="http://schemas.microsoft.com/office/powerpoint/2010/main" val="2763536129"/>
              </p:ext>
            </p:extLst>
          </p:nvPr>
        </p:nvGraphicFramePr>
        <p:xfrm>
          <a:off x="7508895" y="3833827"/>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2796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4C9D-4BE4-41D5-890B-236695971D64}"/>
              </a:ext>
            </a:extLst>
          </p:cNvPr>
          <p:cNvSpPr>
            <a:spLocks noGrp="1"/>
          </p:cNvSpPr>
          <p:nvPr>
            <p:ph type="title"/>
          </p:nvPr>
        </p:nvSpPr>
        <p:spPr/>
        <p:txBody>
          <a:bodyPr/>
          <a:lstStyle/>
          <a:p>
            <a:r>
              <a:rPr lang="en-US" dirty="0"/>
              <a:t>I/V graphs – varying parameters</a:t>
            </a:r>
            <a:endParaRPr lang="en-AU" dirty="0"/>
          </a:p>
        </p:txBody>
      </p:sp>
      <p:sp>
        <p:nvSpPr>
          <p:cNvPr id="3" name="Content Placeholder 2">
            <a:extLst>
              <a:ext uri="{FF2B5EF4-FFF2-40B4-BE49-F238E27FC236}">
                <a16:creationId xmlns:a16="http://schemas.microsoft.com/office/drawing/2014/main" id="{19603A20-392F-4508-9881-418E6AEBCCAF}"/>
              </a:ext>
            </a:extLst>
          </p:cNvPr>
          <p:cNvSpPr>
            <a:spLocks noGrp="1"/>
          </p:cNvSpPr>
          <p:nvPr>
            <p:ph idx="1"/>
          </p:nvPr>
        </p:nvSpPr>
        <p:spPr/>
        <p:txBody>
          <a:bodyPr/>
          <a:lstStyle/>
          <a:p>
            <a:r>
              <a:rPr lang="en-US" dirty="0"/>
              <a:t>Increasing frequency of the light increases the magnitude of V</a:t>
            </a:r>
            <a:r>
              <a:rPr lang="en-US" baseline="-25000" dirty="0"/>
              <a:t>0</a:t>
            </a:r>
          </a:p>
          <a:p>
            <a:r>
              <a:rPr lang="en-US" dirty="0"/>
              <a:t>Increasing the intensity of the light increases the maximum current</a:t>
            </a:r>
            <a:endParaRPr lang="en-AU" dirty="0"/>
          </a:p>
        </p:txBody>
      </p:sp>
      <p:graphicFrame>
        <p:nvGraphicFramePr>
          <p:cNvPr id="4" name="Chart 3">
            <a:extLst>
              <a:ext uri="{FF2B5EF4-FFF2-40B4-BE49-F238E27FC236}">
                <a16:creationId xmlns:a16="http://schemas.microsoft.com/office/drawing/2014/main" id="{69C08177-8EC2-42ED-8948-8E413AA965A4}"/>
              </a:ext>
            </a:extLst>
          </p:cNvPr>
          <p:cNvGraphicFramePr>
            <a:graphicFrameLocks/>
          </p:cNvGraphicFramePr>
          <p:nvPr>
            <p:extLst>
              <p:ext uri="{D42A27DB-BD31-4B8C-83A1-F6EECF244321}">
                <p14:modId xmlns:p14="http://schemas.microsoft.com/office/powerpoint/2010/main" val="3186620248"/>
              </p:ext>
            </p:extLst>
          </p:nvPr>
        </p:nvGraphicFramePr>
        <p:xfrm>
          <a:off x="6695556" y="35052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9160C772-EC0A-4157-A865-D8CDE19128FF}"/>
              </a:ext>
            </a:extLst>
          </p:cNvPr>
          <p:cNvGraphicFramePr>
            <a:graphicFrameLocks/>
          </p:cNvGraphicFramePr>
          <p:nvPr>
            <p:extLst>
              <p:ext uri="{D42A27DB-BD31-4B8C-83A1-F6EECF244321}">
                <p14:modId xmlns:p14="http://schemas.microsoft.com/office/powerpoint/2010/main" val="3283799816"/>
              </p:ext>
            </p:extLst>
          </p:nvPr>
        </p:nvGraphicFramePr>
        <p:xfrm>
          <a:off x="913795" y="35052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3553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8AC9-B294-41FC-AB18-377860201086}"/>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6FFDEC-6402-4134-B771-1BA5DFAC141E}"/>
                  </a:ext>
                </a:extLst>
              </p:cNvPr>
              <p:cNvSpPr>
                <a:spLocks noGrp="1"/>
              </p:cNvSpPr>
              <p:nvPr>
                <p:ph idx="1"/>
              </p:nvPr>
            </p:nvSpPr>
            <p:spPr>
              <a:xfrm>
                <a:off x="381003" y="2096063"/>
                <a:ext cx="8934446" cy="4485709"/>
              </a:xfrm>
            </p:spPr>
            <p:txBody>
              <a:bodyPr>
                <a:normAutofit fontScale="85000" lnSpcReduction="20000"/>
              </a:bodyPr>
              <a:lstStyle/>
              <a:p>
                <a:pPr marL="0" indent="0">
                  <a:buNone/>
                </a:pPr>
                <a:r>
                  <a:rPr lang="en-US" dirty="0"/>
                  <a:t>A sample of potassium is used as the cathode of a photocell with which the photoelectric effect is studied. When green light of a particular intensity is shone onto the cathode, the I-V graph above to the right is obtained. Also, the threshold frequency for this sample is found to lie in the yellow region of the visible spectrum.</a:t>
                </a:r>
              </a:p>
              <a:p>
                <a:pPr marL="457200" indent="-457200">
                  <a:buFont typeface="+mj-lt"/>
                  <a:buAutoNum type="alphaLcParenR"/>
                </a:pPr>
                <a:r>
                  <a:rPr lang="en-US" dirty="0"/>
                  <a:t>Sketch the I-V graph that would result if red light of the same intensity was incident upon the cathode.</a:t>
                </a:r>
              </a:p>
              <a:p>
                <a:pPr marL="457200" indent="-457200">
                  <a:buFont typeface="+mj-lt"/>
                  <a:buAutoNum type="alphaLcParenR"/>
                </a:pPr>
                <a:r>
                  <a:rPr lang="en-AU" dirty="0"/>
                  <a:t>Sketch the I-V  graph that would result if the intensity of the incident green light was doubled.</a:t>
                </a:r>
              </a:p>
              <a:p>
                <a:pPr marL="457200" indent="-457200">
                  <a:buFont typeface="+mj-lt"/>
                  <a:buAutoNum type="alphaLcParenR"/>
                </a:pPr>
                <a:r>
                  <a:rPr lang="en-AU" dirty="0"/>
                  <a:t>Sketch the I-V graph that would result if violet light of a very low intensity was incident upon the cathode</a:t>
                </a:r>
              </a:p>
              <a:p>
                <a:pPr marL="457200" indent="-457200">
                  <a:buFont typeface="+mj-lt"/>
                  <a:buAutoNum type="alphaLcParenR"/>
                </a:pPr>
                <a:r>
                  <a:rPr lang="en-AU" dirty="0"/>
                  <a:t>When UV light is incident upon the cathode the stopping voltage is found to be -2.25 V. Determine the maximum kinetic energy of the photoelectrons in joules and </a:t>
                </a:r>
                <a:r>
                  <a:rPr lang="en-AU" dirty="0" err="1"/>
                  <a:t>electronvolts</a:t>
                </a:r>
                <a:r>
                  <a:rPr lang="en-AU"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𝑒</m:t>
                      </m:r>
                      <m:sSub>
                        <m:sSubPr>
                          <m:ctrlPr>
                            <a:rPr lang="en-AU"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0</m:t>
                          </m:r>
                        </m:sub>
                      </m:sSub>
                      <m:r>
                        <a:rPr lang="en-US" b="0" i="1" smtClean="0">
                          <a:latin typeface="Cambria Math" panose="02040503050406030204" pitchFamily="18" charset="0"/>
                        </a:rPr>
                        <m:t>=1.6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×2.25=3.60×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=2.25 </m:t>
                      </m:r>
                      <m:r>
                        <a:rPr lang="en-US" b="0" i="1" smtClean="0">
                          <a:latin typeface="Cambria Math" panose="02040503050406030204" pitchFamily="18" charset="0"/>
                          <a:ea typeface="Cambria Math" panose="02040503050406030204" pitchFamily="18" charset="0"/>
                        </a:rPr>
                        <m:t>𝑒𝑉</m:t>
                      </m:r>
                    </m:oMath>
                  </m:oMathPara>
                </a14:m>
                <a:endParaRPr lang="en-AU" dirty="0"/>
              </a:p>
            </p:txBody>
          </p:sp>
        </mc:Choice>
        <mc:Fallback xmlns="">
          <p:sp>
            <p:nvSpPr>
              <p:cNvPr id="3" name="Content Placeholder 2">
                <a:extLst>
                  <a:ext uri="{FF2B5EF4-FFF2-40B4-BE49-F238E27FC236}">
                    <a16:creationId xmlns:a16="http://schemas.microsoft.com/office/drawing/2014/main" id="{7C6FFDEC-6402-4134-B771-1BA5DFAC141E}"/>
                  </a:ext>
                </a:extLst>
              </p:cNvPr>
              <p:cNvSpPr>
                <a:spLocks noGrp="1" noRot="1" noChangeAspect="1" noMove="1" noResize="1" noEditPoints="1" noAdjustHandles="1" noChangeArrowheads="1" noChangeShapeType="1" noTextEdit="1"/>
              </p:cNvSpPr>
              <p:nvPr>
                <p:ph idx="1"/>
              </p:nvPr>
            </p:nvSpPr>
            <p:spPr>
              <a:xfrm>
                <a:off x="381003" y="2096063"/>
                <a:ext cx="8934446" cy="4485709"/>
              </a:xfrm>
              <a:blipFill>
                <a:blip r:embed="rId2"/>
                <a:stretch>
                  <a:fillRect l="-546" t="-679" r="-1160"/>
                </a:stretch>
              </a:blipFill>
            </p:spPr>
            <p:txBody>
              <a:bodyPr/>
              <a:lstStyle/>
              <a:p>
                <a:r>
                  <a:rPr lang="en-AU">
                    <a:noFill/>
                  </a:rPr>
                  <a:t> </a:t>
                </a:r>
              </a:p>
            </p:txBody>
          </p:sp>
        </mc:Fallback>
      </mc:AlternateContent>
      <p:grpSp>
        <p:nvGrpSpPr>
          <p:cNvPr id="52" name="Group 51">
            <a:extLst>
              <a:ext uri="{FF2B5EF4-FFF2-40B4-BE49-F238E27FC236}">
                <a16:creationId xmlns:a16="http://schemas.microsoft.com/office/drawing/2014/main" id="{BC595652-0DF7-455C-A894-AEE8E0F520CD}"/>
              </a:ext>
            </a:extLst>
          </p:cNvPr>
          <p:cNvGrpSpPr/>
          <p:nvPr/>
        </p:nvGrpSpPr>
        <p:grpSpPr>
          <a:xfrm>
            <a:off x="9625007" y="93461"/>
            <a:ext cx="2176463" cy="1597674"/>
            <a:chOff x="9710339" y="338247"/>
            <a:chExt cx="2176463" cy="1597674"/>
          </a:xfrm>
        </p:grpSpPr>
        <p:grpSp>
          <p:nvGrpSpPr>
            <p:cNvPr id="11" name="Group 10">
              <a:extLst>
                <a:ext uri="{FF2B5EF4-FFF2-40B4-BE49-F238E27FC236}">
                  <a16:creationId xmlns:a16="http://schemas.microsoft.com/office/drawing/2014/main" id="{59ECB050-AB28-48F1-9154-2947EF69CD9D}"/>
                </a:ext>
              </a:extLst>
            </p:cNvPr>
            <p:cNvGrpSpPr/>
            <p:nvPr/>
          </p:nvGrpSpPr>
          <p:grpSpPr>
            <a:xfrm>
              <a:off x="9710339" y="338247"/>
              <a:ext cx="2133600" cy="1597674"/>
              <a:chOff x="9534525" y="1831326"/>
              <a:chExt cx="2133600" cy="1597674"/>
            </a:xfrm>
          </p:grpSpPr>
          <p:grpSp>
            <p:nvGrpSpPr>
              <p:cNvPr id="8" name="Group 7">
                <a:extLst>
                  <a:ext uri="{FF2B5EF4-FFF2-40B4-BE49-F238E27FC236}">
                    <a16:creationId xmlns:a16="http://schemas.microsoft.com/office/drawing/2014/main" id="{778E5D06-04CB-4701-AA03-52F97676A180}"/>
                  </a:ext>
                </a:extLst>
              </p:cNvPr>
              <p:cNvGrpSpPr/>
              <p:nvPr/>
            </p:nvGrpSpPr>
            <p:grpSpPr>
              <a:xfrm>
                <a:off x="9534525" y="1935921"/>
                <a:ext cx="2133600" cy="1095375"/>
                <a:chOff x="2571750" y="5257800"/>
                <a:chExt cx="2133600" cy="1095375"/>
              </a:xfrm>
            </p:grpSpPr>
            <p:cxnSp>
              <p:nvCxnSpPr>
                <p:cNvPr id="5" name="Straight Arrow Connector 4">
                  <a:extLst>
                    <a:ext uri="{FF2B5EF4-FFF2-40B4-BE49-F238E27FC236}">
                      <a16:creationId xmlns:a16="http://schemas.microsoft.com/office/drawing/2014/main" id="{82AF5461-E14A-43FC-B20A-0F1EB3F86880}"/>
                    </a:ext>
                  </a:extLst>
                </p:cNvPr>
                <p:cNvCxnSpPr/>
                <p:nvPr/>
              </p:nvCxnSpPr>
              <p:spPr>
                <a:xfrm>
                  <a:off x="2571750" y="6353175"/>
                  <a:ext cx="2133600"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99C97FD-406A-4BC6-8FB8-607EB902DA82}"/>
                    </a:ext>
                  </a:extLst>
                </p:cNvPr>
                <p:cNvCxnSpPr>
                  <a:cxnSpLocks/>
                </p:cNvCxnSpPr>
                <p:nvPr/>
              </p:nvCxnSpPr>
              <p:spPr>
                <a:xfrm flipV="1">
                  <a:off x="3638550" y="5257800"/>
                  <a:ext cx="0" cy="109537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32543834-7BDA-4988-BCC8-E68B21DA08A8}"/>
                  </a:ext>
                </a:extLst>
              </p:cNvPr>
              <p:cNvSpPr txBox="1"/>
              <p:nvPr/>
            </p:nvSpPr>
            <p:spPr>
              <a:xfrm>
                <a:off x="11267556" y="3059668"/>
                <a:ext cx="348172" cy="369332"/>
              </a:xfrm>
              <a:prstGeom prst="rect">
                <a:avLst/>
              </a:prstGeom>
              <a:noFill/>
            </p:spPr>
            <p:txBody>
              <a:bodyPr wrap="none" rtlCol="0">
                <a:spAutoFit/>
              </a:bodyPr>
              <a:lstStyle/>
              <a:p>
                <a:r>
                  <a:rPr lang="en-US" dirty="0"/>
                  <a:t>V</a:t>
                </a:r>
                <a:endParaRPr lang="en-AU" dirty="0"/>
              </a:p>
            </p:txBody>
          </p:sp>
          <p:sp>
            <p:nvSpPr>
              <p:cNvPr id="10" name="TextBox 9">
                <a:extLst>
                  <a:ext uri="{FF2B5EF4-FFF2-40B4-BE49-F238E27FC236}">
                    <a16:creationId xmlns:a16="http://schemas.microsoft.com/office/drawing/2014/main" id="{863A8BA5-48F7-42F7-A281-90A65B7CCE86}"/>
                  </a:ext>
                </a:extLst>
              </p:cNvPr>
              <p:cNvSpPr txBox="1"/>
              <p:nvPr/>
            </p:nvSpPr>
            <p:spPr>
              <a:xfrm>
                <a:off x="10308176" y="1831326"/>
                <a:ext cx="256802" cy="369332"/>
              </a:xfrm>
              <a:prstGeom prst="rect">
                <a:avLst/>
              </a:prstGeom>
              <a:noFill/>
            </p:spPr>
            <p:txBody>
              <a:bodyPr wrap="none" rtlCol="0">
                <a:spAutoFit/>
              </a:bodyPr>
              <a:lstStyle/>
              <a:p>
                <a:r>
                  <a:rPr lang="en-US" dirty="0"/>
                  <a:t>I</a:t>
                </a:r>
                <a:endParaRPr lang="en-AU" dirty="0"/>
              </a:p>
            </p:txBody>
          </p:sp>
        </p:grpSp>
        <p:grpSp>
          <p:nvGrpSpPr>
            <p:cNvPr id="20" name="Group 19">
              <a:extLst>
                <a:ext uri="{FF2B5EF4-FFF2-40B4-BE49-F238E27FC236}">
                  <a16:creationId xmlns:a16="http://schemas.microsoft.com/office/drawing/2014/main" id="{F36E0173-EF43-4D5A-AC9B-F94F7BF43F20}"/>
                </a:ext>
              </a:extLst>
            </p:cNvPr>
            <p:cNvGrpSpPr/>
            <p:nvPr/>
          </p:nvGrpSpPr>
          <p:grpSpPr>
            <a:xfrm>
              <a:off x="10328970" y="1080550"/>
              <a:ext cx="1557832" cy="432000"/>
              <a:chOff x="10153156" y="2483607"/>
              <a:chExt cx="1557832" cy="547689"/>
            </a:xfrm>
          </p:grpSpPr>
          <p:cxnSp>
            <p:nvCxnSpPr>
              <p:cNvPr id="13" name="Straight Connector 12">
                <a:extLst>
                  <a:ext uri="{FF2B5EF4-FFF2-40B4-BE49-F238E27FC236}">
                    <a16:creationId xmlns:a16="http://schemas.microsoft.com/office/drawing/2014/main" id="{6DCECCBD-E646-4443-BD9B-C51C42466283}"/>
                  </a:ext>
                </a:extLst>
              </p:cNvPr>
              <p:cNvCxnSpPr>
                <a:cxnSpLocks/>
              </p:cNvCxnSpPr>
              <p:nvPr/>
            </p:nvCxnSpPr>
            <p:spPr>
              <a:xfrm flipV="1">
                <a:off x="10153156" y="2483608"/>
                <a:ext cx="672007"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5C1590-B3EC-43DF-B816-7E8226B4D25F}"/>
                  </a:ext>
                </a:extLst>
              </p:cNvPr>
              <p:cNvCxnSpPr>
                <a:cxnSpLocks/>
              </p:cNvCxnSpPr>
              <p:nvPr/>
            </p:nvCxnSpPr>
            <p:spPr>
              <a:xfrm>
                <a:off x="10825163" y="2483607"/>
                <a:ext cx="885825"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F9155BE3-6C90-4FA2-B088-55D2A4649996}"/>
              </a:ext>
            </a:extLst>
          </p:cNvPr>
          <p:cNvGrpSpPr/>
          <p:nvPr/>
        </p:nvGrpSpPr>
        <p:grpSpPr>
          <a:xfrm>
            <a:off x="9667870" y="1784596"/>
            <a:ext cx="2133600" cy="1597674"/>
            <a:chOff x="9534525" y="1831326"/>
            <a:chExt cx="2133600" cy="1597674"/>
          </a:xfrm>
        </p:grpSpPr>
        <p:grpSp>
          <p:nvGrpSpPr>
            <p:cNvPr id="22" name="Group 21">
              <a:extLst>
                <a:ext uri="{FF2B5EF4-FFF2-40B4-BE49-F238E27FC236}">
                  <a16:creationId xmlns:a16="http://schemas.microsoft.com/office/drawing/2014/main" id="{F24CAC3C-7627-49BE-86F0-FCC7620CC332}"/>
                </a:ext>
              </a:extLst>
            </p:cNvPr>
            <p:cNvGrpSpPr/>
            <p:nvPr/>
          </p:nvGrpSpPr>
          <p:grpSpPr>
            <a:xfrm>
              <a:off x="9534525" y="1935921"/>
              <a:ext cx="2133600" cy="1095375"/>
              <a:chOff x="2571750" y="5257800"/>
              <a:chExt cx="2133600" cy="1095375"/>
            </a:xfrm>
          </p:grpSpPr>
          <p:cxnSp>
            <p:nvCxnSpPr>
              <p:cNvPr id="25" name="Straight Arrow Connector 24">
                <a:extLst>
                  <a:ext uri="{FF2B5EF4-FFF2-40B4-BE49-F238E27FC236}">
                    <a16:creationId xmlns:a16="http://schemas.microsoft.com/office/drawing/2014/main" id="{F4F4A4AF-61C8-4BBF-9CB6-40483993A672}"/>
                  </a:ext>
                </a:extLst>
              </p:cNvPr>
              <p:cNvCxnSpPr/>
              <p:nvPr/>
            </p:nvCxnSpPr>
            <p:spPr>
              <a:xfrm>
                <a:off x="2571750" y="6353175"/>
                <a:ext cx="2133600"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1AC4374-701F-4B9B-8145-07AE0D419B63}"/>
                  </a:ext>
                </a:extLst>
              </p:cNvPr>
              <p:cNvCxnSpPr>
                <a:cxnSpLocks/>
              </p:cNvCxnSpPr>
              <p:nvPr/>
            </p:nvCxnSpPr>
            <p:spPr>
              <a:xfrm flipV="1">
                <a:off x="3638550" y="5257800"/>
                <a:ext cx="0" cy="109537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CFB57C9-F06A-4B16-BA40-775DF5C27531}"/>
                </a:ext>
              </a:extLst>
            </p:cNvPr>
            <p:cNvSpPr txBox="1"/>
            <p:nvPr/>
          </p:nvSpPr>
          <p:spPr>
            <a:xfrm>
              <a:off x="11267556" y="3059668"/>
              <a:ext cx="348172" cy="369332"/>
            </a:xfrm>
            <a:prstGeom prst="rect">
              <a:avLst/>
            </a:prstGeom>
            <a:noFill/>
          </p:spPr>
          <p:txBody>
            <a:bodyPr wrap="none" rtlCol="0">
              <a:spAutoFit/>
            </a:bodyPr>
            <a:lstStyle/>
            <a:p>
              <a:r>
                <a:rPr lang="en-US" dirty="0"/>
                <a:t>V</a:t>
              </a:r>
              <a:endParaRPr lang="en-AU" dirty="0"/>
            </a:p>
          </p:txBody>
        </p:sp>
        <p:sp>
          <p:nvSpPr>
            <p:cNvPr id="24" name="TextBox 23">
              <a:extLst>
                <a:ext uri="{FF2B5EF4-FFF2-40B4-BE49-F238E27FC236}">
                  <a16:creationId xmlns:a16="http://schemas.microsoft.com/office/drawing/2014/main" id="{748F09ED-FC2A-47F8-81B1-7FB40C50EBA1}"/>
                </a:ext>
              </a:extLst>
            </p:cNvPr>
            <p:cNvSpPr txBox="1"/>
            <p:nvPr/>
          </p:nvSpPr>
          <p:spPr>
            <a:xfrm>
              <a:off x="10308176" y="1831326"/>
              <a:ext cx="256802" cy="369332"/>
            </a:xfrm>
            <a:prstGeom prst="rect">
              <a:avLst/>
            </a:prstGeom>
            <a:noFill/>
          </p:spPr>
          <p:txBody>
            <a:bodyPr wrap="none" rtlCol="0">
              <a:spAutoFit/>
            </a:bodyPr>
            <a:lstStyle/>
            <a:p>
              <a:r>
                <a:rPr lang="en-US" dirty="0"/>
                <a:t>I</a:t>
              </a:r>
              <a:endParaRPr lang="en-AU" dirty="0"/>
            </a:p>
          </p:txBody>
        </p:sp>
      </p:grpSp>
      <p:grpSp>
        <p:nvGrpSpPr>
          <p:cNvPr id="51" name="Group 50">
            <a:extLst>
              <a:ext uri="{FF2B5EF4-FFF2-40B4-BE49-F238E27FC236}">
                <a16:creationId xmlns:a16="http://schemas.microsoft.com/office/drawing/2014/main" id="{48CE1C95-57CC-46E6-8EB7-F7DEA20F8BB9}"/>
              </a:ext>
            </a:extLst>
          </p:cNvPr>
          <p:cNvGrpSpPr/>
          <p:nvPr/>
        </p:nvGrpSpPr>
        <p:grpSpPr>
          <a:xfrm>
            <a:off x="9625007" y="3475731"/>
            <a:ext cx="2176463" cy="1597674"/>
            <a:chOff x="9673992" y="3295439"/>
            <a:chExt cx="2176463" cy="1597674"/>
          </a:xfrm>
        </p:grpSpPr>
        <p:grpSp>
          <p:nvGrpSpPr>
            <p:cNvPr id="33" name="Group 32">
              <a:extLst>
                <a:ext uri="{FF2B5EF4-FFF2-40B4-BE49-F238E27FC236}">
                  <a16:creationId xmlns:a16="http://schemas.microsoft.com/office/drawing/2014/main" id="{C19587AA-C4A8-4E69-85E5-9EA9B4567ACF}"/>
                </a:ext>
              </a:extLst>
            </p:cNvPr>
            <p:cNvGrpSpPr/>
            <p:nvPr/>
          </p:nvGrpSpPr>
          <p:grpSpPr>
            <a:xfrm>
              <a:off x="9673992" y="3295439"/>
              <a:ext cx="2133600" cy="1597674"/>
              <a:chOff x="9534525" y="1831326"/>
              <a:chExt cx="2133600" cy="1597674"/>
            </a:xfrm>
          </p:grpSpPr>
          <p:grpSp>
            <p:nvGrpSpPr>
              <p:cNvPr id="34" name="Group 33">
                <a:extLst>
                  <a:ext uri="{FF2B5EF4-FFF2-40B4-BE49-F238E27FC236}">
                    <a16:creationId xmlns:a16="http://schemas.microsoft.com/office/drawing/2014/main" id="{31C01C68-8822-42D7-A5AA-DEF5206664B3}"/>
                  </a:ext>
                </a:extLst>
              </p:cNvPr>
              <p:cNvGrpSpPr/>
              <p:nvPr/>
            </p:nvGrpSpPr>
            <p:grpSpPr>
              <a:xfrm>
                <a:off x="9534525" y="1935921"/>
                <a:ext cx="2133600" cy="1095375"/>
                <a:chOff x="2571750" y="5257800"/>
                <a:chExt cx="2133600" cy="1095375"/>
              </a:xfrm>
            </p:grpSpPr>
            <p:cxnSp>
              <p:nvCxnSpPr>
                <p:cNvPr id="37" name="Straight Arrow Connector 36">
                  <a:extLst>
                    <a:ext uri="{FF2B5EF4-FFF2-40B4-BE49-F238E27FC236}">
                      <a16:creationId xmlns:a16="http://schemas.microsoft.com/office/drawing/2014/main" id="{A66A3E0E-83A3-4C3F-A2BC-3DDCFFED1875}"/>
                    </a:ext>
                  </a:extLst>
                </p:cNvPr>
                <p:cNvCxnSpPr/>
                <p:nvPr/>
              </p:nvCxnSpPr>
              <p:spPr>
                <a:xfrm>
                  <a:off x="2571750" y="6353175"/>
                  <a:ext cx="2133600"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E2A6EE-B9F7-40A1-8E4A-C29F180B1C19}"/>
                    </a:ext>
                  </a:extLst>
                </p:cNvPr>
                <p:cNvCxnSpPr>
                  <a:cxnSpLocks/>
                </p:cNvCxnSpPr>
                <p:nvPr/>
              </p:nvCxnSpPr>
              <p:spPr>
                <a:xfrm flipV="1">
                  <a:off x="3638550" y="5257800"/>
                  <a:ext cx="0" cy="109537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501D8BCA-843C-452A-A05B-64021763E697}"/>
                  </a:ext>
                </a:extLst>
              </p:cNvPr>
              <p:cNvSpPr txBox="1"/>
              <p:nvPr/>
            </p:nvSpPr>
            <p:spPr>
              <a:xfrm>
                <a:off x="11267556" y="3059668"/>
                <a:ext cx="348172" cy="369332"/>
              </a:xfrm>
              <a:prstGeom prst="rect">
                <a:avLst/>
              </a:prstGeom>
              <a:noFill/>
            </p:spPr>
            <p:txBody>
              <a:bodyPr wrap="none" rtlCol="0">
                <a:spAutoFit/>
              </a:bodyPr>
              <a:lstStyle/>
              <a:p>
                <a:r>
                  <a:rPr lang="en-US" dirty="0"/>
                  <a:t>V</a:t>
                </a:r>
                <a:endParaRPr lang="en-AU" dirty="0"/>
              </a:p>
            </p:txBody>
          </p:sp>
          <p:sp>
            <p:nvSpPr>
              <p:cNvPr id="36" name="TextBox 35">
                <a:extLst>
                  <a:ext uri="{FF2B5EF4-FFF2-40B4-BE49-F238E27FC236}">
                    <a16:creationId xmlns:a16="http://schemas.microsoft.com/office/drawing/2014/main" id="{B611EC6C-0AAB-42B8-BAB7-E0682E9D7389}"/>
                  </a:ext>
                </a:extLst>
              </p:cNvPr>
              <p:cNvSpPr txBox="1"/>
              <p:nvPr/>
            </p:nvSpPr>
            <p:spPr>
              <a:xfrm>
                <a:off x="10308176" y="1831326"/>
                <a:ext cx="256802" cy="369332"/>
              </a:xfrm>
              <a:prstGeom prst="rect">
                <a:avLst/>
              </a:prstGeom>
              <a:noFill/>
            </p:spPr>
            <p:txBody>
              <a:bodyPr wrap="none" rtlCol="0">
                <a:spAutoFit/>
              </a:bodyPr>
              <a:lstStyle/>
              <a:p>
                <a:r>
                  <a:rPr lang="en-US" dirty="0"/>
                  <a:t>I</a:t>
                </a:r>
                <a:endParaRPr lang="en-AU" dirty="0"/>
              </a:p>
            </p:txBody>
          </p:sp>
        </p:grpSp>
        <p:grpSp>
          <p:nvGrpSpPr>
            <p:cNvPr id="39" name="Group 38">
              <a:extLst>
                <a:ext uri="{FF2B5EF4-FFF2-40B4-BE49-F238E27FC236}">
                  <a16:creationId xmlns:a16="http://schemas.microsoft.com/office/drawing/2014/main" id="{DEBC5E56-697C-4966-971D-3F8EA2C6B1C4}"/>
                </a:ext>
              </a:extLst>
            </p:cNvPr>
            <p:cNvGrpSpPr/>
            <p:nvPr/>
          </p:nvGrpSpPr>
          <p:grpSpPr>
            <a:xfrm>
              <a:off x="10292623" y="3616260"/>
              <a:ext cx="1557832" cy="864000"/>
              <a:chOff x="10153156" y="2483607"/>
              <a:chExt cx="1557832" cy="547689"/>
            </a:xfrm>
          </p:grpSpPr>
          <p:cxnSp>
            <p:nvCxnSpPr>
              <p:cNvPr id="40" name="Straight Connector 39">
                <a:extLst>
                  <a:ext uri="{FF2B5EF4-FFF2-40B4-BE49-F238E27FC236}">
                    <a16:creationId xmlns:a16="http://schemas.microsoft.com/office/drawing/2014/main" id="{93345F0D-A4B7-4C84-A968-06FFB5BF985A}"/>
                  </a:ext>
                </a:extLst>
              </p:cNvPr>
              <p:cNvCxnSpPr>
                <a:cxnSpLocks/>
              </p:cNvCxnSpPr>
              <p:nvPr/>
            </p:nvCxnSpPr>
            <p:spPr>
              <a:xfrm flipV="1">
                <a:off x="10153156" y="2483608"/>
                <a:ext cx="672007"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43B7DE-DAE5-423C-9FF2-7A355B3219A6}"/>
                  </a:ext>
                </a:extLst>
              </p:cNvPr>
              <p:cNvCxnSpPr>
                <a:cxnSpLocks/>
              </p:cNvCxnSpPr>
              <p:nvPr/>
            </p:nvCxnSpPr>
            <p:spPr>
              <a:xfrm>
                <a:off x="10825163" y="2483607"/>
                <a:ext cx="885825"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EC7B1935-A464-4F68-B261-64CF6D85780B}"/>
              </a:ext>
            </a:extLst>
          </p:cNvPr>
          <p:cNvGrpSpPr/>
          <p:nvPr/>
        </p:nvGrpSpPr>
        <p:grpSpPr>
          <a:xfrm>
            <a:off x="9667870" y="5166866"/>
            <a:ext cx="2133600" cy="1597674"/>
            <a:chOff x="9716855" y="4696488"/>
            <a:chExt cx="2133600" cy="1597674"/>
          </a:xfrm>
        </p:grpSpPr>
        <p:grpSp>
          <p:nvGrpSpPr>
            <p:cNvPr id="42" name="Group 41">
              <a:extLst>
                <a:ext uri="{FF2B5EF4-FFF2-40B4-BE49-F238E27FC236}">
                  <a16:creationId xmlns:a16="http://schemas.microsoft.com/office/drawing/2014/main" id="{BA1C5831-21F6-4C72-BB78-1222238AA8C2}"/>
                </a:ext>
              </a:extLst>
            </p:cNvPr>
            <p:cNvGrpSpPr/>
            <p:nvPr/>
          </p:nvGrpSpPr>
          <p:grpSpPr>
            <a:xfrm>
              <a:off x="9716855" y="4696488"/>
              <a:ext cx="2133600" cy="1597674"/>
              <a:chOff x="9534525" y="1831326"/>
              <a:chExt cx="2133600" cy="1597674"/>
            </a:xfrm>
          </p:grpSpPr>
          <p:grpSp>
            <p:nvGrpSpPr>
              <p:cNvPr id="43" name="Group 42">
                <a:extLst>
                  <a:ext uri="{FF2B5EF4-FFF2-40B4-BE49-F238E27FC236}">
                    <a16:creationId xmlns:a16="http://schemas.microsoft.com/office/drawing/2014/main" id="{FD616219-E5E6-4E18-9575-24E3BCE619F4}"/>
                  </a:ext>
                </a:extLst>
              </p:cNvPr>
              <p:cNvGrpSpPr/>
              <p:nvPr/>
            </p:nvGrpSpPr>
            <p:grpSpPr>
              <a:xfrm>
                <a:off x="9534525" y="1935921"/>
                <a:ext cx="2133600" cy="1095375"/>
                <a:chOff x="2571750" y="5257800"/>
                <a:chExt cx="2133600" cy="1095375"/>
              </a:xfrm>
            </p:grpSpPr>
            <p:cxnSp>
              <p:nvCxnSpPr>
                <p:cNvPr id="46" name="Straight Arrow Connector 45">
                  <a:extLst>
                    <a:ext uri="{FF2B5EF4-FFF2-40B4-BE49-F238E27FC236}">
                      <a16:creationId xmlns:a16="http://schemas.microsoft.com/office/drawing/2014/main" id="{572521FF-362A-4DD0-AA4D-87873B1DDC56}"/>
                    </a:ext>
                  </a:extLst>
                </p:cNvPr>
                <p:cNvCxnSpPr/>
                <p:nvPr/>
              </p:nvCxnSpPr>
              <p:spPr>
                <a:xfrm>
                  <a:off x="2571750" y="6353175"/>
                  <a:ext cx="2133600"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D2C7BC1-E77E-4E78-9E7D-A33E7E7828F7}"/>
                    </a:ext>
                  </a:extLst>
                </p:cNvPr>
                <p:cNvCxnSpPr>
                  <a:cxnSpLocks/>
                </p:cNvCxnSpPr>
                <p:nvPr/>
              </p:nvCxnSpPr>
              <p:spPr>
                <a:xfrm flipV="1">
                  <a:off x="3638550" y="5257800"/>
                  <a:ext cx="0" cy="109537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6EB0D25A-D255-4DA8-85A2-8C97D7B342AB}"/>
                  </a:ext>
                </a:extLst>
              </p:cNvPr>
              <p:cNvSpPr txBox="1"/>
              <p:nvPr/>
            </p:nvSpPr>
            <p:spPr>
              <a:xfrm>
                <a:off x="11267556" y="3059668"/>
                <a:ext cx="348172" cy="369332"/>
              </a:xfrm>
              <a:prstGeom prst="rect">
                <a:avLst/>
              </a:prstGeom>
              <a:noFill/>
            </p:spPr>
            <p:txBody>
              <a:bodyPr wrap="none" rtlCol="0">
                <a:spAutoFit/>
              </a:bodyPr>
              <a:lstStyle/>
              <a:p>
                <a:r>
                  <a:rPr lang="en-US" dirty="0"/>
                  <a:t>V</a:t>
                </a:r>
                <a:endParaRPr lang="en-AU" dirty="0"/>
              </a:p>
            </p:txBody>
          </p:sp>
          <p:sp>
            <p:nvSpPr>
              <p:cNvPr id="45" name="TextBox 44">
                <a:extLst>
                  <a:ext uri="{FF2B5EF4-FFF2-40B4-BE49-F238E27FC236}">
                    <a16:creationId xmlns:a16="http://schemas.microsoft.com/office/drawing/2014/main" id="{5F42099C-414F-415A-83FB-CE597A39AFF6}"/>
                  </a:ext>
                </a:extLst>
              </p:cNvPr>
              <p:cNvSpPr txBox="1"/>
              <p:nvPr/>
            </p:nvSpPr>
            <p:spPr>
              <a:xfrm>
                <a:off x="10308176" y="1831326"/>
                <a:ext cx="256802" cy="369332"/>
              </a:xfrm>
              <a:prstGeom prst="rect">
                <a:avLst/>
              </a:prstGeom>
              <a:noFill/>
            </p:spPr>
            <p:txBody>
              <a:bodyPr wrap="none" rtlCol="0">
                <a:spAutoFit/>
              </a:bodyPr>
              <a:lstStyle/>
              <a:p>
                <a:r>
                  <a:rPr lang="en-US" dirty="0"/>
                  <a:t>I</a:t>
                </a:r>
                <a:endParaRPr lang="en-AU" dirty="0"/>
              </a:p>
            </p:txBody>
          </p:sp>
        </p:grpSp>
        <p:grpSp>
          <p:nvGrpSpPr>
            <p:cNvPr id="48" name="Group 47">
              <a:extLst>
                <a:ext uri="{FF2B5EF4-FFF2-40B4-BE49-F238E27FC236}">
                  <a16:creationId xmlns:a16="http://schemas.microsoft.com/office/drawing/2014/main" id="{C3E2E3A3-ED79-4BE0-B2F3-51BC8C464712}"/>
                </a:ext>
              </a:extLst>
            </p:cNvPr>
            <p:cNvGrpSpPr/>
            <p:nvPr/>
          </p:nvGrpSpPr>
          <p:grpSpPr>
            <a:xfrm>
              <a:off x="9952334" y="5678602"/>
              <a:ext cx="1719822" cy="199271"/>
              <a:chOff x="10153156" y="2483607"/>
              <a:chExt cx="1557832" cy="547691"/>
            </a:xfrm>
          </p:grpSpPr>
          <p:cxnSp>
            <p:nvCxnSpPr>
              <p:cNvPr id="49" name="Straight Connector 48">
                <a:extLst>
                  <a:ext uri="{FF2B5EF4-FFF2-40B4-BE49-F238E27FC236}">
                    <a16:creationId xmlns:a16="http://schemas.microsoft.com/office/drawing/2014/main" id="{B64EE4CD-ADD9-4E48-BC02-B35133038EDA}"/>
                  </a:ext>
                </a:extLst>
              </p:cNvPr>
              <p:cNvCxnSpPr>
                <a:cxnSpLocks/>
              </p:cNvCxnSpPr>
              <p:nvPr/>
            </p:nvCxnSpPr>
            <p:spPr>
              <a:xfrm flipV="1">
                <a:off x="10153156" y="2483607"/>
                <a:ext cx="939849" cy="547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8D5D6BA-EA55-45BF-B96F-3CD0FDBEB0F3}"/>
                  </a:ext>
                </a:extLst>
              </p:cNvPr>
              <p:cNvCxnSpPr>
                <a:cxnSpLocks/>
              </p:cNvCxnSpPr>
              <p:nvPr/>
            </p:nvCxnSpPr>
            <p:spPr>
              <a:xfrm>
                <a:off x="11093005" y="2483607"/>
                <a:ext cx="617983" cy="0"/>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4916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2E9C-B8D3-455C-9413-41ECC5C503B2}"/>
              </a:ext>
            </a:extLst>
          </p:cNvPr>
          <p:cNvSpPr>
            <a:spLocks noGrp="1"/>
          </p:cNvSpPr>
          <p:nvPr>
            <p:ph type="title"/>
          </p:nvPr>
        </p:nvSpPr>
        <p:spPr/>
        <p:txBody>
          <a:bodyPr/>
          <a:lstStyle/>
          <a:p>
            <a:r>
              <a:rPr lang="en-US" dirty="0"/>
              <a:t>Note on electron Volts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B4B3CA-5D24-4F37-9FE6-87A038082734}"/>
                  </a:ext>
                </a:extLst>
              </p:cNvPr>
              <p:cNvSpPr>
                <a:spLocks noGrp="1"/>
              </p:cNvSpPr>
              <p:nvPr>
                <p:ph idx="1"/>
              </p:nvPr>
            </p:nvSpPr>
            <p:spPr/>
            <p:txBody>
              <a:bodyPr/>
              <a:lstStyle/>
              <a:p>
                <a:r>
                  <a:rPr lang="en-US" dirty="0"/>
                  <a:t>Unit of energy for small quantities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𝑒𝑉</m:t>
                      </m:r>
                      <m:r>
                        <a:rPr lang="en-US" b="0" i="1" smtClean="0">
                          <a:latin typeface="Cambria Math" panose="02040503050406030204" pitchFamily="18" charset="0"/>
                        </a:rPr>
                        <m:t>=1.6×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𝐽</m:t>
                      </m:r>
                    </m:oMath>
                  </m:oMathPara>
                </a14:m>
                <a:endParaRPr lang="en-US" dirty="0"/>
              </a:p>
              <a:p>
                <a:r>
                  <a:rPr lang="en-AU" dirty="0"/>
                  <a:t>Energy gained by an electron when accelerated through a potential difference of 1 V</a:t>
                </a:r>
              </a:p>
              <a:p>
                <a:r>
                  <a:rPr lang="en-AU" dirty="0"/>
                  <a:t>Stopping potential is the energy removed from an electron as it is accelerated through a potential difference</a:t>
                </a:r>
              </a:p>
              <a:p>
                <a:r>
                  <a:rPr lang="en-AU" dirty="0"/>
                  <a:t>Therefore V</a:t>
                </a:r>
                <a:r>
                  <a:rPr lang="en-AU" baseline="-25000" dirty="0"/>
                  <a:t>0</a:t>
                </a:r>
                <a:r>
                  <a:rPr lang="en-AU" dirty="0"/>
                  <a:t>=E</a:t>
                </a:r>
                <a:r>
                  <a:rPr lang="en-AU" baseline="-25000" dirty="0"/>
                  <a:t>K(max)</a:t>
                </a:r>
                <a:r>
                  <a:rPr lang="en-AU" dirty="0"/>
                  <a:t> in eV</a:t>
                </a:r>
              </a:p>
            </p:txBody>
          </p:sp>
        </mc:Choice>
        <mc:Fallback xmlns="">
          <p:sp>
            <p:nvSpPr>
              <p:cNvPr id="3" name="Content Placeholder 2">
                <a:extLst>
                  <a:ext uri="{FF2B5EF4-FFF2-40B4-BE49-F238E27FC236}">
                    <a16:creationId xmlns:a16="http://schemas.microsoft.com/office/drawing/2014/main" id="{B8B4B3CA-5D24-4F37-9FE6-87A038082734}"/>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Tree>
    <p:extLst>
      <p:ext uri="{BB962C8B-B14F-4D97-AF65-F5344CB8AC3E}">
        <p14:creationId xmlns:p14="http://schemas.microsoft.com/office/powerpoint/2010/main" val="2022852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A739-94C9-41CF-8310-E0D134540A58}"/>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05A42B-B477-4E0A-A284-8D5DF86BFDCC}"/>
                  </a:ext>
                </a:extLst>
              </p:cNvPr>
              <p:cNvSpPr>
                <a:spLocks noGrp="1"/>
              </p:cNvSpPr>
              <p:nvPr>
                <p:ph idx="1"/>
              </p:nvPr>
            </p:nvSpPr>
            <p:spPr/>
            <p:txBody>
              <a:bodyPr>
                <a:normAutofit fontScale="85000" lnSpcReduction="10000"/>
              </a:bodyPr>
              <a:lstStyle/>
              <a:p>
                <a:pPr marL="0" indent="0">
                  <a:buNone/>
                </a:pPr>
                <a:r>
                  <a:rPr lang="en-US" dirty="0"/>
                  <a:t>Yellow-green light of 500 nm shines on metal with a stopping potential of -0.800V.</a:t>
                </a:r>
              </a:p>
              <a:p>
                <a:pPr marL="0" indent="0">
                  <a:buNone/>
                </a:pPr>
                <a:r>
                  <a:rPr lang="en-US" dirty="0"/>
                  <a:t>a. What is the maximum velocity of photoelectrons produced?</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𝑒</m:t>
                      </m:r>
                      <m:sSub>
                        <m:sSubPr>
                          <m:ctrlPr>
                            <a:rPr lang="en-AU"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0</m:t>
                          </m:r>
                        </m:sub>
                      </m:sSub>
                      <m:r>
                        <a:rPr lang="en-US" b="0" i="1" smtClean="0">
                          <a:latin typeface="Cambria Math" panose="02040503050406030204" pitchFamily="18" charset="0"/>
                        </a:rPr>
                        <m:t>=1.6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×0.8=1.28×</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sub>
                              </m:sSub>
                            </m:num>
                            <m:den>
                              <m:r>
                                <a:rPr lang="en-US" b="0" i="1" smtClean="0">
                                  <a:latin typeface="Cambria Math" panose="02040503050406030204" pitchFamily="18" charset="0"/>
                                </a:rPr>
                                <m:t>𝑚</m:t>
                              </m:r>
                            </m:den>
                          </m:f>
                        </m:e>
                      </m:rad>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1.28×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num>
                            <m:den>
                              <m:r>
                                <a:rPr lang="en-US" b="0" i="1" smtClean="0">
                                  <a:latin typeface="Cambria Math" panose="02040503050406030204" pitchFamily="18" charset="0"/>
                                </a:rPr>
                                <m:t>9.11</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−31</m:t>
                                  </m:r>
                                </m:sup>
                              </m:sSup>
                            </m:den>
                          </m:f>
                        </m:e>
                      </m:rad>
                      <m:r>
                        <a:rPr lang="en-US" b="0" i="1" smtClean="0">
                          <a:latin typeface="Cambria Math" panose="02040503050406030204" pitchFamily="18" charset="0"/>
                        </a:rPr>
                        <m:t>=5.30</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−1</m:t>
                          </m:r>
                        </m:sup>
                      </m:sSup>
                    </m:oMath>
                  </m:oMathPara>
                </a14:m>
                <a:endParaRPr lang="en-US" dirty="0"/>
              </a:p>
              <a:p>
                <a:pPr marL="0" indent="0">
                  <a:buNone/>
                </a:pPr>
                <a:r>
                  <a:rPr lang="en-US" dirty="0"/>
                  <a:t>b. What is the work function of the metal in both joules and </a:t>
                </a:r>
                <a:r>
                  <a:rPr lang="en-US" dirty="0" err="1"/>
                  <a:t>electronvolts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=6.63×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−34</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8</m:t>
                              </m:r>
                            </m:sup>
                          </m:sSup>
                        </m:num>
                        <m:den>
                          <m:r>
                            <a:rPr lang="en-US" i="1">
                              <a:latin typeface="Cambria Math" panose="02040503050406030204" pitchFamily="18" charset="0"/>
                              <a:ea typeface="Cambria Math" panose="02040503050406030204" pitchFamily="18" charset="0"/>
                            </a:rPr>
                            <m:t>500×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−9</m:t>
                              </m:r>
                            </m:sup>
                          </m:sSup>
                        </m:den>
                      </m:f>
                      <m:r>
                        <a:rPr lang="en-US" b="0" i="1" smtClean="0">
                          <a:latin typeface="Cambria Math" panose="02040503050406030204" pitchFamily="18" charset="0"/>
                          <a:ea typeface="Cambria Math" panose="02040503050406030204" pitchFamily="18" charset="0"/>
                        </a:rPr>
                        <m:t>=3.98×</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3.98×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1.28×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=2.70×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−19</m:t>
                          </m:r>
                        </m:sup>
                      </m:sSup>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=1.69 </m:t>
                      </m:r>
                      <m:r>
                        <a:rPr lang="en-US" b="0" i="1" smtClean="0">
                          <a:latin typeface="Cambria Math" panose="02040503050406030204" pitchFamily="18" charset="0"/>
                          <a:ea typeface="Cambria Math" panose="02040503050406030204" pitchFamily="18" charset="0"/>
                        </a:rPr>
                        <m:t>𝑒𝑉</m:t>
                      </m:r>
                    </m:oMath>
                  </m:oMathPara>
                </a14:m>
                <a:endParaRPr lang="en-AU" dirty="0"/>
              </a:p>
            </p:txBody>
          </p:sp>
        </mc:Choice>
        <mc:Fallback xmlns="">
          <p:sp>
            <p:nvSpPr>
              <p:cNvPr id="3" name="Content Placeholder 2">
                <a:extLst>
                  <a:ext uri="{FF2B5EF4-FFF2-40B4-BE49-F238E27FC236}">
                    <a16:creationId xmlns:a16="http://schemas.microsoft.com/office/drawing/2014/main" id="{8005A42B-B477-4E0A-A284-8D5DF86BFDCC}"/>
                  </a:ext>
                </a:extLst>
              </p:cNvPr>
              <p:cNvSpPr>
                <a:spLocks noGrp="1" noRot="1" noChangeAspect="1" noMove="1" noResize="1" noEditPoints="1" noAdjustHandles="1" noChangeArrowheads="1" noChangeShapeType="1" noTextEdit="1"/>
              </p:cNvSpPr>
              <p:nvPr>
                <p:ph idx="1"/>
              </p:nvPr>
            </p:nvSpPr>
            <p:spPr>
              <a:blipFill>
                <a:blip r:embed="rId2"/>
                <a:stretch>
                  <a:fillRect l="-471" t="-660"/>
                </a:stretch>
              </a:blipFill>
            </p:spPr>
            <p:txBody>
              <a:bodyPr/>
              <a:lstStyle/>
              <a:p>
                <a:r>
                  <a:rPr lang="en-AU">
                    <a:noFill/>
                  </a:rPr>
                  <a:t> </a:t>
                </a:r>
              </a:p>
            </p:txBody>
          </p:sp>
        </mc:Fallback>
      </mc:AlternateContent>
    </p:spTree>
    <p:extLst>
      <p:ext uri="{BB962C8B-B14F-4D97-AF65-F5344CB8AC3E}">
        <p14:creationId xmlns:p14="http://schemas.microsoft.com/office/powerpoint/2010/main" val="403293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F46B-783F-4AC9-9C4C-03F737081E63}"/>
              </a:ext>
            </a:extLst>
          </p:cNvPr>
          <p:cNvSpPr>
            <a:spLocks noGrp="1"/>
          </p:cNvSpPr>
          <p:nvPr>
            <p:ph type="title"/>
          </p:nvPr>
        </p:nvSpPr>
        <p:spPr/>
        <p:txBody>
          <a:bodyPr/>
          <a:lstStyle/>
          <a:p>
            <a:r>
              <a:rPr lang="en-US" dirty="0"/>
              <a:t>Max E</a:t>
            </a:r>
            <a:r>
              <a:rPr lang="en-US" baseline="-25000" dirty="0"/>
              <a:t>K</a:t>
            </a:r>
            <a:r>
              <a:rPr lang="en-US" dirty="0"/>
              <a:t> against frequency</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55A14B-C044-4E73-BC31-C273B0452633}"/>
                  </a:ext>
                </a:extLst>
              </p:cNvPr>
              <p:cNvSpPr>
                <a:spLocks noGrp="1"/>
              </p:cNvSpPr>
              <p:nvPr>
                <p:ph idx="1"/>
              </p:nvPr>
            </p:nvSpPr>
            <p:spPr>
              <a:xfrm>
                <a:off x="403225" y="2096063"/>
                <a:ext cx="6149975" cy="4390461"/>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r>
                        <a:rPr lang="en-US" i="1">
                          <a:latin typeface="Cambria Math" panose="02040503050406030204" pitchFamily="18" charset="0"/>
                        </a:rPr>
                        <m:t>𝑊</m:t>
                      </m:r>
                    </m:oMath>
                  </m:oMathPara>
                </a14:m>
                <a:endParaRPr lang="en-US" dirty="0"/>
              </a:p>
              <a:p>
                <a:r>
                  <a:rPr lang="en-US" dirty="0"/>
                  <a:t>A graph of </a:t>
                </a:r>
                <a:r>
                  <a:rPr lang="en-US" dirty="0" err="1"/>
                  <a:t>E</a:t>
                </a:r>
                <a:r>
                  <a:rPr lang="en-US" baseline="-25000" dirty="0" err="1"/>
                  <a:t>k</a:t>
                </a:r>
                <a:r>
                  <a:rPr lang="en-US" baseline="-25000" dirty="0"/>
                  <a:t>(max)</a:t>
                </a:r>
                <a:r>
                  <a:rPr lang="en-US" dirty="0"/>
                  <a:t> against frequency for a metal will produce a straight line with a gradient equal to the Planck constant, a y-axis intercept of its work function and an x-axis intercept of its threshold frequency</a:t>
                </a:r>
              </a:p>
              <a:p>
                <a:r>
                  <a:rPr lang="en-US" dirty="0"/>
                  <a:t>Different metals have different work functions so their lines on such a graph will be offset from each other, but they will be parallel</a:t>
                </a:r>
                <a:endParaRPr lang="en-AU" dirty="0"/>
              </a:p>
            </p:txBody>
          </p:sp>
        </mc:Choice>
        <mc:Fallback xmlns="">
          <p:sp>
            <p:nvSpPr>
              <p:cNvPr id="3" name="Content Placeholder 2">
                <a:extLst>
                  <a:ext uri="{FF2B5EF4-FFF2-40B4-BE49-F238E27FC236}">
                    <a16:creationId xmlns:a16="http://schemas.microsoft.com/office/drawing/2014/main" id="{F855A14B-C044-4E73-BC31-C273B0452633}"/>
                  </a:ext>
                </a:extLst>
              </p:cNvPr>
              <p:cNvSpPr>
                <a:spLocks noGrp="1" noRot="1" noChangeAspect="1" noMove="1" noResize="1" noEditPoints="1" noAdjustHandles="1" noChangeArrowheads="1" noChangeShapeType="1" noTextEdit="1"/>
              </p:cNvSpPr>
              <p:nvPr>
                <p:ph idx="1"/>
              </p:nvPr>
            </p:nvSpPr>
            <p:spPr>
              <a:xfrm>
                <a:off x="403225" y="2096063"/>
                <a:ext cx="6149975" cy="4390461"/>
              </a:xfrm>
              <a:blipFill>
                <a:blip r:embed="rId2"/>
                <a:stretch>
                  <a:fillRect l="-991" r="-1090"/>
                </a:stretch>
              </a:blipFill>
            </p:spPr>
            <p:txBody>
              <a:bodyPr/>
              <a:lstStyle/>
              <a:p>
                <a:r>
                  <a:rPr lang="en-AU">
                    <a:noFill/>
                  </a:rPr>
                  <a:t> </a:t>
                </a:r>
              </a:p>
            </p:txBody>
          </p:sp>
        </mc:Fallback>
      </mc:AlternateContent>
      <p:grpSp>
        <p:nvGrpSpPr>
          <p:cNvPr id="17" name="Group 16">
            <a:extLst>
              <a:ext uri="{FF2B5EF4-FFF2-40B4-BE49-F238E27FC236}">
                <a16:creationId xmlns:a16="http://schemas.microsoft.com/office/drawing/2014/main" id="{C2B6463C-D067-4F91-8918-50B3D2915EA9}"/>
              </a:ext>
            </a:extLst>
          </p:cNvPr>
          <p:cNvGrpSpPr/>
          <p:nvPr/>
        </p:nvGrpSpPr>
        <p:grpSpPr>
          <a:xfrm>
            <a:off x="6752034" y="2587264"/>
            <a:ext cx="5317332" cy="3259932"/>
            <a:chOff x="6752034" y="2587264"/>
            <a:chExt cx="5317332" cy="3259932"/>
          </a:xfrm>
        </p:grpSpPr>
        <p:graphicFrame>
          <p:nvGraphicFramePr>
            <p:cNvPr id="5" name="Chart 4">
              <a:extLst>
                <a:ext uri="{FF2B5EF4-FFF2-40B4-BE49-F238E27FC236}">
                  <a16:creationId xmlns:a16="http://schemas.microsoft.com/office/drawing/2014/main" id="{3817369E-18EF-44CD-B6C2-3939D1FF8F29}"/>
                </a:ext>
              </a:extLst>
            </p:cNvPr>
            <p:cNvGraphicFramePr>
              <a:graphicFrameLocks/>
            </p:cNvGraphicFramePr>
            <p:nvPr>
              <p:extLst>
                <p:ext uri="{D42A27DB-BD31-4B8C-83A1-F6EECF244321}">
                  <p14:modId xmlns:p14="http://schemas.microsoft.com/office/powerpoint/2010/main" val="732002863"/>
                </p:ext>
              </p:extLst>
            </p:nvPr>
          </p:nvGraphicFramePr>
          <p:xfrm>
            <a:off x="6752034" y="2587264"/>
            <a:ext cx="5317332" cy="3259932"/>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72E31272-9AEE-4D7C-B5CD-52B8E8D4386F}"/>
                </a:ext>
              </a:extLst>
            </p:cNvPr>
            <p:cNvCxnSpPr>
              <a:cxnSpLocks/>
            </p:cNvCxnSpPr>
            <p:nvPr/>
          </p:nvCxnSpPr>
          <p:spPr>
            <a:xfrm flipV="1">
              <a:off x="8760619" y="3464817"/>
              <a:ext cx="3028156" cy="800003"/>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7FAFCF-C350-4085-AB39-B3DCC5A06D48}"/>
                </a:ext>
              </a:extLst>
            </p:cNvPr>
            <p:cNvCxnSpPr>
              <a:cxnSpLocks/>
            </p:cNvCxnSpPr>
            <p:nvPr/>
          </p:nvCxnSpPr>
          <p:spPr>
            <a:xfrm flipV="1">
              <a:off x="9682163" y="3708401"/>
              <a:ext cx="2106612" cy="54808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692318-E147-4EFE-9674-C6308CE5A64A}"/>
                </a:ext>
              </a:extLst>
            </p:cNvPr>
            <p:cNvCxnSpPr>
              <a:cxnSpLocks/>
            </p:cNvCxnSpPr>
            <p:nvPr/>
          </p:nvCxnSpPr>
          <p:spPr>
            <a:xfrm flipV="1">
              <a:off x="10815638" y="4007644"/>
              <a:ext cx="973137" cy="25717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652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D215-A015-4F1C-8166-36D929ED98B0}"/>
              </a:ext>
            </a:extLst>
          </p:cNvPr>
          <p:cNvSpPr>
            <a:spLocks noGrp="1"/>
          </p:cNvSpPr>
          <p:nvPr>
            <p:ph type="title"/>
          </p:nvPr>
        </p:nvSpPr>
        <p:spPr/>
        <p:txBody>
          <a:bodyPr/>
          <a:lstStyle/>
          <a:p>
            <a:r>
              <a:rPr lang="en-US" dirty="0"/>
              <a:t>Photon mass? Photon momentum?</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89396F-D94C-4EB7-B78A-96C7EBD0B352}"/>
                  </a:ext>
                </a:extLst>
              </p:cNvPr>
              <p:cNvSpPr>
                <a:spLocks noGrp="1"/>
              </p:cNvSpPr>
              <p:nvPr>
                <p:ph idx="1"/>
              </p:nvPr>
            </p:nvSpPr>
            <p:spPr>
              <a:xfrm>
                <a:off x="913795" y="2096064"/>
                <a:ext cx="10353762" cy="4433324"/>
              </a:xfrm>
            </p:spPr>
            <p:txBody>
              <a:bodyPr>
                <a:normAutofit lnSpcReduction="10000"/>
              </a:bodyPr>
              <a:lstStyle/>
              <a:p>
                <a:r>
                  <a:rPr lang="en-US" dirty="0"/>
                  <a:t>If a photon is a particle of light, does it have mass?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h𝑓</m:t>
                      </m:r>
                      <m:r>
                        <a:rPr lang="en-US" b="0" i="1" smtClean="0">
                          <a:latin typeface="Cambria Math" panose="02040503050406030204" pitchFamily="18" charset="0"/>
                        </a:rPr>
                        <m:t>=</m:t>
                      </m:r>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h𝑓</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𝜆</m:t>
                          </m:r>
                        </m:den>
                      </m:f>
                    </m:oMath>
                  </m:oMathPara>
                </a14:m>
                <a:endParaRPr lang="en-AU" dirty="0"/>
              </a:p>
              <a:p>
                <a:r>
                  <a:rPr lang="en-AU" dirty="0"/>
                  <a:t>But this in incorrect due to special relativity – nothing that travels at the speed of light can have mass (relativistic equations needed to demonstrate)</a:t>
                </a:r>
              </a:p>
              <a:p>
                <a:r>
                  <a:rPr lang="en-AU" dirty="0"/>
                  <a:t>If a photon is a particle does it have a momentum?</a:t>
                </a: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𝑚𝑣</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𝑐</m:t>
                          </m:r>
                          <m:r>
                            <a:rPr lang="en-US" i="1">
                              <a:latin typeface="Cambria Math" panose="02040503050406030204" pitchFamily="18" charset="0"/>
                              <a:ea typeface="Cambria Math" panose="02040503050406030204" pitchFamily="18" charset="0"/>
                            </a:rPr>
                            <m:t>𝜆</m:t>
                          </m:r>
                        </m:den>
                      </m:f>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ea typeface="Cambria Math" panose="02040503050406030204" pitchFamily="18" charset="0"/>
                            </a:rPr>
                            <m:t>𝜆</m:t>
                          </m:r>
                        </m:den>
                      </m:f>
                    </m:oMath>
                  </m:oMathPara>
                </a14:m>
                <a:endParaRPr lang="en-AU" dirty="0"/>
              </a:p>
              <a:p>
                <a:r>
                  <a:rPr lang="en-AU" dirty="0"/>
                  <a:t>As it happens, yes, and this derivation does give the correct formula</a:t>
                </a:r>
              </a:p>
              <a:p>
                <a:r>
                  <a:rPr lang="en-AU" dirty="0"/>
                  <a:t>Momentum is of interest due to fundamental law of conservation of momentum</a:t>
                </a:r>
              </a:p>
            </p:txBody>
          </p:sp>
        </mc:Choice>
        <mc:Fallback xmlns="">
          <p:sp>
            <p:nvSpPr>
              <p:cNvPr id="3" name="Content Placeholder 2">
                <a:extLst>
                  <a:ext uri="{FF2B5EF4-FFF2-40B4-BE49-F238E27FC236}">
                    <a16:creationId xmlns:a16="http://schemas.microsoft.com/office/drawing/2014/main" id="{E089396F-D94C-4EB7-B78A-96C7EBD0B352}"/>
                  </a:ext>
                </a:extLst>
              </p:cNvPr>
              <p:cNvSpPr>
                <a:spLocks noGrp="1" noRot="1" noChangeAspect="1" noMove="1" noResize="1" noEditPoints="1" noAdjustHandles="1" noChangeArrowheads="1" noChangeShapeType="1" noTextEdit="1"/>
              </p:cNvSpPr>
              <p:nvPr>
                <p:ph idx="1"/>
              </p:nvPr>
            </p:nvSpPr>
            <p:spPr>
              <a:xfrm>
                <a:off x="913795" y="2096064"/>
                <a:ext cx="10353762" cy="4433324"/>
              </a:xfrm>
              <a:blipFill>
                <a:blip r:embed="rId2"/>
                <a:stretch>
                  <a:fillRect l="-648" t="-825" r="-1119" b="-1238"/>
                </a:stretch>
              </a:blipFill>
            </p:spPr>
            <p:txBody>
              <a:bodyPr/>
              <a:lstStyle/>
              <a:p>
                <a:r>
                  <a:rPr lang="en-AU">
                    <a:noFill/>
                  </a:rPr>
                  <a:t> </a:t>
                </a:r>
              </a:p>
            </p:txBody>
          </p:sp>
        </mc:Fallback>
      </mc:AlternateContent>
    </p:spTree>
    <p:extLst>
      <p:ext uri="{BB962C8B-B14F-4D97-AF65-F5344CB8AC3E}">
        <p14:creationId xmlns:p14="http://schemas.microsoft.com/office/powerpoint/2010/main" val="155099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12B2-5BE4-4A18-B0EF-E8394DB8AC5B}"/>
              </a:ext>
            </a:extLst>
          </p:cNvPr>
          <p:cNvSpPr>
            <a:spLocks noGrp="1"/>
          </p:cNvSpPr>
          <p:nvPr>
            <p:ph type="title"/>
          </p:nvPr>
        </p:nvSpPr>
        <p:spPr/>
        <p:txBody>
          <a:bodyPr/>
          <a:lstStyle/>
          <a:p>
            <a:r>
              <a:rPr lang="en-AU" dirty="0"/>
              <a:t>Sidebar – Why momentum but not mass?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CE31EF-471D-4763-800E-4C6A53CF02D6}"/>
                  </a:ext>
                </a:extLst>
              </p:cNvPr>
              <p:cNvSpPr>
                <a:spLocks noGrp="1"/>
              </p:cNvSpPr>
              <p:nvPr>
                <p:ph idx="1"/>
              </p:nvPr>
            </p:nvSpPr>
            <p:spPr/>
            <p:txBody>
              <a:bodyPr>
                <a:normAutofit fontScale="92500" lnSpcReduction="10000"/>
              </a:bodyPr>
              <a:lstStyle/>
              <a:p>
                <a:r>
                  <a:rPr lang="en-AU" dirty="0"/>
                  <a:t>In order to explain why photons do not have mass must look at more comprehensive versions of the equations – accounting for relativity</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𝐸</m:t>
                      </m:r>
                      <m:r>
                        <a:rPr lang="en-AU" b="0" i="1" smtClean="0">
                          <a:latin typeface="Cambria Math" panose="02040503050406030204" pitchFamily="18" charset="0"/>
                        </a:rPr>
                        <m:t>=</m:t>
                      </m:r>
                      <m:r>
                        <a:rPr lang="en-AU" b="0" i="1" smtClean="0">
                          <a:latin typeface="Cambria Math" panose="02040503050406030204" pitchFamily="18" charset="0"/>
                        </a:rPr>
                        <m:t>𝑚</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r>
                        <a:rPr lang="en-AU" b="0" i="1" smtClean="0">
                          <a:latin typeface="Cambria Math" panose="02040503050406030204" pitchFamily="18" charset="0"/>
                        </a:rPr>
                        <m:t>   </m:t>
                      </m:r>
                      <m:r>
                        <a:rPr lang="en-AU" b="0" i="1" smtClean="0">
                          <a:latin typeface="Cambria Math" panose="02040503050406030204" pitchFamily="18" charset="0"/>
                        </a:rPr>
                        <m:t>𝑏𝑒𝑐𝑜𝑚𝑒𝑠</m:t>
                      </m:r>
                      <m:r>
                        <a:rPr lang="en-AU" b="0" i="1" smtClean="0">
                          <a:latin typeface="Cambria Math" panose="02040503050406030204" pitchFamily="18" charset="0"/>
                        </a:rPr>
                        <m:t>   </m:t>
                      </m:r>
                      <m:r>
                        <a:rPr lang="en-AU" b="0" i="1" smtClean="0">
                          <a:latin typeface="Cambria Math" panose="02040503050406030204" pitchFamily="18" charset="0"/>
                        </a:rPr>
                        <m:t>𝐸</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𝑚</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num>
                        <m:den>
                          <m:rad>
                            <m:radPr>
                              <m:degHide m:val="on"/>
                              <m:ctrlPr>
                                <a:rPr lang="en-AU" b="0" i="1" smtClean="0">
                                  <a:latin typeface="Cambria Math" panose="02040503050406030204" pitchFamily="18" charset="0"/>
                                </a:rPr>
                              </m:ctrlPr>
                            </m:radPr>
                            <m:deg/>
                            <m:e>
                              <m:r>
                                <a:rPr lang="en-AU" b="0" i="1" smtClean="0">
                                  <a:latin typeface="Cambria Math" panose="02040503050406030204" pitchFamily="18" charset="0"/>
                                </a:rPr>
                                <m:t>1−</m:t>
                              </m:r>
                              <m:f>
                                <m:fPr>
                                  <m:ctrlPr>
                                    <a:rPr lang="en-AU" b="0" i="1" smtClean="0">
                                      <a:latin typeface="Cambria Math" panose="02040503050406030204" pitchFamily="18" charset="0"/>
                                    </a:rPr>
                                  </m:ctrlPr>
                                </m:fPr>
                                <m:num>
                                  <m:sSup>
                                    <m:sSupPr>
                                      <m:ctrlPr>
                                        <a:rPr lang="en-AU" b="0" i="1" smtClean="0">
                                          <a:latin typeface="Cambria Math" panose="02040503050406030204" pitchFamily="18" charset="0"/>
                                        </a:rPr>
                                      </m:ctrlPr>
                                    </m:sSupPr>
                                    <m:e>
                                      <m:r>
                                        <a:rPr lang="en-AU" b="0" i="1" smtClean="0">
                                          <a:latin typeface="Cambria Math" panose="02040503050406030204" pitchFamily="18" charset="0"/>
                                        </a:rPr>
                                        <m:t>𝑣</m:t>
                                      </m:r>
                                    </m:e>
                                    <m:sup>
                                      <m:r>
                                        <a:rPr lang="en-AU" b="0" i="1" smtClean="0">
                                          <a:latin typeface="Cambria Math" panose="02040503050406030204" pitchFamily="18" charset="0"/>
                                        </a:rPr>
                                        <m:t>2</m:t>
                                      </m:r>
                                    </m:sup>
                                  </m:sSup>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den>
                              </m:f>
                            </m:e>
                          </m:rad>
                        </m:den>
                      </m:f>
                    </m:oMath>
                  </m:oMathPara>
                </a14:m>
                <a:endParaRPr lang="en-AU"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𝑠𝑖𝑚𝑝𝑙𝑖𝑓𝑦𝑖𝑛𝑔</m:t>
                      </m:r>
                      <m:r>
                        <a:rPr lang="en-AU" b="0" i="1" smtClean="0">
                          <a:latin typeface="Cambria Math" panose="02040503050406030204" pitchFamily="18" charset="0"/>
                        </a:rPr>
                        <m:t> </m:t>
                      </m:r>
                      <m:r>
                        <a:rPr lang="en-AU" b="0" i="1" smtClean="0">
                          <a:latin typeface="Cambria Math" panose="02040503050406030204" pitchFamily="18" charset="0"/>
                        </a:rPr>
                        <m:t>𝑎𝑛𝑑</m:t>
                      </m:r>
                      <m:r>
                        <a:rPr lang="en-AU" b="0" i="1" smtClean="0">
                          <a:latin typeface="Cambria Math" panose="02040503050406030204" pitchFamily="18" charset="0"/>
                        </a:rPr>
                        <m:t> </m:t>
                      </m:r>
                      <m:r>
                        <a:rPr lang="en-AU" b="0" i="1" smtClean="0">
                          <a:latin typeface="Cambria Math" panose="02040503050406030204" pitchFamily="18" charset="0"/>
                        </a:rPr>
                        <m:t>𝑟𝑒𝑎𝑟𝑟𝑎𝑛𝑔𝑖𝑛𝑔</m:t>
                      </m:r>
                      <m:r>
                        <a:rPr lang="en-AU" b="0" i="1" smtClean="0">
                          <a:latin typeface="Cambria Math" panose="02040503050406030204" pitchFamily="18" charset="0"/>
                        </a:rPr>
                        <m:t> </m:t>
                      </m:r>
                      <m:r>
                        <a:rPr lang="en-AU" b="0" i="1" smtClean="0">
                          <a:latin typeface="Cambria Math" panose="02040503050406030204" pitchFamily="18" charset="0"/>
                        </a:rPr>
                        <m:t>𝑓𝑜𝑟</m:t>
                      </m:r>
                      <m:r>
                        <a:rPr lang="en-AU" b="0" i="1" smtClean="0">
                          <a:latin typeface="Cambria Math" panose="02040503050406030204" pitchFamily="18" charset="0"/>
                        </a:rPr>
                        <m:t> </m:t>
                      </m:r>
                      <m:r>
                        <a:rPr lang="en-AU" b="0" i="1" smtClean="0">
                          <a:latin typeface="Cambria Math" panose="02040503050406030204" pitchFamily="18" charset="0"/>
                        </a:rPr>
                        <m:t>𝑙𝑖𝑔h𝑡</m:t>
                      </m:r>
                      <m:r>
                        <a:rPr lang="en-AU" b="0" i="1" smtClean="0">
                          <a:latin typeface="Cambria Math" panose="02040503050406030204" pitchFamily="18" charset="0"/>
                        </a:rPr>
                        <m:t>    </m:t>
                      </m:r>
                      <m:r>
                        <a:rPr lang="en-AU" b="0" i="1" smtClean="0">
                          <a:latin typeface="Cambria Math" panose="02040503050406030204" pitchFamily="18" charset="0"/>
                        </a:rPr>
                        <m:t>𝑚</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𝐸</m:t>
                          </m:r>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r>
                            <a:rPr lang="en-AU" b="0" i="1" smtClean="0">
                              <a:latin typeface="Cambria Math" panose="02040503050406030204" pitchFamily="18" charset="0"/>
                              <a:ea typeface="Cambria Math" panose="02040503050406030204" pitchFamily="18" charset="0"/>
                            </a:rPr>
                            <m:t>×0</m:t>
                          </m:r>
                        </m:den>
                      </m:f>
                      <m:r>
                        <a:rPr lang="en-AU" b="0" i="1" smtClean="0">
                          <a:latin typeface="Cambria Math" panose="02040503050406030204" pitchFamily="18" charset="0"/>
                        </a:rPr>
                        <m:t> </m:t>
                      </m:r>
                    </m:oMath>
                  </m:oMathPara>
                </a14:m>
                <a:endParaRPr lang="en-AU" dirty="0"/>
              </a:p>
              <a:p>
                <a:r>
                  <a:rPr lang="en-AU" dirty="0"/>
                  <a:t>For momentum</a:t>
                </a:r>
              </a:p>
              <a:p>
                <a:pPr marL="0" indent="0">
                  <a:buNone/>
                </a:pPr>
                <a14:m>
                  <m:oMathPara xmlns:m="http://schemas.openxmlformats.org/officeDocument/2006/math">
                    <m:oMathParaPr>
                      <m:jc m:val="centerGroup"/>
                    </m:oMathParaPr>
                    <m:oMath xmlns:m="http://schemas.openxmlformats.org/officeDocument/2006/math">
                      <m:sSup>
                        <m:sSupPr>
                          <m:ctrlPr>
                            <a:rPr lang="en-AU" i="1" smtClean="0">
                              <a:latin typeface="Cambria Math" panose="02040503050406030204" pitchFamily="18" charset="0"/>
                            </a:rPr>
                          </m:ctrlPr>
                        </m:sSupPr>
                        <m:e>
                          <m:r>
                            <a:rPr lang="en-AU" b="0" i="1" smtClean="0">
                              <a:latin typeface="Cambria Math" panose="02040503050406030204" pitchFamily="18" charset="0"/>
                            </a:rPr>
                            <m:t>𝐸</m:t>
                          </m:r>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𝜌</m:t>
                          </m:r>
                        </m:e>
                        <m:sup>
                          <m:r>
                            <a:rPr lang="en-AU" b="0" i="1" smtClean="0">
                              <a:latin typeface="Cambria Math" panose="02040503050406030204" pitchFamily="18" charset="0"/>
                            </a:rPr>
                            <m:t>2</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𝑚</m:t>
                          </m:r>
                        </m:e>
                        <m:sup>
                          <m:r>
                            <a:rPr lang="en-AU" b="0" i="1" smtClean="0">
                              <a:latin typeface="Cambria Math" panose="02040503050406030204" pitchFamily="18" charset="0"/>
                            </a:rPr>
                            <m:t>2</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4</m:t>
                          </m:r>
                        </m:sup>
                      </m:sSup>
                    </m:oMath>
                  </m:oMathPara>
                </a14:m>
                <a:endParaRPr lang="en-AU" dirty="0"/>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𝑠𝑖𝑛𝑐𝑒</m:t>
                      </m:r>
                      <m:r>
                        <a:rPr lang="en-AU" b="0" i="1" smtClean="0">
                          <a:latin typeface="Cambria Math" panose="02040503050406030204" pitchFamily="18" charset="0"/>
                        </a:rPr>
                        <m:t> </m:t>
                      </m:r>
                      <m:r>
                        <a:rPr lang="en-AU" b="0" i="1" smtClean="0">
                          <a:latin typeface="Cambria Math" panose="02040503050406030204" pitchFamily="18" charset="0"/>
                        </a:rPr>
                        <m:t>𝑚</m:t>
                      </m:r>
                      <m:r>
                        <a:rPr lang="en-AU" b="0" i="1" smtClean="0">
                          <a:latin typeface="Cambria Math" panose="02040503050406030204" pitchFamily="18" charset="0"/>
                        </a:rPr>
                        <m:t>=0    </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𝐸</m:t>
                          </m:r>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i="1">
                              <a:latin typeface="Cambria Math" panose="02040503050406030204" pitchFamily="18" charset="0"/>
                              <a:ea typeface="Cambria Math" panose="02040503050406030204" pitchFamily="18" charset="0"/>
                            </a:rPr>
                            <m:t>𝜌</m:t>
                          </m:r>
                        </m:e>
                        <m:sup>
                          <m:r>
                            <a:rPr lang="en-AU" b="0" i="1" smtClean="0">
                              <a:latin typeface="Cambria Math" panose="02040503050406030204" pitchFamily="18" charset="0"/>
                            </a:rPr>
                            <m:t>2</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𝑐</m:t>
                          </m:r>
                        </m:e>
                        <m:sup>
                          <m:r>
                            <a:rPr lang="en-AU" b="0" i="1" smtClean="0">
                              <a:latin typeface="Cambria Math" panose="02040503050406030204" pitchFamily="18" charset="0"/>
                            </a:rPr>
                            <m:t>2</m:t>
                          </m:r>
                        </m:sup>
                      </m:sSup>
                    </m:oMath>
                  </m:oMathPara>
                </a14:m>
                <a:endParaRPr lang="en-AU" dirty="0"/>
              </a:p>
            </p:txBody>
          </p:sp>
        </mc:Choice>
        <mc:Fallback xmlns="">
          <p:sp>
            <p:nvSpPr>
              <p:cNvPr id="3" name="Content Placeholder 2">
                <a:extLst>
                  <a:ext uri="{FF2B5EF4-FFF2-40B4-BE49-F238E27FC236}">
                    <a16:creationId xmlns:a16="http://schemas.microsoft.com/office/drawing/2014/main" id="{DDCE31EF-471D-4763-800E-4C6A53CF02D6}"/>
                  </a:ext>
                </a:extLst>
              </p:cNvPr>
              <p:cNvSpPr>
                <a:spLocks noGrp="1" noRot="1" noChangeAspect="1" noMove="1" noResize="1" noEditPoints="1" noAdjustHandles="1" noChangeArrowheads="1" noChangeShapeType="1" noTextEdit="1"/>
              </p:cNvSpPr>
              <p:nvPr>
                <p:ph idx="1"/>
              </p:nvPr>
            </p:nvSpPr>
            <p:spPr>
              <a:blipFill>
                <a:blip r:embed="rId2"/>
                <a:stretch>
                  <a:fillRect l="-530" t="-1155"/>
                </a:stretch>
              </a:blipFill>
            </p:spPr>
            <p:txBody>
              <a:bodyPr/>
              <a:lstStyle/>
              <a:p>
                <a:r>
                  <a:rPr lang="en-AU">
                    <a:noFill/>
                  </a:rPr>
                  <a:t> </a:t>
                </a:r>
              </a:p>
            </p:txBody>
          </p:sp>
        </mc:Fallback>
      </mc:AlternateContent>
    </p:spTree>
    <p:extLst>
      <p:ext uri="{BB962C8B-B14F-4D97-AF65-F5344CB8AC3E}">
        <p14:creationId xmlns:p14="http://schemas.microsoft.com/office/powerpoint/2010/main" val="3409220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FB76-B29F-4B03-9681-347AF6931AB9}"/>
              </a:ext>
            </a:extLst>
          </p:cNvPr>
          <p:cNvSpPr>
            <a:spLocks noGrp="1"/>
          </p:cNvSpPr>
          <p:nvPr>
            <p:ph type="title"/>
          </p:nvPr>
        </p:nvSpPr>
        <p:spPr/>
        <p:txBody>
          <a:bodyPr/>
          <a:lstStyle/>
          <a:p>
            <a:r>
              <a:rPr lang="en-AU" dirty="0"/>
              <a:t>Compton scattering</a:t>
            </a:r>
          </a:p>
        </p:txBody>
      </p:sp>
      <p:sp>
        <p:nvSpPr>
          <p:cNvPr id="3" name="Content Placeholder 2">
            <a:extLst>
              <a:ext uri="{FF2B5EF4-FFF2-40B4-BE49-F238E27FC236}">
                <a16:creationId xmlns:a16="http://schemas.microsoft.com/office/drawing/2014/main" id="{E2B59689-940E-46CF-A1BC-CEC1E953BF33}"/>
              </a:ext>
            </a:extLst>
          </p:cNvPr>
          <p:cNvSpPr>
            <a:spLocks noGrp="1"/>
          </p:cNvSpPr>
          <p:nvPr>
            <p:ph idx="1"/>
          </p:nvPr>
        </p:nvSpPr>
        <p:spPr>
          <a:xfrm>
            <a:off x="501445" y="1710813"/>
            <a:ext cx="8550430" cy="5147187"/>
          </a:xfrm>
        </p:spPr>
        <p:txBody>
          <a:bodyPr>
            <a:normAutofit/>
          </a:bodyPr>
          <a:lstStyle/>
          <a:p>
            <a:r>
              <a:rPr lang="en-AU" dirty="0"/>
              <a:t>In the photoelectric effect a photon’s energy is completely absorbed by an electron ejecting it from an atom</a:t>
            </a:r>
          </a:p>
          <a:p>
            <a:r>
              <a:rPr lang="en-AU" dirty="0"/>
              <a:t>If extremely high energy photons are used (e.g. X-rays) it is also possible for an electron to only absorb some of </a:t>
            </a:r>
            <a:r>
              <a:rPr lang="en-AU"/>
              <a:t>the photon’s </a:t>
            </a:r>
            <a:r>
              <a:rPr lang="en-AU" dirty="0"/>
              <a:t>energy – due to very large energy electron behaves as a free </a:t>
            </a:r>
            <a:r>
              <a:rPr lang="en-AU"/>
              <a:t>electron </a:t>
            </a:r>
            <a:br>
              <a:rPr lang="en-AU"/>
            </a:br>
            <a:r>
              <a:rPr lang="en-AU"/>
              <a:t>(</a:t>
            </a:r>
            <a:r>
              <a:rPr lang="en-AU" dirty="0"/>
              <a:t>E</a:t>
            </a:r>
            <a:r>
              <a:rPr lang="el-GR" dirty="0">
                <a:effectLst/>
              </a:rPr>
              <a:t> </a:t>
            </a:r>
            <a:r>
              <a:rPr lang="el-GR" baseline="-25000" dirty="0">
                <a:effectLst/>
              </a:rPr>
              <a:t>γ</a:t>
            </a:r>
            <a:r>
              <a:rPr lang="en-AU" dirty="0">
                <a:effectLst/>
              </a:rPr>
              <a:t>&gt;&gt;W)</a:t>
            </a:r>
            <a:endParaRPr lang="en-AU" dirty="0"/>
          </a:p>
          <a:p>
            <a:r>
              <a:rPr lang="en-AU" dirty="0"/>
              <a:t>Essentially a collision between a photon and a free electron – electron sent off at an angle, photon also continues at an angle with a longer wavelength</a:t>
            </a:r>
          </a:p>
          <a:p>
            <a:r>
              <a:rPr lang="en-US" dirty="0"/>
              <a:t>Wave or particle? – </a:t>
            </a:r>
            <a:r>
              <a:rPr lang="en-AU" dirty="0"/>
              <a:t>If light were a wave, no change in the photon wavelength would be expected, instead we observe conservation of momentum as if two particles are colliding</a:t>
            </a:r>
          </a:p>
          <a:p>
            <a:endParaRPr lang="en-AU" dirty="0"/>
          </a:p>
        </p:txBody>
      </p:sp>
      <p:pic>
        <p:nvPicPr>
          <p:cNvPr id="1026" name="Picture 2" descr="Related image">
            <a:extLst>
              <a:ext uri="{FF2B5EF4-FFF2-40B4-BE49-F238E27FC236}">
                <a16:creationId xmlns:a16="http://schemas.microsoft.com/office/drawing/2014/main" id="{C96B2F24-7ED9-49E6-96D9-3D1D3A4CE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1875" y="2096064"/>
            <a:ext cx="2939812" cy="227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99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9763-249B-4ED0-B081-78E0EA3B081E}"/>
              </a:ext>
            </a:extLst>
          </p:cNvPr>
          <p:cNvSpPr>
            <a:spLocks noGrp="1"/>
          </p:cNvSpPr>
          <p:nvPr>
            <p:ph type="title"/>
          </p:nvPr>
        </p:nvSpPr>
        <p:spPr/>
        <p:txBody>
          <a:bodyPr/>
          <a:lstStyle/>
          <a:p>
            <a:r>
              <a:rPr lang="en-US" dirty="0"/>
              <a:t>Light behaviour - reflection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8FC78-1442-4B6F-837F-FFEDD16AF5B7}"/>
                  </a:ext>
                </a:extLst>
              </p:cNvPr>
              <p:cNvSpPr>
                <a:spLocks noGrp="1"/>
              </p:cNvSpPr>
              <p:nvPr>
                <p:ph idx="1"/>
              </p:nvPr>
            </p:nvSpPr>
            <p:spPr>
              <a:xfrm>
                <a:off x="913795" y="2096063"/>
                <a:ext cx="10353762" cy="4481381"/>
              </a:xfrm>
            </p:spPr>
            <p:txBody>
              <a:bodyPr>
                <a:normAutofit lnSpcReduction="10000"/>
              </a:bodyPr>
              <a:lstStyle/>
              <a:p>
                <a:r>
                  <a:rPr lang="en-US" dirty="0"/>
                  <a:t>When light strikes a surface it bounces off in a consistent way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𝑎𝑛𝑔𝑙𝑒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𝑖𝑛𝑐𝑖𝑑𝑒𝑛𝑐𝑒</m:t>
                      </m:r>
                      <m:r>
                        <a:rPr lang="en-US" b="0" i="1" smtClean="0">
                          <a:latin typeface="Cambria Math" panose="02040503050406030204" pitchFamily="18" charset="0"/>
                        </a:rPr>
                        <m:t>=</m:t>
                      </m:r>
                      <m:r>
                        <a:rPr lang="en-US" b="0" i="1" smtClean="0">
                          <a:latin typeface="Cambria Math" panose="02040503050406030204" pitchFamily="18" charset="0"/>
                        </a:rPr>
                        <m:t>𝑎𝑛𝑔𝑙𝑒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𝑟𝑒𝑓𝑙𝑒𝑐𝑡𝑖𝑜𝑛</m:t>
                      </m:r>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Wave or particle? – Inconclusive, both waves and particles reflect in this manner</a:t>
                </a:r>
                <a:endParaRPr lang="en-AU" dirty="0"/>
              </a:p>
            </p:txBody>
          </p:sp>
        </mc:Choice>
        <mc:Fallback xmlns="">
          <p:sp>
            <p:nvSpPr>
              <p:cNvPr id="3" name="Content Placeholder 2">
                <a:extLst>
                  <a:ext uri="{FF2B5EF4-FFF2-40B4-BE49-F238E27FC236}">
                    <a16:creationId xmlns:a16="http://schemas.microsoft.com/office/drawing/2014/main" id="{94D8FC78-1442-4B6F-837F-FFEDD16AF5B7}"/>
                  </a:ext>
                </a:extLst>
              </p:cNvPr>
              <p:cNvSpPr>
                <a:spLocks noGrp="1" noRot="1" noChangeAspect="1" noMove="1" noResize="1" noEditPoints="1" noAdjustHandles="1" noChangeArrowheads="1" noChangeShapeType="1" noTextEdit="1"/>
              </p:cNvSpPr>
              <p:nvPr>
                <p:ph idx="1"/>
              </p:nvPr>
            </p:nvSpPr>
            <p:spPr>
              <a:xfrm>
                <a:off x="913795" y="2096063"/>
                <a:ext cx="10353762" cy="4481381"/>
              </a:xfrm>
              <a:blipFill>
                <a:blip r:embed="rId2"/>
                <a:stretch>
                  <a:fillRect l="-648" t="-816" b="-2857"/>
                </a:stretch>
              </a:blipFill>
            </p:spPr>
            <p:txBody>
              <a:bodyPr/>
              <a:lstStyle/>
              <a:p>
                <a:r>
                  <a:rPr lang="en-AU">
                    <a:noFill/>
                  </a:rPr>
                  <a:t> </a:t>
                </a:r>
              </a:p>
            </p:txBody>
          </p:sp>
        </mc:Fallback>
      </mc:AlternateContent>
      <p:grpSp>
        <p:nvGrpSpPr>
          <p:cNvPr id="4" name="Group 3">
            <a:extLst>
              <a:ext uri="{FF2B5EF4-FFF2-40B4-BE49-F238E27FC236}">
                <a16:creationId xmlns:a16="http://schemas.microsoft.com/office/drawing/2014/main" id="{01B043FF-9406-4B8D-A618-738EF270D4AC}"/>
              </a:ext>
            </a:extLst>
          </p:cNvPr>
          <p:cNvGrpSpPr/>
          <p:nvPr/>
        </p:nvGrpSpPr>
        <p:grpSpPr>
          <a:xfrm>
            <a:off x="1665316" y="2912210"/>
            <a:ext cx="8861368" cy="3774576"/>
            <a:chOff x="1845425" y="3647046"/>
            <a:chExt cx="8861368" cy="3774576"/>
          </a:xfrm>
        </p:grpSpPr>
        <p:sp>
          <p:nvSpPr>
            <p:cNvPr id="5" name="Arc 4">
              <a:extLst>
                <a:ext uri="{FF2B5EF4-FFF2-40B4-BE49-F238E27FC236}">
                  <a16:creationId xmlns:a16="http://schemas.microsoft.com/office/drawing/2014/main" id="{43CB706F-99D1-4CE4-A1E9-32196CE9374E}"/>
                </a:ext>
              </a:extLst>
            </p:cNvPr>
            <p:cNvSpPr/>
            <p:nvPr/>
          </p:nvSpPr>
          <p:spPr>
            <a:xfrm>
              <a:off x="5320583" y="5785471"/>
              <a:ext cx="1440000" cy="1440000"/>
            </a:xfrm>
            <a:prstGeom prst="arc">
              <a:avLst>
                <a:gd name="adj1" fmla="val 13728986"/>
                <a:gd name="adj2" fmla="val 16192554"/>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Arc 5">
              <a:extLst>
                <a:ext uri="{FF2B5EF4-FFF2-40B4-BE49-F238E27FC236}">
                  <a16:creationId xmlns:a16="http://schemas.microsoft.com/office/drawing/2014/main" id="{3540934B-37FF-4045-93DE-FB2998799306}"/>
                </a:ext>
              </a:extLst>
            </p:cNvPr>
            <p:cNvSpPr/>
            <p:nvPr/>
          </p:nvSpPr>
          <p:spPr>
            <a:xfrm>
              <a:off x="5140581" y="5621622"/>
              <a:ext cx="1800000" cy="1800000"/>
            </a:xfrm>
            <a:prstGeom prst="arc">
              <a:avLst>
                <a:gd name="adj1" fmla="val 16222807"/>
                <a:gd name="adj2" fmla="val 18676975"/>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nvGrpSpPr>
            <p:cNvPr id="7" name="Group 6">
              <a:extLst>
                <a:ext uri="{FF2B5EF4-FFF2-40B4-BE49-F238E27FC236}">
                  <a16:creationId xmlns:a16="http://schemas.microsoft.com/office/drawing/2014/main" id="{D1687C5F-23E5-49E2-8986-B8140288DB65}"/>
                </a:ext>
              </a:extLst>
            </p:cNvPr>
            <p:cNvGrpSpPr/>
            <p:nvPr/>
          </p:nvGrpSpPr>
          <p:grpSpPr>
            <a:xfrm>
              <a:off x="1845425" y="3647046"/>
              <a:ext cx="8861368" cy="2894541"/>
              <a:chOff x="1845425" y="3647046"/>
              <a:chExt cx="8861368" cy="2894541"/>
            </a:xfrm>
          </p:grpSpPr>
          <p:cxnSp>
            <p:nvCxnSpPr>
              <p:cNvPr id="8" name="Straight Connector 7">
                <a:extLst>
                  <a:ext uri="{FF2B5EF4-FFF2-40B4-BE49-F238E27FC236}">
                    <a16:creationId xmlns:a16="http://schemas.microsoft.com/office/drawing/2014/main" id="{BE81656D-AACE-4C2D-973A-35FC97BA9D20}"/>
                  </a:ext>
                </a:extLst>
              </p:cNvPr>
              <p:cNvCxnSpPr/>
              <p:nvPr/>
            </p:nvCxnSpPr>
            <p:spPr>
              <a:xfrm>
                <a:off x="1845425" y="6541587"/>
                <a:ext cx="8861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54BC0D-D104-436E-8CEB-8C5FD69E4C45}"/>
                  </a:ext>
                </a:extLst>
              </p:cNvPr>
              <p:cNvCxnSpPr/>
              <p:nvPr/>
            </p:nvCxnSpPr>
            <p:spPr>
              <a:xfrm flipV="1">
                <a:off x="6040582" y="3826096"/>
                <a:ext cx="0" cy="27154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EBB5DB-F97B-4941-BF36-DC00135D092F}"/>
                  </a:ext>
                </a:extLst>
              </p:cNvPr>
              <p:cNvCxnSpPr/>
              <p:nvPr/>
            </p:nvCxnSpPr>
            <p:spPr>
              <a:xfrm>
                <a:off x="3868189" y="3946631"/>
                <a:ext cx="2172393" cy="259495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EFBE446-2398-454E-A179-DA0EF18582D7}"/>
                  </a:ext>
                </a:extLst>
              </p:cNvPr>
              <p:cNvCxnSpPr>
                <a:cxnSpLocks/>
              </p:cNvCxnSpPr>
              <p:nvPr/>
            </p:nvCxnSpPr>
            <p:spPr>
              <a:xfrm flipV="1">
                <a:off x="6040582" y="3946630"/>
                <a:ext cx="2172393" cy="259495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CABAAA-3048-4589-BBB0-8E0A3E72AE16}"/>
                  </a:ext>
                </a:extLst>
              </p:cNvPr>
              <p:cNvSpPr txBox="1"/>
              <p:nvPr/>
            </p:nvSpPr>
            <p:spPr>
              <a:xfrm>
                <a:off x="6040581" y="5067887"/>
                <a:ext cx="1064029" cy="461665"/>
              </a:xfrm>
              <a:prstGeom prst="rect">
                <a:avLst/>
              </a:prstGeom>
              <a:noFill/>
            </p:spPr>
            <p:txBody>
              <a:bodyPr wrap="square" rtlCol="0">
                <a:spAutoFit/>
              </a:bodyPr>
              <a:lstStyle/>
              <a:p>
                <a:r>
                  <a:rPr lang="en-US" sz="1200" dirty="0"/>
                  <a:t>Angle of reflection</a:t>
                </a:r>
                <a:endParaRPr lang="en-AU" sz="1200" dirty="0"/>
              </a:p>
            </p:txBody>
          </p:sp>
          <p:sp>
            <p:nvSpPr>
              <p:cNvPr id="13" name="TextBox 12">
                <a:extLst>
                  <a:ext uri="{FF2B5EF4-FFF2-40B4-BE49-F238E27FC236}">
                    <a16:creationId xmlns:a16="http://schemas.microsoft.com/office/drawing/2014/main" id="{538DC1C7-F001-4F76-A764-D5ADB352E7F2}"/>
                  </a:ext>
                </a:extLst>
              </p:cNvPr>
              <p:cNvSpPr txBox="1"/>
              <p:nvPr/>
            </p:nvSpPr>
            <p:spPr>
              <a:xfrm>
                <a:off x="5179371" y="5159956"/>
                <a:ext cx="1064029" cy="461665"/>
              </a:xfrm>
              <a:prstGeom prst="rect">
                <a:avLst/>
              </a:prstGeom>
              <a:noFill/>
            </p:spPr>
            <p:txBody>
              <a:bodyPr wrap="square" rtlCol="0">
                <a:spAutoFit/>
              </a:bodyPr>
              <a:lstStyle/>
              <a:p>
                <a:r>
                  <a:rPr lang="en-US" sz="1200" dirty="0"/>
                  <a:t>Angle of incidence</a:t>
                </a:r>
                <a:endParaRPr lang="en-AU" sz="1200" dirty="0"/>
              </a:p>
            </p:txBody>
          </p:sp>
          <p:sp>
            <p:nvSpPr>
              <p:cNvPr id="14" name="TextBox 13">
                <a:extLst>
                  <a:ext uri="{FF2B5EF4-FFF2-40B4-BE49-F238E27FC236}">
                    <a16:creationId xmlns:a16="http://schemas.microsoft.com/office/drawing/2014/main" id="{123CF6DD-9CCC-407F-94DE-7073772F49D0}"/>
                  </a:ext>
                </a:extLst>
              </p:cNvPr>
              <p:cNvSpPr txBox="1"/>
              <p:nvPr/>
            </p:nvSpPr>
            <p:spPr>
              <a:xfrm>
                <a:off x="6040580" y="3831712"/>
                <a:ext cx="1064029" cy="276999"/>
              </a:xfrm>
              <a:prstGeom prst="rect">
                <a:avLst/>
              </a:prstGeom>
              <a:noFill/>
            </p:spPr>
            <p:txBody>
              <a:bodyPr wrap="square" rtlCol="0">
                <a:spAutoFit/>
              </a:bodyPr>
              <a:lstStyle/>
              <a:p>
                <a:r>
                  <a:rPr lang="en-US" sz="1200" dirty="0"/>
                  <a:t>Normal</a:t>
                </a:r>
                <a:endParaRPr lang="en-AU" sz="1200" dirty="0"/>
              </a:p>
            </p:txBody>
          </p:sp>
          <p:sp>
            <p:nvSpPr>
              <p:cNvPr id="15" name="TextBox 14">
                <a:extLst>
                  <a:ext uri="{FF2B5EF4-FFF2-40B4-BE49-F238E27FC236}">
                    <a16:creationId xmlns:a16="http://schemas.microsoft.com/office/drawing/2014/main" id="{7EC8ABDD-23B1-44A8-B1B4-66B77588B287}"/>
                  </a:ext>
                </a:extLst>
              </p:cNvPr>
              <p:cNvSpPr txBox="1"/>
              <p:nvPr/>
            </p:nvSpPr>
            <p:spPr>
              <a:xfrm>
                <a:off x="3419304" y="3647046"/>
                <a:ext cx="977442" cy="461665"/>
              </a:xfrm>
              <a:prstGeom prst="rect">
                <a:avLst/>
              </a:prstGeom>
              <a:noFill/>
            </p:spPr>
            <p:txBody>
              <a:bodyPr wrap="square" rtlCol="0">
                <a:spAutoFit/>
              </a:bodyPr>
              <a:lstStyle/>
              <a:p>
                <a:pPr algn="r"/>
                <a:r>
                  <a:rPr lang="en-US" sz="1200" dirty="0"/>
                  <a:t>Incident ray</a:t>
                </a:r>
                <a:endParaRPr lang="en-AU" sz="1200" dirty="0"/>
              </a:p>
            </p:txBody>
          </p:sp>
          <p:sp>
            <p:nvSpPr>
              <p:cNvPr id="16" name="TextBox 15">
                <a:extLst>
                  <a:ext uri="{FF2B5EF4-FFF2-40B4-BE49-F238E27FC236}">
                    <a16:creationId xmlns:a16="http://schemas.microsoft.com/office/drawing/2014/main" id="{705ADC7C-6342-4F85-8C15-C5105B7337BA}"/>
                  </a:ext>
                </a:extLst>
              </p:cNvPr>
              <p:cNvSpPr txBox="1"/>
              <p:nvPr/>
            </p:nvSpPr>
            <p:spPr>
              <a:xfrm>
                <a:off x="7608914" y="3675703"/>
                <a:ext cx="1064029" cy="461665"/>
              </a:xfrm>
              <a:prstGeom prst="rect">
                <a:avLst/>
              </a:prstGeom>
              <a:noFill/>
            </p:spPr>
            <p:txBody>
              <a:bodyPr wrap="square" rtlCol="0">
                <a:spAutoFit/>
              </a:bodyPr>
              <a:lstStyle/>
              <a:p>
                <a:r>
                  <a:rPr lang="en-US" sz="1200" dirty="0"/>
                  <a:t>Reflected ray</a:t>
                </a:r>
                <a:endParaRPr lang="en-AU" sz="1200" dirty="0"/>
              </a:p>
            </p:txBody>
          </p:sp>
        </p:grpSp>
      </p:grpSp>
    </p:spTree>
    <p:extLst>
      <p:ext uri="{BB962C8B-B14F-4D97-AF65-F5344CB8AC3E}">
        <p14:creationId xmlns:p14="http://schemas.microsoft.com/office/powerpoint/2010/main" val="536272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FD3FC-0BF9-4C43-B333-D1711388094E}"/>
              </a:ext>
            </a:extLst>
          </p:cNvPr>
          <p:cNvSpPr>
            <a:spLocks noGrp="1"/>
          </p:cNvSpPr>
          <p:nvPr>
            <p:ph type="title"/>
          </p:nvPr>
        </p:nvSpPr>
        <p:spPr/>
        <p:txBody>
          <a:bodyPr/>
          <a:lstStyle/>
          <a:p>
            <a:r>
              <a:rPr lang="en-AU" dirty="0"/>
              <a:t>Nature of light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DDFEA9-D7B9-40C1-A32F-CEB0E0233221}"/>
                  </a:ext>
                </a:extLst>
              </p:cNvPr>
              <p:cNvSpPr>
                <a:spLocks noGrp="1"/>
              </p:cNvSpPr>
              <p:nvPr>
                <p:ph idx="1"/>
              </p:nvPr>
            </p:nvSpPr>
            <p:spPr/>
            <p:txBody>
              <a:bodyPr/>
              <a:lstStyle/>
              <a:p>
                <a:r>
                  <a:rPr lang="en-AU" dirty="0"/>
                  <a:t>Light consists of photons – quanta of energy that behave as both a particle and a wave</a:t>
                </a:r>
              </a:p>
              <a:p>
                <a:r>
                  <a:rPr lang="en-AU" dirty="0"/>
                  <a:t>A single photon has energy and momentum</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𝐸</m:t>
                      </m:r>
                      <m:r>
                        <a:rPr lang="en-AU" b="0" i="1" smtClean="0">
                          <a:latin typeface="Cambria Math" panose="02040503050406030204" pitchFamily="18" charset="0"/>
                        </a:rPr>
                        <m:t>=</m:t>
                      </m:r>
                      <m:r>
                        <a:rPr lang="en-AU" b="0" i="1" smtClean="0">
                          <a:latin typeface="Cambria Math" panose="02040503050406030204" pitchFamily="18" charset="0"/>
                        </a:rPr>
                        <m:t>h𝑓</m:t>
                      </m:r>
                      <m:r>
                        <a:rPr lang="en-AU" b="0" i="1" smtClean="0">
                          <a:latin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𝜌</m:t>
                      </m:r>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h</m:t>
                          </m:r>
                        </m:num>
                        <m:den>
                          <m:r>
                            <a:rPr lang="en-AU" b="0" i="1" smtClean="0">
                              <a:latin typeface="Cambria Math" panose="02040503050406030204" pitchFamily="18" charset="0"/>
                              <a:ea typeface="Cambria Math" panose="02040503050406030204" pitchFamily="18" charset="0"/>
                            </a:rPr>
                            <m:t>𝜆</m:t>
                          </m:r>
                        </m:den>
                      </m:f>
                    </m:oMath>
                  </m:oMathPara>
                </a14:m>
                <a:endParaRPr lang="en-AU" dirty="0"/>
              </a:p>
              <a:p>
                <a:r>
                  <a:rPr lang="en-AU" dirty="0"/>
                  <a:t>Generally light can be thought of as a wave at the macroscopic scale but must be treated as a particle at the individual photon scale</a:t>
                </a:r>
              </a:p>
            </p:txBody>
          </p:sp>
        </mc:Choice>
        <mc:Fallback xmlns="">
          <p:sp>
            <p:nvSpPr>
              <p:cNvPr id="3" name="Content Placeholder 2">
                <a:extLst>
                  <a:ext uri="{FF2B5EF4-FFF2-40B4-BE49-F238E27FC236}">
                    <a16:creationId xmlns:a16="http://schemas.microsoft.com/office/drawing/2014/main" id="{FFDDFEA9-D7B9-40C1-A32F-CEB0E0233221}"/>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
        <p:nvSpPr>
          <p:cNvPr id="4" name="Freeform: Shape 3">
            <a:extLst>
              <a:ext uri="{FF2B5EF4-FFF2-40B4-BE49-F238E27FC236}">
                <a16:creationId xmlns:a16="http://schemas.microsoft.com/office/drawing/2014/main" id="{708C7C7D-BEBC-4F3D-9F71-B9C0EF3B9500}"/>
              </a:ext>
            </a:extLst>
          </p:cNvPr>
          <p:cNvSpPr/>
          <p:nvPr/>
        </p:nvSpPr>
        <p:spPr>
          <a:xfrm flipV="1">
            <a:off x="5402775" y="5407246"/>
            <a:ext cx="1386450" cy="1088194"/>
          </a:xfrm>
          <a:custGeom>
            <a:avLst/>
            <a:gdLst>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2816"/>
              <a:gd name="connsiteX1" fmla="*/ 676275 w 6196012"/>
              <a:gd name="connsiteY1" fmla="*/ 952501 h 1702816"/>
              <a:gd name="connsiteX2" fmla="*/ 1028700 w 6196012"/>
              <a:gd name="connsiteY2" fmla="*/ 1323976 h 1702816"/>
              <a:gd name="connsiteX3" fmla="*/ 1709737 w 6196012"/>
              <a:gd name="connsiteY3" fmla="*/ 409576 h 1702816"/>
              <a:gd name="connsiteX4" fmla="*/ 2400300 w 6196012"/>
              <a:gd name="connsiteY4" fmla="*/ 1700213 h 1702816"/>
              <a:gd name="connsiteX5" fmla="*/ 3048000 w 6196012"/>
              <a:gd name="connsiteY5" fmla="*/ 1 h 1702816"/>
              <a:gd name="connsiteX6" fmla="*/ 3786187 w 6196012"/>
              <a:gd name="connsiteY6" fmla="*/ 1690688 h 1702816"/>
              <a:gd name="connsiteX7" fmla="*/ 4452937 w 6196012"/>
              <a:gd name="connsiteY7" fmla="*/ 404813 h 1702816"/>
              <a:gd name="connsiteX8" fmla="*/ 5133975 w 6196012"/>
              <a:gd name="connsiteY8" fmla="*/ 1309688 h 1702816"/>
              <a:gd name="connsiteX9" fmla="*/ 5505450 w 6196012"/>
              <a:gd name="connsiteY9" fmla="*/ 966788 h 1702816"/>
              <a:gd name="connsiteX10" fmla="*/ 6196012 w 6196012"/>
              <a:gd name="connsiteY10" fmla="*/ 957263 h 1702816"/>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 name="connsiteX0" fmla="*/ 0 w 6196012"/>
              <a:gd name="connsiteY0" fmla="*/ 966788 h 1700214"/>
              <a:gd name="connsiteX1" fmla="*/ 676275 w 6196012"/>
              <a:gd name="connsiteY1" fmla="*/ 952501 h 1700214"/>
              <a:gd name="connsiteX2" fmla="*/ 1028700 w 6196012"/>
              <a:gd name="connsiteY2" fmla="*/ 1323976 h 1700214"/>
              <a:gd name="connsiteX3" fmla="*/ 1709737 w 6196012"/>
              <a:gd name="connsiteY3" fmla="*/ 409576 h 1700214"/>
              <a:gd name="connsiteX4" fmla="*/ 2400300 w 6196012"/>
              <a:gd name="connsiteY4" fmla="*/ 1700213 h 1700214"/>
              <a:gd name="connsiteX5" fmla="*/ 3048000 w 6196012"/>
              <a:gd name="connsiteY5" fmla="*/ 1 h 1700214"/>
              <a:gd name="connsiteX6" fmla="*/ 3786187 w 6196012"/>
              <a:gd name="connsiteY6" fmla="*/ 1690688 h 1700214"/>
              <a:gd name="connsiteX7" fmla="*/ 4452937 w 6196012"/>
              <a:gd name="connsiteY7" fmla="*/ 404813 h 1700214"/>
              <a:gd name="connsiteX8" fmla="*/ 5133975 w 6196012"/>
              <a:gd name="connsiteY8" fmla="*/ 1309688 h 1700214"/>
              <a:gd name="connsiteX9" fmla="*/ 5505450 w 6196012"/>
              <a:gd name="connsiteY9" fmla="*/ 966788 h 1700214"/>
              <a:gd name="connsiteX10" fmla="*/ 6196012 w 6196012"/>
              <a:gd name="connsiteY10" fmla="*/ 957263 h 170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012" h="1700214">
                <a:moveTo>
                  <a:pt x="0" y="966788"/>
                </a:moveTo>
                <a:cubicBezTo>
                  <a:pt x="271462" y="972742"/>
                  <a:pt x="500062" y="950120"/>
                  <a:pt x="676275" y="952501"/>
                </a:cubicBezTo>
                <a:cubicBezTo>
                  <a:pt x="852488" y="954882"/>
                  <a:pt x="865981" y="1328738"/>
                  <a:pt x="1028700" y="1323976"/>
                </a:cubicBezTo>
                <a:cubicBezTo>
                  <a:pt x="1191419" y="1319214"/>
                  <a:pt x="1481137" y="408782"/>
                  <a:pt x="1709737" y="409576"/>
                </a:cubicBezTo>
                <a:cubicBezTo>
                  <a:pt x="1938337" y="410370"/>
                  <a:pt x="2177256" y="1701800"/>
                  <a:pt x="2400300" y="1700213"/>
                </a:cubicBezTo>
                <a:cubicBezTo>
                  <a:pt x="2623344" y="1698626"/>
                  <a:pt x="2817019" y="1588"/>
                  <a:pt x="3048000" y="1"/>
                </a:cubicBezTo>
                <a:cubicBezTo>
                  <a:pt x="3278981" y="-1586"/>
                  <a:pt x="3566318" y="1689894"/>
                  <a:pt x="3786187" y="1690688"/>
                </a:cubicBezTo>
                <a:cubicBezTo>
                  <a:pt x="4006056" y="1691482"/>
                  <a:pt x="4228306" y="392113"/>
                  <a:pt x="4452937" y="404813"/>
                </a:cubicBezTo>
                <a:cubicBezTo>
                  <a:pt x="4677568" y="417513"/>
                  <a:pt x="4939506" y="1306513"/>
                  <a:pt x="5133975" y="1309688"/>
                </a:cubicBezTo>
                <a:cubicBezTo>
                  <a:pt x="5328444" y="1312863"/>
                  <a:pt x="5337969" y="982663"/>
                  <a:pt x="5505450" y="966788"/>
                </a:cubicBezTo>
                <a:cubicBezTo>
                  <a:pt x="5672931" y="950913"/>
                  <a:pt x="5953521" y="956470"/>
                  <a:pt x="6196012" y="95726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394383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606D-2450-467B-9BCB-9593C0DBEE95}"/>
              </a:ext>
            </a:extLst>
          </p:cNvPr>
          <p:cNvSpPr>
            <a:spLocks noGrp="1"/>
          </p:cNvSpPr>
          <p:nvPr>
            <p:ph type="title"/>
          </p:nvPr>
        </p:nvSpPr>
        <p:spPr/>
        <p:txBody>
          <a:bodyPr/>
          <a:lstStyle/>
          <a:p>
            <a:r>
              <a:rPr lang="en-AU" dirty="0"/>
              <a:t>De Broglie wavelength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855DF1-9561-4A94-93C3-48621E1AAECD}"/>
                  </a:ext>
                </a:extLst>
              </p:cNvPr>
              <p:cNvSpPr>
                <a:spLocks noGrp="1"/>
              </p:cNvSpPr>
              <p:nvPr>
                <p:ph idx="1"/>
              </p:nvPr>
            </p:nvSpPr>
            <p:spPr/>
            <p:txBody>
              <a:bodyPr>
                <a:normAutofit fontScale="92500" lnSpcReduction="10000"/>
              </a:bodyPr>
              <a:lstStyle/>
              <a:p>
                <a:r>
                  <a:rPr lang="en-AU" dirty="0"/>
                  <a:t>If light is both a particle and a wave – maybe matter is too</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ea typeface="Cambria Math" panose="02040503050406030204" pitchFamily="18" charset="0"/>
                            </a:rPr>
                            <m:t>𝜆</m:t>
                          </m:r>
                        </m:den>
                      </m:f>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𝑚𝑣</m:t>
                      </m:r>
                    </m:oMath>
                  </m:oMathPara>
                </a14:m>
                <a:endParaRPr lang="en-AU"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h</m:t>
                          </m:r>
                        </m:num>
                        <m:den>
                          <m:r>
                            <a:rPr lang="en-AU" b="0" i="1" smtClean="0">
                              <a:latin typeface="Cambria Math" panose="02040503050406030204" pitchFamily="18" charset="0"/>
                              <a:ea typeface="Cambria Math" panose="02040503050406030204" pitchFamily="18" charset="0"/>
                            </a:rPr>
                            <m:t>𝑚𝑣</m:t>
                          </m:r>
                        </m:den>
                      </m:f>
                    </m:oMath>
                  </m:oMathPara>
                </a14:m>
                <a:endParaRPr lang="en-AU" dirty="0"/>
              </a:p>
              <a:p>
                <a:r>
                  <a:rPr lang="en-AU" dirty="0"/>
                  <a:t>Demonstrated by the double-slit experiment conducted with electrons, protons and even molecules as large as </a:t>
                </a:r>
                <a:r>
                  <a:rPr lang="en-AU" dirty="0" err="1"/>
                  <a:t>buckyballs</a:t>
                </a:r>
                <a:endParaRPr lang="en-AU" dirty="0"/>
              </a:p>
              <a:p>
                <a:r>
                  <a:rPr lang="en-AU">
                    <a:effectLst/>
                  </a:rPr>
                  <a:t>Generally, if </a:t>
                </a:r>
                <a:r>
                  <a:rPr lang="en-AU" dirty="0">
                    <a:effectLst/>
                  </a:rPr>
                  <a:t>a particle’s de Broglie wavelength is roughly the same size or larger than its physical size then quantum mechanics must be used to model its behaviour, otherwise classical physics will suffice</a:t>
                </a:r>
              </a:p>
              <a:p>
                <a:endParaRPr lang="en-AU" dirty="0"/>
              </a:p>
            </p:txBody>
          </p:sp>
        </mc:Choice>
        <mc:Fallback xmlns="">
          <p:sp>
            <p:nvSpPr>
              <p:cNvPr id="3" name="Content Placeholder 2">
                <a:extLst>
                  <a:ext uri="{FF2B5EF4-FFF2-40B4-BE49-F238E27FC236}">
                    <a16:creationId xmlns:a16="http://schemas.microsoft.com/office/drawing/2014/main" id="{87855DF1-9561-4A94-93C3-48621E1AAECD}"/>
                  </a:ext>
                </a:extLst>
              </p:cNvPr>
              <p:cNvSpPr>
                <a:spLocks noGrp="1" noRot="1" noChangeAspect="1" noMove="1" noResize="1" noEditPoints="1" noAdjustHandles="1" noChangeArrowheads="1" noChangeShapeType="1" noTextEdit="1"/>
              </p:cNvSpPr>
              <p:nvPr>
                <p:ph idx="1"/>
              </p:nvPr>
            </p:nvSpPr>
            <p:spPr>
              <a:blipFill>
                <a:blip r:embed="rId2"/>
                <a:stretch>
                  <a:fillRect l="-530" t="-1155" r="-59"/>
                </a:stretch>
              </a:blipFill>
            </p:spPr>
            <p:txBody>
              <a:bodyPr/>
              <a:lstStyle/>
              <a:p>
                <a:r>
                  <a:rPr lang="en-AU">
                    <a:noFill/>
                  </a:rPr>
                  <a:t> </a:t>
                </a:r>
              </a:p>
            </p:txBody>
          </p:sp>
        </mc:Fallback>
      </mc:AlternateContent>
    </p:spTree>
    <p:extLst>
      <p:ext uri="{BB962C8B-B14F-4D97-AF65-F5344CB8AC3E}">
        <p14:creationId xmlns:p14="http://schemas.microsoft.com/office/powerpoint/2010/main" val="1463922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6FC60-0EB0-49F0-BAB7-9AD074170BC4}"/>
              </a:ext>
            </a:extLst>
          </p:cNvPr>
          <p:cNvSpPr>
            <a:spLocks noGrp="1"/>
          </p:cNvSpPr>
          <p:nvPr>
            <p:ph type="title"/>
          </p:nvPr>
        </p:nvSpPr>
        <p:spPr/>
        <p:txBody>
          <a:bodyPr/>
          <a:lstStyle/>
          <a:p>
            <a:r>
              <a:rPr lang="en-US" dirty="0"/>
              <a:t>Electron energy level as standing waves</a:t>
            </a:r>
            <a:endParaRPr lang="en-AU" dirty="0"/>
          </a:p>
        </p:txBody>
      </p:sp>
      <p:sp>
        <p:nvSpPr>
          <p:cNvPr id="3" name="Content Placeholder 2">
            <a:extLst>
              <a:ext uri="{FF2B5EF4-FFF2-40B4-BE49-F238E27FC236}">
                <a16:creationId xmlns:a16="http://schemas.microsoft.com/office/drawing/2014/main" id="{9300B1B7-A24D-43F5-93FC-BEBC9590093A}"/>
              </a:ext>
            </a:extLst>
          </p:cNvPr>
          <p:cNvSpPr>
            <a:spLocks noGrp="1"/>
          </p:cNvSpPr>
          <p:nvPr>
            <p:ph idx="1"/>
          </p:nvPr>
        </p:nvSpPr>
        <p:spPr/>
        <p:txBody>
          <a:bodyPr/>
          <a:lstStyle/>
          <a:p>
            <a:r>
              <a:rPr lang="en-AU" dirty="0"/>
              <a:t>If an electron ‘orbits’ a nucleus as a standing wave it is stable – no loss of energy over time </a:t>
            </a:r>
          </a:p>
          <a:p>
            <a:r>
              <a:rPr lang="en-US" dirty="0"/>
              <a:t>Electrons as standing waves can only have certain wavelengths and therefore certain energies to exist in orbitals - explains quantization of energy levels</a:t>
            </a:r>
          </a:p>
          <a:p>
            <a:r>
              <a:rPr lang="en-US" dirty="0"/>
              <a:t>A wavelengths is only allowed if an integer multiple of  it matches the circumference of the ‘orbit’</a:t>
            </a:r>
            <a:endParaRPr lang="en-AU" dirty="0"/>
          </a:p>
        </p:txBody>
      </p:sp>
      <p:pic>
        <p:nvPicPr>
          <p:cNvPr id="3074" name="Picture 2" descr="Image result for electron standing wave">
            <a:extLst>
              <a:ext uri="{FF2B5EF4-FFF2-40B4-BE49-F238E27FC236}">
                <a16:creationId xmlns:a16="http://schemas.microsoft.com/office/drawing/2014/main" id="{961A9D87-2A58-4866-990A-E81DE5AB4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698" y="4688006"/>
            <a:ext cx="7274901" cy="2066072"/>
          </a:xfrm>
          <a:prstGeom prst="rect">
            <a:avLst/>
          </a:prstGeom>
          <a:solidFill>
            <a:schemeClr val="tx1"/>
          </a:solidFill>
        </p:spPr>
      </p:pic>
    </p:spTree>
    <p:extLst>
      <p:ext uri="{BB962C8B-B14F-4D97-AF65-F5344CB8AC3E}">
        <p14:creationId xmlns:p14="http://schemas.microsoft.com/office/powerpoint/2010/main" val="2253301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0DA4-B422-4F86-A91F-D8FEC3BE8531}"/>
              </a:ext>
            </a:extLst>
          </p:cNvPr>
          <p:cNvSpPr>
            <a:spLocks noGrp="1"/>
          </p:cNvSpPr>
          <p:nvPr>
            <p:ph type="title"/>
          </p:nvPr>
        </p:nvSpPr>
        <p:spPr/>
        <p:txBody>
          <a:bodyPr/>
          <a:lstStyle/>
          <a:p>
            <a:r>
              <a:rPr lang="en-AU"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A1632C-0550-43B3-AAB1-9DEFDF997D5D}"/>
                  </a:ext>
                </a:extLst>
              </p:cNvPr>
              <p:cNvSpPr>
                <a:spLocks noGrp="1"/>
              </p:cNvSpPr>
              <p:nvPr>
                <p:ph idx="1"/>
              </p:nvPr>
            </p:nvSpPr>
            <p:spPr/>
            <p:txBody>
              <a:bodyPr/>
              <a:lstStyle/>
              <a:p>
                <a:r>
                  <a:rPr lang="en-AU" dirty="0"/>
                  <a:t>Determine the wavelength of an electron travelling at 5.97x10</a:t>
                </a:r>
                <a:r>
                  <a:rPr lang="en-AU" baseline="30000" dirty="0"/>
                  <a:t>6</a:t>
                </a:r>
                <a:r>
                  <a:rPr lang="en-AU" dirty="0"/>
                  <a:t> m s</a:t>
                </a:r>
                <a:r>
                  <a:rPr lang="en-AU" baseline="30000" dirty="0"/>
                  <a:t>-1</a:t>
                </a:r>
                <a:r>
                  <a:rPr lang="en-AU"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6.63×</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−34</m:t>
                              </m:r>
                            </m:sup>
                          </m:sSup>
                        </m:num>
                        <m:den>
                          <m:r>
                            <a:rPr lang="en-AU" b="0" i="1" smtClean="0">
                              <a:latin typeface="Cambria Math" panose="02040503050406030204" pitchFamily="18" charset="0"/>
                              <a:ea typeface="Cambria Math" panose="02040503050406030204" pitchFamily="18" charset="0"/>
                            </a:rPr>
                            <m:t>9.11</m:t>
                          </m:r>
                          <m:r>
                            <a:rPr lang="en-AU" i="1">
                              <a:latin typeface="Cambria Math" panose="02040503050406030204" pitchFamily="18" charset="0"/>
                              <a:ea typeface="Cambria Math" panose="02040503050406030204" pitchFamily="18" charset="0"/>
                            </a:rPr>
                            <m:t>×</m:t>
                          </m:r>
                          <m:sSup>
                            <m:sSupPr>
                              <m:ctrlPr>
                                <a:rPr lang="en-AU"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−31</m:t>
                              </m:r>
                            </m:sup>
                          </m:sSup>
                          <m:r>
                            <a:rPr lang="en-AU"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5.97×</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6</m:t>
                              </m:r>
                            </m:sup>
                          </m:sSup>
                        </m:den>
                      </m:f>
                      <m:r>
                        <a:rPr lang="en-AU" b="0" i="1" smtClean="0">
                          <a:latin typeface="Cambria Math" panose="02040503050406030204" pitchFamily="18" charset="0"/>
                          <a:ea typeface="Cambria Math" panose="02040503050406030204" pitchFamily="18" charset="0"/>
                        </a:rPr>
                        <m:t>=1.22×</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−10</m:t>
                          </m:r>
                        </m:sup>
                      </m:sSup>
                      <m:r>
                        <a:rPr lang="en-AU" b="0" i="1" smtClean="0">
                          <a:latin typeface="Cambria Math" panose="02040503050406030204" pitchFamily="18" charset="0"/>
                          <a:ea typeface="Cambria Math" panose="02040503050406030204" pitchFamily="18" charset="0"/>
                        </a:rPr>
                        <m:t>𝑚</m:t>
                      </m:r>
                    </m:oMath>
                  </m:oMathPara>
                </a14:m>
                <a:endParaRPr lang="en-AU" dirty="0"/>
              </a:p>
              <a:p>
                <a:pPr marL="0" indent="0">
                  <a:buNone/>
                </a:pPr>
                <a:endParaRPr lang="en-AU" dirty="0"/>
              </a:p>
            </p:txBody>
          </p:sp>
        </mc:Choice>
        <mc:Fallback xmlns="">
          <p:sp>
            <p:nvSpPr>
              <p:cNvPr id="3" name="Content Placeholder 2">
                <a:extLst>
                  <a:ext uri="{FF2B5EF4-FFF2-40B4-BE49-F238E27FC236}">
                    <a16:creationId xmlns:a16="http://schemas.microsoft.com/office/drawing/2014/main" id="{D4A1632C-0550-43B3-AAB1-9DEFDF997D5D}"/>
                  </a:ext>
                </a:extLst>
              </p:cNvPr>
              <p:cNvSpPr>
                <a:spLocks noGrp="1" noRot="1" noChangeAspect="1" noMove="1" noResize="1" noEditPoints="1" noAdjustHandles="1" noChangeArrowheads="1" noChangeShapeType="1" noTextEdit="1"/>
              </p:cNvSpPr>
              <p:nvPr>
                <p:ph idx="1"/>
              </p:nvPr>
            </p:nvSpPr>
            <p:spPr>
              <a:blipFill>
                <a:blip r:embed="rId2"/>
                <a:stretch>
                  <a:fillRect l="-648" t="-330"/>
                </a:stretch>
              </a:blipFill>
            </p:spPr>
            <p:txBody>
              <a:bodyPr/>
              <a:lstStyle/>
              <a:p>
                <a:r>
                  <a:rPr lang="en-AU">
                    <a:noFill/>
                  </a:rPr>
                  <a:t> </a:t>
                </a:r>
              </a:p>
            </p:txBody>
          </p:sp>
        </mc:Fallback>
      </mc:AlternateContent>
    </p:spTree>
    <p:extLst>
      <p:ext uri="{BB962C8B-B14F-4D97-AF65-F5344CB8AC3E}">
        <p14:creationId xmlns:p14="http://schemas.microsoft.com/office/powerpoint/2010/main" val="36223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FC1E7-4F96-4E9B-A86D-F2187DEB58AA}"/>
              </a:ext>
            </a:extLst>
          </p:cNvPr>
          <p:cNvSpPr>
            <a:spLocks noGrp="1"/>
          </p:cNvSpPr>
          <p:nvPr>
            <p:ph type="title"/>
          </p:nvPr>
        </p:nvSpPr>
        <p:spPr/>
        <p:txBody>
          <a:bodyPr/>
          <a:lstStyle/>
          <a:p>
            <a:r>
              <a:rPr lang="en-AU"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9096B-B32F-4F50-8E8B-4AF0C534BE5A}"/>
                  </a:ext>
                </a:extLst>
              </p:cNvPr>
              <p:cNvSpPr>
                <a:spLocks noGrp="1"/>
              </p:cNvSpPr>
              <p:nvPr>
                <p:ph idx="1"/>
              </p:nvPr>
            </p:nvSpPr>
            <p:spPr/>
            <p:txBody>
              <a:bodyPr/>
              <a:lstStyle/>
              <a:p>
                <a:r>
                  <a:rPr lang="en-AU" dirty="0"/>
                  <a:t>What is the kinetic energy and wavelength of an electron travelling at 5.31x10</a:t>
                </a:r>
                <a:r>
                  <a:rPr lang="en-AU" baseline="30000" dirty="0"/>
                  <a:t>6</a:t>
                </a:r>
                <a:r>
                  <a:rPr lang="en-AU" dirty="0"/>
                  <a:t> m s</a:t>
                </a:r>
                <a:r>
                  <a:rPr lang="en-AU" baseline="30000" dirty="0"/>
                  <a:t>-1</a:t>
                </a:r>
                <a:r>
                  <a:rPr lang="en-AU" dirty="0"/>
                  <a:t>. Determine the voltage required to achieve these speeds.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𝐸</m:t>
                          </m:r>
                        </m:e>
                        <m:sub>
                          <m:r>
                            <a:rPr lang="en-AU" b="0" i="1" smtClean="0">
                              <a:latin typeface="Cambria Math" panose="02040503050406030204" pitchFamily="18" charset="0"/>
                              <a:ea typeface="Cambria Math" panose="02040503050406030204" pitchFamily="18" charset="0"/>
                            </a:rPr>
                            <m:t>𝑘</m:t>
                          </m:r>
                        </m:sub>
                      </m:sSub>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m:t>
                          </m:r>
                        </m:num>
                        <m:den>
                          <m:r>
                            <a:rPr lang="en-AU" b="0" i="1" smtClean="0">
                              <a:latin typeface="Cambria Math" panose="02040503050406030204" pitchFamily="18" charset="0"/>
                              <a:ea typeface="Cambria Math" panose="02040503050406030204" pitchFamily="18" charset="0"/>
                            </a:rPr>
                            <m:t>2</m:t>
                          </m:r>
                        </m:den>
                      </m:f>
                      <m:r>
                        <a:rPr lang="en-AU" i="1">
                          <a:latin typeface="Cambria Math" panose="02040503050406030204" pitchFamily="18" charset="0"/>
                          <a:ea typeface="Cambria Math" panose="02040503050406030204" pitchFamily="18" charset="0"/>
                        </a:rPr>
                        <m:t>9.11×</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−31</m:t>
                          </m:r>
                        </m:sup>
                      </m:sSup>
                      <m:r>
                        <a:rPr lang="en-AU" i="1" smtClean="0">
                          <a:latin typeface="Cambria Math" panose="02040503050406030204" pitchFamily="18" charset="0"/>
                          <a:ea typeface="Cambria Math" panose="02040503050406030204" pitchFamily="18" charset="0"/>
                        </a:rPr>
                        <m:t>×</m:t>
                      </m:r>
                      <m:sSup>
                        <m:sSupPr>
                          <m:ctrlPr>
                            <a:rPr lang="en-AU"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5.31×</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6</m:t>
                              </m:r>
                            </m:sup>
                          </m:sSup>
                          <m:r>
                            <a:rPr lang="en-AU" b="0" i="1" smtClean="0">
                              <a:latin typeface="Cambria Math" panose="02040503050406030204" pitchFamily="18" charset="0"/>
                              <a:ea typeface="Cambria Math" panose="02040503050406030204" pitchFamily="18" charset="0"/>
                            </a:rPr>
                            <m:t>)</m:t>
                          </m:r>
                        </m:e>
                        <m:sup>
                          <m:r>
                            <a:rPr lang="en-AU" b="0" i="1" smtClean="0">
                              <a:latin typeface="Cambria Math" panose="02040503050406030204" pitchFamily="18" charset="0"/>
                              <a:ea typeface="Cambria Math" panose="02040503050406030204" pitchFamily="18" charset="0"/>
                            </a:rPr>
                            <m:t>2</m:t>
                          </m:r>
                        </m:sup>
                      </m:sSup>
                      <m:r>
                        <a:rPr lang="en-AU" b="0" i="1" smtClean="0">
                          <a:latin typeface="Cambria Math" panose="02040503050406030204" pitchFamily="18" charset="0"/>
                          <a:ea typeface="Cambria Math" panose="02040503050406030204" pitchFamily="18" charset="0"/>
                        </a:rPr>
                        <m:t>=1.28×</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−17</m:t>
                          </m:r>
                        </m:sup>
                      </m:sSup>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𝐽</m:t>
                      </m:r>
                    </m:oMath>
                  </m:oMathPara>
                </a14:m>
                <a:endParaRPr lang="en-AU"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𝜆</m:t>
                      </m:r>
                      <m: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6.63×</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−34</m:t>
                              </m:r>
                            </m:sup>
                          </m:sSup>
                        </m:num>
                        <m:den>
                          <m:r>
                            <a:rPr lang="en-AU" i="1">
                              <a:latin typeface="Cambria Math" panose="02040503050406030204" pitchFamily="18" charset="0"/>
                              <a:ea typeface="Cambria Math" panose="02040503050406030204" pitchFamily="18" charset="0"/>
                            </a:rPr>
                            <m:t>9.11×</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−31</m:t>
                              </m:r>
                            </m:sup>
                          </m:sSup>
                          <m:r>
                            <a:rPr lang="en-AU" i="1">
                              <a:latin typeface="Cambria Math" panose="02040503050406030204" pitchFamily="18" charset="0"/>
                              <a:ea typeface="Cambria Math" panose="02040503050406030204" pitchFamily="18" charset="0"/>
                            </a:rPr>
                            <m:t>×5.</m:t>
                          </m:r>
                          <m:r>
                            <a:rPr lang="en-AU" b="0" i="1" smtClean="0">
                              <a:latin typeface="Cambria Math" panose="02040503050406030204" pitchFamily="18" charset="0"/>
                              <a:ea typeface="Cambria Math" panose="02040503050406030204" pitchFamily="18" charset="0"/>
                            </a:rPr>
                            <m:t>31</m:t>
                          </m:r>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6</m:t>
                              </m:r>
                            </m:sup>
                          </m:sSup>
                        </m:den>
                      </m:f>
                      <m:r>
                        <a:rPr lang="en-AU" i="1">
                          <a:latin typeface="Cambria Math" panose="02040503050406030204" pitchFamily="18" charset="0"/>
                          <a:ea typeface="Cambria Math" panose="02040503050406030204" pitchFamily="18" charset="0"/>
                        </a:rPr>
                        <m:t>=1.</m:t>
                      </m:r>
                      <m:r>
                        <a:rPr lang="en-AU" b="0" i="1" smtClean="0">
                          <a:latin typeface="Cambria Math" panose="02040503050406030204" pitchFamily="18" charset="0"/>
                          <a:ea typeface="Cambria Math" panose="02040503050406030204" pitchFamily="18" charset="0"/>
                        </a:rPr>
                        <m:t>37</m:t>
                      </m:r>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−10</m:t>
                          </m:r>
                        </m:sup>
                      </m:sSup>
                      <m:r>
                        <a:rPr lang="en-AU" b="0" i="1" smtClean="0">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𝑚</m:t>
                      </m:r>
                    </m:oMath>
                  </m:oMathPara>
                </a14:m>
                <a:endParaRPr lang="en-AU"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ea typeface="Cambria Math" panose="02040503050406030204" pitchFamily="18" charset="0"/>
                        </a:rPr>
                        <m:t>𝑉</m:t>
                      </m:r>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𝑊</m:t>
                          </m:r>
                        </m:num>
                        <m:den>
                          <m:r>
                            <a:rPr lang="en-AU" b="0" i="1" smtClean="0">
                              <a:latin typeface="Cambria Math" panose="02040503050406030204" pitchFamily="18" charset="0"/>
                              <a:ea typeface="Cambria Math" panose="02040503050406030204" pitchFamily="18" charset="0"/>
                            </a:rPr>
                            <m:t>𝑞</m:t>
                          </m:r>
                        </m:den>
                      </m:f>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1.28×</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10</m:t>
                              </m:r>
                            </m:e>
                            <m:sup>
                              <m:r>
                                <a:rPr lang="en-AU" i="1">
                                  <a:latin typeface="Cambria Math" panose="02040503050406030204" pitchFamily="18" charset="0"/>
                                  <a:ea typeface="Cambria Math" panose="02040503050406030204" pitchFamily="18" charset="0"/>
                                </a:rPr>
                                <m:t>−17</m:t>
                              </m:r>
                            </m:sup>
                          </m:sSup>
                        </m:num>
                        <m:den>
                          <m:r>
                            <a:rPr lang="en-AU" b="0" i="1" smtClean="0">
                              <a:latin typeface="Cambria Math" panose="02040503050406030204" pitchFamily="18" charset="0"/>
                              <a:ea typeface="Cambria Math" panose="02040503050406030204" pitchFamily="18" charset="0"/>
                            </a:rPr>
                            <m:t>1.6×</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−19</m:t>
                              </m:r>
                            </m:sup>
                          </m:sSup>
                        </m:den>
                      </m:f>
                      <m:r>
                        <a:rPr lang="en-AU" b="0" i="1" smtClean="0">
                          <a:latin typeface="Cambria Math" panose="02040503050406030204" pitchFamily="18" charset="0"/>
                          <a:ea typeface="Cambria Math" panose="02040503050406030204" pitchFamily="18" charset="0"/>
                        </a:rPr>
                        <m:t>=80.3 </m:t>
                      </m:r>
                      <m:r>
                        <a:rPr lang="en-AU" b="0" i="1" smtClean="0">
                          <a:latin typeface="Cambria Math" panose="02040503050406030204" pitchFamily="18" charset="0"/>
                          <a:ea typeface="Cambria Math" panose="02040503050406030204" pitchFamily="18" charset="0"/>
                        </a:rPr>
                        <m:t>𝑉</m:t>
                      </m:r>
                    </m:oMath>
                  </m:oMathPara>
                </a14:m>
                <a:endParaRPr lang="en-AU" dirty="0"/>
              </a:p>
              <a:p>
                <a:endParaRPr lang="en-AU" dirty="0"/>
              </a:p>
            </p:txBody>
          </p:sp>
        </mc:Choice>
        <mc:Fallback xmlns="">
          <p:sp>
            <p:nvSpPr>
              <p:cNvPr id="3" name="Content Placeholder 2">
                <a:extLst>
                  <a:ext uri="{FF2B5EF4-FFF2-40B4-BE49-F238E27FC236}">
                    <a16:creationId xmlns:a16="http://schemas.microsoft.com/office/drawing/2014/main" id="{CF49096B-B32F-4F50-8E8B-4AF0C534BE5A}"/>
                  </a:ext>
                </a:extLst>
              </p:cNvPr>
              <p:cNvSpPr>
                <a:spLocks noGrp="1" noRot="1" noChangeAspect="1" noMove="1" noResize="1" noEditPoints="1" noAdjustHandles="1" noChangeArrowheads="1" noChangeShapeType="1" noTextEdit="1"/>
              </p:cNvSpPr>
              <p:nvPr>
                <p:ph idx="1"/>
              </p:nvPr>
            </p:nvSpPr>
            <p:spPr>
              <a:blipFill>
                <a:blip r:embed="rId2"/>
                <a:stretch>
                  <a:fillRect l="-648" t="-330" r="-236"/>
                </a:stretch>
              </a:blipFill>
            </p:spPr>
            <p:txBody>
              <a:bodyPr/>
              <a:lstStyle/>
              <a:p>
                <a:r>
                  <a:rPr lang="en-AU">
                    <a:noFill/>
                  </a:rPr>
                  <a:t> </a:t>
                </a:r>
              </a:p>
            </p:txBody>
          </p:sp>
        </mc:Fallback>
      </mc:AlternateContent>
    </p:spTree>
    <p:extLst>
      <p:ext uri="{BB962C8B-B14F-4D97-AF65-F5344CB8AC3E}">
        <p14:creationId xmlns:p14="http://schemas.microsoft.com/office/powerpoint/2010/main" val="31274848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BA31-A3D4-4875-BA83-1A1E3C5FF3D6}"/>
              </a:ext>
            </a:extLst>
          </p:cNvPr>
          <p:cNvSpPr>
            <a:spLocks noGrp="1"/>
          </p:cNvSpPr>
          <p:nvPr>
            <p:ph type="title"/>
          </p:nvPr>
        </p:nvSpPr>
        <p:spPr/>
        <p:txBody>
          <a:bodyPr/>
          <a:lstStyle/>
          <a:p>
            <a:r>
              <a:rPr lang="en-US" dirty="0"/>
              <a:t>Application of quantized light – atomic absorption and emission</a:t>
            </a:r>
            <a:endParaRPr lang="en-AU" dirty="0"/>
          </a:p>
        </p:txBody>
      </p:sp>
      <p:sp>
        <p:nvSpPr>
          <p:cNvPr id="3" name="Content Placeholder 2">
            <a:extLst>
              <a:ext uri="{FF2B5EF4-FFF2-40B4-BE49-F238E27FC236}">
                <a16:creationId xmlns:a16="http://schemas.microsoft.com/office/drawing/2014/main" id="{0B99C91B-7AF7-482F-B426-60628B7881C1}"/>
              </a:ext>
            </a:extLst>
          </p:cNvPr>
          <p:cNvSpPr>
            <a:spLocks noGrp="1"/>
          </p:cNvSpPr>
          <p:nvPr>
            <p:ph idx="1"/>
          </p:nvPr>
        </p:nvSpPr>
        <p:spPr>
          <a:xfrm>
            <a:off x="913795" y="2096064"/>
            <a:ext cx="4805573" cy="3695136"/>
          </a:xfrm>
        </p:spPr>
        <p:txBody>
          <a:bodyPr>
            <a:normAutofit fontScale="92500" lnSpcReduction="10000"/>
          </a:bodyPr>
          <a:lstStyle/>
          <a:p>
            <a:r>
              <a:rPr lang="en-US" dirty="0"/>
              <a:t>We have pinned down that light is quantized </a:t>
            </a:r>
          </a:p>
          <a:p>
            <a:r>
              <a:rPr lang="en-US" dirty="0"/>
              <a:t>This can be used to explain both atomic emission and atomic absorption</a:t>
            </a:r>
          </a:p>
          <a:p>
            <a:endParaRPr lang="en-US" dirty="0"/>
          </a:p>
          <a:p>
            <a:r>
              <a:rPr lang="en-US" dirty="0"/>
              <a:t>Atomic absorption: specific elements absorb specific colours of light</a:t>
            </a:r>
          </a:p>
          <a:p>
            <a:r>
              <a:rPr lang="en-AU" dirty="0"/>
              <a:t>Atomic emission: specific elements emit specific colours of light</a:t>
            </a:r>
          </a:p>
          <a:p>
            <a:endParaRPr lang="en-AU" dirty="0"/>
          </a:p>
        </p:txBody>
      </p:sp>
      <p:pic>
        <p:nvPicPr>
          <p:cNvPr id="1026" name="Picture 2" descr="Image result for absorption and emission spectra&quot;">
            <a:extLst>
              <a:ext uri="{FF2B5EF4-FFF2-40B4-BE49-F238E27FC236}">
                <a16:creationId xmlns:a16="http://schemas.microsoft.com/office/drawing/2014/main" id="{3EBD0D7E-8BBC-4CD0-8906-7C8A9CDF8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368" y="2050120"/>
            <a:ext cx="6317417" cy="395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805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60074-C246-4AC5-A51E-C57855D4AE44}"/>
              </a:ext>
            </a:extLst>
          </p:cNvPr>
          <p:cNvSpPr>
            <a:spLocks noGrp="1"/>
          </p:cNvSpPr>
          <p:nvPr>
            <p:ph type="title"/>
          </p:nvPr>
        </p:nvSpPr>
        <p:spPr>
          <a:xfrm>
            <a:off x="913795" y="1"/>
            <a:ext cx="10353761" cy="1233488"/>
          </a:xfrm>
        </p:spPr>
        <p:txBody>
          <a:bodyPr/>
          <a:lstStyle/>
          <a:p>
            <a:r>
              <a:rPr lang="en-US" dirty="0"/>
              <a:t>Basic generation of spectra</a:t>
            </a:r>
            <a:endParaRPr lang="en-AU" dirty="0"/>
          </a:p>
        </p:txBody>
      </p:sp>
      <p:pic>
        <p:nvPicPr>
          <p:cNvPr id="4" name="Picture 3">
            <a:extLst>
              <a:ext uri="{FF2B5EF4-FFF2-40B4-BE49-F238E27FC236}">
                <a16:creationId xmlns:a16="http://schemas.microsoft.com/office/drawing/2014/main" id="{7AE70AF8-1384-4BF6-A3E4-099F7FEC3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375" y="1016000"/>
            <a:ext cx="7848600" cy="557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775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96D7-399A-4719-8AA4-7FB7987A644A}"/>
              </a:ext>
            </a:extLst>
          </p:cNvPr>
          <p:cNvSpPr>
            <a:spLocks noGrp="1"/>
          </p:cNvSpPr>
          <p:nvPr>
            <p:ph type="title"/>
          </p:nvPr>
        </p:nvSpPr>
        <p:spPr>
          <a:xfrm>
            <a:off x="913795" y="0"/>
            <a:ext cx="10353761" cy="963679"/>
          </a:xfrm>
        </p:spPr>
        <p:txBody>
          <a:bodyPr/>
          <a:lstStyle/>
          <a:p>
            <a:r>
              <a:rPr lang="en-US" dirty="0"/>
              <a:t>Emission vs absorption</a:t>
            </a:r>
            <a:endParaRPr lang="en-AU" dirty="0"/>
          </a:p>
        </p:txBody>
      </p:sp>
      <p:graphicFrame>
        <p:nvGraphicFramePr>
          <p:cNvPr id="4" name="Table 4">
            <a:extLst>
              <a:ext uri="{FF2B5EF4-FFF2-40B4-BE49-F238E27FC236}">
                <a16:creationId xmlns:a16="http://schemas.microsoft.com/office/drawing/2014/main" id="{3DC00AE4-BC59-4132-96E3-D2204DB03418}"/>
              </a:ext>
            </a:extLst>
          </p:cNvPr>
          <p:cNvGraphicFramePr>
            <a:graphicFrameLocks noGrp="1"/>
          </p:cNvGraphicFramePr>
          <p:nvPr>
            <p:ph idx="1"/>
            <p:extLst>
              <p:ext uri="{D42A27DB-BD31-4B8C-83A1-F6EECF244321}">
                <p14:modId xmlns:p14="http://schemas.microsoft.com/office/powerpoint/2010/main" val="4182263854"/>
              </p:ext>
            </p:extLst>
          </p:nvPr>
        </p:nvGraphicFramePr>
        <p:xfrm>
          <a:off x="913708" y="1058361"/>
          <a:ext cx="10353674" cy="5427346"/>
        </p:xfrm>
        <a:graphic>
          <a:graphicData uri="http://schemas.openxmlformats.org/drawingml/2006/table">
            <a:tbl>
              <a:tblPr firstRow="1" bandRow="1">
                <a:tableStyleId>{5C22544A-7EE6-4342-B048-85BDC9FD1C3A}</a:tableStyleId>
              </a:tblPr>
              <a:tblGrid>
                <a:gridCol w="5176837">
                  <a:extLst>
                    <a:ext uri="{9D8B030D-6E8A-4147-A177-3AD203B41FA5}">
                      <a16:colId xmlns:a16="http://schemas.microsoft.com/office/drawing/2014/main" val="3773502720"/>
                    </a:ext>
                  </a:extLst>
                </a:gridCol>
                <a:gridCol w="5176837">
                  <a:extLst>
                    <a:ext uri="{9D8B030D-6E8A-4147-A177-3AD203B41FA5}">
                      <a16:colId xmlns:a16="http://schemas.microsoft.com/office/drawing/2014/main" val="3498087014"/>
                    </a:ext>
                  </a:extLst>
                </a:gridCol>
              </a:tblGrid>
              <a:tr h="370840">
                <a:tc>
                  <a:txBody>
                    <a:bodyPr/>
                    <a:lstStyle/>
                    <a:p>
                      <a:r>
                        <a:rPr lang="en-US" dirty="0"/>
                        <a:t>Atomic emission</a:t>
                      </a:r>
                      <a:endParaRPr lang="en-AU" dirty="0"/>
                    </a:p>
                  </a:txBody>
                  <a:tcPr/>
                </a:tc>
                <a:tc>
                  <a:txBody>
                    <a:bodyPr/>
                    <a:lstStyle/>
                    <a:p>
                      <a:r>
                        <a:rPr lang="en-US" dirty="0"/>
                        <a:t>Atomic absorption</a:t>
                      </a:r>
                      <a:endParaRPr lang="en-AU" dirty="0"/>
                    </a:p>
                  </a:txBody>
                  <a:tcPr/>
                </a:tc>
                <a:extLst>
                  <a:ext uri="{0D108BD9-81ED-4DB2-BD59-A6C34878D82A}">
                    <a16:rowId xmlns:a16="http://schemas.microsoft.com/office/drawing/2014/main" val="2379555782"/>
                  </a:ext>
                </a:extLst>
              </a:tr>
              <a:tr h="370840">
                <a:tc>
                  <a:txBody>
                    <a:bodyPr/>
                    <a:lstStyle/>
                    <a:p>
                      <a:r>
                        <a:rPr lang="en-US" dirty="0"/>
                        <a:t>Atoms of an element supplied with energy (e.g. electrical or thermal) emit light</a:t>
                      </a:r>
                      <a:endParaRPr lang="en-AU" dirty="0"/>
                    </a:p>
                  </a:txBody>
                  <a:tcPr/>
                </a:tc>
                <a:tc>
                  <a:txBody>
                    <a:bodyPr/>
                    <a:lstStyle/>
                    <a:p>
                      <a:r>
                        <a:rPr lang="en-US" dirty="0"/>
                        <a:t>Atoms of an element absorb light that is shone through them</a:t>
                      </a:r>
                      <a:endParaRPr lang="en-AU" dirty="0"/>
                    </a:p>
                  </a:txBody>
                  <a:tcPr/>
                </a:tc>
                <a:extLst>
                  <a:ext uri="{0D108BD9-81ED-4DB2-BD59-A6C34878D82A}">
                    <a16:rowId xmlns:a16="http://schemas.microsoft.com/office/drawing/2014/main" val="2876030014"/>
                  </a:ext>
                </a:extLst>
              </a:tr>
              <a:tr h="370840">
                <a:tc>
                  <a:txBody>
                    <a:bodyPr/>
                    <a:lstStyle/>
                    <a:p>
                      <a:pPr algn="l">
                        <a:lnSpc>
                          <a:spcPct val="115000"/>
                        </a:lnSpc>
                        <a:spcAft>
                          <a:spcPts val="0"/>
                        </a:spcAft>
                      </a:pPr>
                      <a:r>
                        <a:rPr lang="en-US" sz="1800" dirty="0">
                          <a:effectLst/>
                          <a:latin typeface="+mn-lt"/>
                          <a:ea typeface="Calibri" panose="020F0502020204030204" pitchFamily="34" charset="0"/>
                          <a:cs typeface="Times New Roman" panose="02020603050405020304" pitchFamily="18" charset="0"/>
                        </a:rPr>
                        <a:t>Light typically emitted from heated gas</a:t>
                      </a:r>
                      <a:endParaRPr lang="en-AU"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US" sz="1800" dirty="0">
                          <a:effectLst/>
                          <a:latin typeface="+mn-lt"/>
                          <a:ea typeface="Calibri" panose="020F0502020204030204" pitchFamily="34" charset="0"/>
                          <a:cs typeface="Times New Roman" panose="02020603050405020304" pitchFamily="18" charset="0"/>
                        </a:rPr>
                        <a:t>Light typically absorbed as it passes through cool gas</a:t>
                      </a:r>
                      <a:endParaRPr lang="en-AU"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957010"/>
                  </a:ext>
                </a:extLst>
              </a:tr>
              <a:tr h="370840">
                <a:tc>
                  <a:txBody>
                    <a:bodyPr/>
                    <a:lstStyle/>
                    <a:p>
                      <a:r>
                        <a:rPr lang="en-US" dirty="0"/>
                        <a:t>Only specific colours of light are emitted</a:t>
                      </a:r>
                      <a:endParaRPr lang="en-AU" dirty="0"/>
                    </a:p>
                  </a:txBody>
                  <a:tcPr/>
                </a:tc>
                <a:tc>
                  <a:txBody>
                    <a:bodyPr/>
                    <a:lstStyle/>
                    <a:p>
                      <a:r>
                        <a:rPr lang="en-US" dirty="0"/>
                        <a:t>Only specific colours of light are absorbed</a:t>
                      </a:r>
                      <a:endParaRPr lang="en-AU" dirty="0"/>
                    </a:p>
                  </a:txBody>
                  <a:tcPr/>
                </a:tc>
                <a:extLst>
                  <a:ext uri="{0D108BD9-81ED-4DB2-BD59-A6C34878D82A}">
                    <a16:rowId xmlns:a16="http://schemas.microsoft.com/office/drawing/2014/main" val="3226682240"/>
                  </a:ext>
                </a:extLst>
              </a:tr>
              <a:tr h="370840">
                <a:tc>
                  <a:txBody>
                    <a:bodyPr/>
                    <a:lstStyle/>
                    <a:p>
                      <a:r>
                        <a:rPr lang="en-US" dirty="0"/>
                        <a:t>The specific colours are unique to each element</a:t>
                      </a:r>
                      <a:endParaRPr lang="en-AU" dirty="0"/>
                    </a:p>
                  </a:txBody>
                  <a:tcPr/>
                </a:tc>
                <a:tc>
                  <a:txBody>
                    <a:bodyPr/>
                    <a:lstStyle/>
                    <a:p>
                      <a:r>
                        <a:rPr lang="en-US" dirty="0"/>
                        <a:t>The specific colours are unique to each element</a:t>
                      </a:r>
                      <a:endParaRPr lang="en-AU" dirty="0"/>
                    </a:p>
                  </a:txBody>
                  <a:tcPr/>
                </a:tc>
                <a:extLst>
                  <a:ext uri="{0D108BD9-81ED-4DB2-BD59-A6C34878D82A}">
                    <a16:rowId xmlns:a16="http://schemas.microsoft.com/office/drawing/2014/main" val="3405774878"/>
                  </a:ext>
                </a:extLst>
              </a:tr>
              <a:tr h="370840">
                <a:tc>
                  <a:txBody>
                    <a:bodyPr/>
                    <a:lstStyle/>
                    <a:p>
                      <a:r>
                        <a:rPr lang="en-US" dirty="0"/>
                        <a:t>The specific colours an element emits are mostly* the exact same colours that element will absorb</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specific colours an element absorbs are the exact same colours that element will emit</a:t>
                      </a:r>
                      <a:endParaRPr lang="en-AU" dirty="0"/>
                    </a:p>
                  </a:txBody>
                  <a:tcPr/>
                </a:tc>
                <a:extLst>
                  <a:ext uri="{0D108BD9-81ED-4DB2-BD59-A6C34878D82A}">
                    <a16:rowId xmlns:a16="http://schemas.microsoft.com/office/drawing/2014/main" val="3760041750"/>
                  </a:ext>
                </a:extLst>
              </a:tr>
              <a:tr h="370840">
                <a:tc gridSpan="2">
                  <a:txBody>
                    <a:bodyPr/>
                    <a:lstStyle/>
                    <a:p>
                      <a:pPr algn="l">
                        <a:lnSpc>
                          <a:spcPct val="115000"/>
                        </a:lnSpc>
                        <a:spcAft>
                          <a:spcPts val="0"/>
                        </a:spcAft>
                      </a:pPr>
                      <a:r>
                        <a:rPr lang="en-US" sz="1800" dirty="0">
                          <a:effectLst/>
                          <a:latin typeface="+mn-lt"/>
                          <a:ea typeface="Calibri" panose="020F0502020204030204" pitchFamily="34" charset="0"/>
                          <a:cs typeface="Times New Roman" panose="02020603050405020304" pitchFamily="18" charset="0"/>
                        </a:rPr>
                        <a:t>*There can be more emission lines than absorption lines due to transitions involving energy levels that don’t ordinarily contain electrons</a:t>
                      </a:r>
                      <a:endParaRPr lang="en-AU" sz="2400" dirty="0">
                        <a:effectLst/>
                        <a:latin typeface="+mn-lt"/>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15000"/>
                        </a:lnSpc>
                        <a:spcAft>
                          <a:spcPts val="0"/>
                        </a:spcAft>
                      </a:pPr>
                      <a:endParaRPr lang="en-AU" sz="1100" dirty="0">
                        <a:effectLst/>
                        <a:latin typeface="Museo Sans 300" panose="02000000000000000000" pitchFamily="50"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8825571"/>
                  </a:ext>
                </a:extLst>
              </a:tr>
              <a:tr h="370840">
                <a:tc>
                  <a:txBody>
                    <a:bodyPr/>
                    <a:lstStyle/>
                    <a:p>
                      <a:r>
                        <a:rPr lang="en-US" dirty="0"/>
                        <a:t>Spectrum appears as lines of colour on a black background</a:t>
                      </a:r>
                      <a:endParaRPr lang="en-AU" dirty="0"/>
                    </a:p>
                  </a:txBody>
                  <a:tcPr/>
                </a:tc>
                <a:tc>
                  <a:txBody>
                    <a:bodyPr/>
                    <a:lstStyle/>
                    <a:p>
                      <a:r>
                        <a:rPr lang="en-US" dirty="0"/>
                        <a:t>Spectrum appears as lines of black on a rainbow background</a:t>
                      </a:r>
                      <a:endParaRPr lang="en-AU" dirty="0"/>
                    </a:p>
                  </a:txBody>
                  <a:tcPr/>
                </a:tc>
                <a:extLst>
                  <a:ext uri="{0D108BD9-81ED-4DB2-BD59-A6C34878D82A}">
                    <a16:rowId xmlns:a16="http://schemas.microsoft.com/office/drawing/2014/main" val="1326697360"/>
                  </a:ext>
                </a:extLst>
              </a:tr>
              <a:tr h="370840">
                <a:tc>
                  <a:txBody>
                    <a:bodyPr/>
                    <a:lstStyle/>
                    <a:p>
                      <a:r>
                        <a:rPr lang="en-US" dirty="0"/>
                        <a:t>The larger the element, the greater the number of specific colours that are emitted</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larger the element, the greater the number of specific colours that are absorbed</a:t>
                      </a:r>
                      <a:endParaRPr lang="en-AU" dirty="0"/>
                    </a:p>
                  </a:txBody>
                  <a:tcPr/>
                </a:tc>
                <a:extLst>
                  <a:ext uri="{0D108BD9-81ED-4DB2-BD59-A6C34878D82A}">
                    <a16:rowId xmlns:a16="http://schemas.microsoft.com/office/drawing/2014/main" val="320807532"/>
                  </a:ext>
                </a:extLst>
              </a:tr>
            </a:tbl>
          </a:graphicData>
        </a:graphic>
      </p:graphicFrame>
    </p:spTree>
    <p:extLst>
      <p:ext uri="{BB962C8B-B14F-4D97-AF65-F5344CB8AC3E}">
        <p14:creationId xmlns:p14="http://schemas.microsoft.com/office/powerpoint/2010/main" val="3708198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208ACED-45E1-432D-87EA-3530A0472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7" t="2857" r="1801" b="15035"/>
          <a:stretch/>
        </p:blipFill>
        <p:spPr bwMode="auto">
          <a:xfrm>
            <a:off x="62942" y="-8213"/>
            <a:ext cx="12066116" cy="686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090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7DFB-0D18-443D-B33B-07FD63843BB1}"/>
              </a:ext>
            </a:extLst>
          </p:cNvPr>
          <p:cNvSpPr>
            <a:spLocks noGrp="1"/>
          </p:cNvSpPr>
          <p:nvPr>
            <p:ph type="title"/>
          </p:nvPr>
        </p:nvSpPr>
        <p:spPr/>
        <p:txBody>
          <a:bodyPr/>
          <a:lstStyle/>
          <a:p>
            <a:r>
              <a:rPr lang="en-US" dirty="0"/>
              <a:t>Understanding absorption and emission – atomic structure</a:t>
            </a:r>
            <a:endParaRPr lang="en-AU" dirty="0"/>
          </a:p>
        </p:txBody>
      </p:sp>
      <p:sp>
        <p:nvSpPr>
          <p:cNvPr id="3" name="Content Placeholder 2">
            <a:extLst>
              <a:ext uri="{FF2B5EF4-FFF2-40B4-BE49-F238E27FC236}">
                <a16:creationId xmlns:a16="http://schemas.microsoft.com/office/drawing/2014/main" id="{CA52B083-D817-4993-8C8E-1B8326F0763C}"/>
              </a:ext>
            </a:extLst>
          </p:cNvPr>
          <p:cNvSpPr>
            <a:spLocks noGrp="1"/>
          </p:cNvSpPr>
          <p:nvPr>
            <p:ph idx="1"/>
          </p:nvPr>
        </p:nvSpPr>
        <p:spPr/>
        <p:txBody>
          <a:bodyPr/>
          <a:lstStyle/>
          <a:p>
            <a:r>
              <a:rPr lang="en-US" dirty="0"/>
              <a:t>Something must be occurring in the atoms – need to understand atomic structure</a:t>
            </a:r>
          </a:p>
          <a:p>
            <a:r>
              <a:rPr lang="en-US" dirty="0"/>
              <a:t>Simplest model suitable for explaining this phenomenon is the Bohr model </a:t>
            </a:r>
          </a:p>
          <a:p>
            <a:r>
              <a:rPr lang="en-US" dirty="0"/>
              <a:t>Nucleus of positive protons and neutral neutrons containing almost all the mass “orbited” by negatively charged electrons</a:t>
            </a:r>
          </a:p>
          <a:p>
            <a:r>
              <a:rPr lang="en-AU" dirty="0"/>
              <a:t>Electrons orbit at specific energy levels commonly referred to as shells – electrons may not orbit between specific energy levels – their energy is quantised – only specific values are allowed</a:t>
            </a:r>
          </a:p>
          <a:p>
            <a:r>
              <a:rPr lang="en-AU" dirty="0"/>
              <a:t>Electrons orbit at the lowest available energy level and do not lose energy over time</a:t>
            </a:r>
          </a:p>
        </p:txBody>
      </p:sp>
    </p:spTree>
    <p:extLst>
      <p:ext uri="{BB962C8B-B14F-4D97-AF65-F5344CB8AC3E}">
        <p14:creationId xmlns:p14="http://schemas.microsoft.com/office/powerpoint/2010/main" val="2313507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F977-7D92-4E0A-A767-D8A8514BDAB1}"/>
              </a:ext>
            </a:extLst>
          </p:cNvPr>
          <p:cNvSpPr>
            <a:spLocks noGrp="1"/>
          </p:cNvSpPr>
          <p:nvPr>
            <p:ph type="title"/>
          </p:nvPr>
        </p:nvSpPr>
        <p:spPr/>
        <p:txBody>
          <a:bodyPr/>
          <a:lstStyle/>
          <a:p>
            <a:r>
              <a:rPr lang="en-US" dirty="0"/>
              <a:t>Light Behaviour - Refraction</a:t>
            </a:r>
            <a:endParaRPr lang="en-AU" dirty="0"/>
          </a:p>
        </p:txBody>
      </p:sp>
      <p:sp>
        <p:nvSpPr>
          <p:cNvPr id="3" name="Content Placeholder 2">
            <a:extLst>
              <a:ext uri="{FF2B5EF4-FFF2-40B4-BE49-F238E27FC236}">
                <a16:creationId xmlns:a16="http://schemas.microsoft.com/office/drawing/2014/main" id="{CB01A87C-5A01-46BA-B83E-4C8AC97F3EB8}"/>
              </a:ext>
            </a:extLst>
          </p:cNvPr>
          <p:cNvSpPr>
            <a:spLocks noGrp="1"/>
          </p:cNvSpPr>
          <p:nvPr>
            <p:ph idx="1"/>
          </p:nvPr>
        </p:nvSpPr>
        <p:spPr>
          <a:xfrm>
            <a:off x="913795" y="2096064"/>
            <a:ext cx="10353762" cy="4462216"/>
          </a:xfrm>
        </p:spPr>
        <p:txBody>
          <a:bodyPr>
            <a:normAutofit fontScale="85000" lnSpcReduction="10000"/>
          </a:bodyPr>
          <a:lstStyle/>
          <a:p>
            <a:r>
              <a:rPr lang="en-US" dirty="0"/>
              <a:t>A change in speed of light as it enters a new medium at an angle causes light to bend</a:t>
            </a:r>
          </a:p>
          <a:p>
            <a:r>
              <a:rPr lang="en-US" dirty="0"/>
              <a:t>The change in speed is accompanied by a change in wavelength as frequency remains constant</a:t>
            </a:r>
          </a:p>
          <a:p>
            <a:endParaRPr lang="en-US" dirty="0"/>
          </a:p>
          <a:p>
            <a:r>
              <a:rPr lang="en-US" dirty="0"/>
              <a:t>If light speeds up, it will bend away from the normal</a:t>
            </a:r>
          </a:p>
          <a:p>
            <a:r>
              <a:rPr lang="en-US" dirty="0"/>
              <a:t>If light slows down, it will bend towards the normal</a:t>
            </a:r>
          </a:p>
          <a:p>
            <a:endParaRPr lang="en-US" dirty="0"/>
          </a:p>
          <a:p>
            <a:r>
              <a:rPr lang="en-US" dirty="0"/>
              <a:t>Remember FAST - Fast Away Slow Towards</a:t>
            </a:r>
          </a:p>
          <a:p>
            <a:endParaRPr lang="en-US" dirty="0"/>
          </a:p>
          <a:p>
            <a:r>
              <a:rPr lang="en-US" dirty="0"/>
              <a:t>Wave or particle? – Inconclusive, while typically thought of as wave behaviour, it can be explained by the particle model e.g. marching band cornering, car changing surfaces at an angle</a:t>
            </a:r>
            <a:endParaRPr lang="en-AU" dirty="0"/>
          </a:p>
          <a:p>
            <a:endParaRPr lang="en-US" dirty="0"/>
          </a:p>
          <a:p>
            <a:endParaRPr lang="en-AU" dirty="0"/>
          </a:p>
        </p:txBody>
      </p:sp>
      <p:grpSp>
        <p:nvGrpSpPr>
          <p:cNvPr id="33" name="Group 32">
            <a:extLst>
              <a:ext uri="{FF2B5EF4-FFF2-40B4-BE49-F238E27FC236}">
                <a16:creationId xmlns:a16="http://schemas.microsoft.com/office/drawing/2014/main" id="{DF9DAA17-6431-4B31-8BEE-CA46A1ECE7E8}"/>
              </a:ext>
            </a:extLst>
          </p:cNvPr>
          <p:cNvGrpSpPr/>
          <p:nvPr/>
        </p:nvGrpSpPr>
        <p:grpSpPr>
          <a:xfrm>
            <a:off x="7951563" y="2947832"/>
            <a:ext cx="2950117" cy="2238848"/>
            <a:chOff x="2297522" y="2209752"/>
            <a:chExt cx="5542927" cy="4637672"/>
          </a:xfrm>
        </p:grpSpPr>
        <p:grpSp>
          <p:nvGrpSpPr>
            <p:cNvPr id="15" name="Group 14">
              <a:extLst>
                <a:ext uri="{FF2B5EF4-FFF2-40B4-BE49-F238E27FC236}">
                  <a16:creationId xmlns:a16="http://schemas.microsoft.com/office/drawing/2014/main" id="{AC085F3F-BFA8-41EE-A358-9DBBE72078F2}"/>
                </a:ext>
              </a:extLst>
            </p:cNvPr>
            <p:cNvGrpSpPr/>
            <p:nvPr/>
          </p:nvGrpSpPr>
          <p:grpSpPr>
            <a:xfrm>
              <a:off x="2297522" y="2290200"/>
              <a:ext cx="5542927" cy="4557224"/>
              <a:chOff x="4001631" y="2334190"/>
              <a:chExt cx="5542927" cy="4557224"/>
            </a:xfrm>
          </p:grpSpPr>
          <p:cxnSp>
            <p:nvCxnSpPr>
              <p:cNvPr id="16" name="Straight Connector 15">
                <a:extLst>
                  <a:ext uri="{FF2B5EF4-FFF2-40B4-BE49-F238E27FC236}">
                    <a16:creationId xmlns:a16="http://schemas.microsoft.com/office/drawing/2014/main" id="{C4748579-BC5C-4BAB-AAB6-E98B09E2D224}"/>
                  </a:ext>
                </a:extLst>
              </p:cNvPr>
              <p:cNvCxnSpPr/>
              <p:nvPr/>
            </p:nvCxnSpPr>
            <p:spPr>
              <a:xfrm>
                <a:off x="6011501" y="2560622"/>
                <a:ext cx="0" cy="4055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11DCCB-A004-40B3-A28D-C59DC505C1AE}"/>
                  </a:ext>
                </a:extLst>
              </p:cNvPr>
              <p:cNvCxnSpPr>
                <a:cxnSpLocks/>
              </p:cNvCxnSpPr>
              <p:nvPr/>
            </p:nvCxnSpPr>
            <p:spPr>
              <a:xfrm rot="5400000">
                <a:off x="6029607" y="2560622"/>
                <a:ext cx="0" cy="405595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379429-0BF6-4145-A320-F63E51B807E0}"/>
                  </a:ext>
                </a:extLst>
              </p:cNvPr>
              <p:cNvCxnSpPr/>
              <p:nvPr/>
            </p:nvCxnSpPr>
            <p:spPr>
              <a:xfrm flipH="1" flipV="1">
                <a:off x="4001631" y="3349782"/>
                <a:ext cx="2009870" cy="1238816"/>
              </a:xfrm>
              <a:prstGeom prst="straightConnector1">
                <a:avLst/>
              </a:prstGeom>
              <a:ln w="19050">
                <a:solidFill>
                  <a:schemeClr val="accent6">
                    <a:lumMod val="60000"/>
                    <a:lumOff val="40000"/>
                  </a:schemeClr>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91B3CC-D546-4137-908F-2E2B3A978C04}"/>
                  </a:ext>
                </a:extLst>
              </p:cNvPr>
              <p:cNvCxnSpPr>
                <a:cxnSpLocks/>
              </p:cNvCxnSpPr>
              <p:nvPr/>
            </p:nvCxnSpPr>
            <p:spPr>
              <a:xfrm flipV="1">
                <a:off x="4865054" y="3489330"/>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BF769B-96F5-4E76-8A6F-36045C041901}"/>
                  </a:ext>
                </a:extLst>
              </p:cNvPr>
              <p:cNvCxnSpPr>
                <a:cxnSpLocks/>
              </p:cNvCxnSpPr>
              <p:nvPr/>
            </p:nvCxnSpPr>
            <p:spPr>
              <a:xfrm flipV="1">
                <a:off x="4865053" y="4127033"/>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B0DAF9-4CF4-461B-B82E-6D00938E7730}"/>
                  </a:ext>
                </a:extLst>
              </p:cNvPr>
              <p:cNvCxnSpPr>
                <a:cxnSpLocks/>
              </p:cNvCxnSpPr>
              <p:nvPr/>
            </p:nvCxnSpPr>
            <p:spPr>
              <a:xfrm flipV="1">
                <a:off x="4865053" y="2851627"/>
                <a:ext cx="1146448" cy="1822910"/>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FAFC046-0302-403F-AFED-C541B3FC38DE}"/>
                  </a:ext>
                </a:extLst>
              </p:cNvPr>
              <p:cNvSpPr txBox="1"/>
              <p:nvPr/>
            </p:nvSpPr>
            <p:spPr>
              <a:xfrm>
                <a:off x="7998787" y="4256313"/>
                <a:ext cx="1545771" cy="307777"/>
              </a:xfrm>
              <a:prstGeom prst="rect">
                <a:avLst/>
              </a:prstGeom>
              <a:noFill/>
            </p:spPr>
            <p:txBody>
              <a:bodyPr wrap="square" rtlCol="0">
                <a:spAutoFit/>
              </a:bodyPr>
              <a:lstStyle/>
              <a:p>
                <a:r>
                  <a:rPr lang="en-US" sz="1400" dirty="0"/>
                  <a:t>normal</a:t>
                </a:r>
                <a:endParaRPr lang="en-AU" sz="1400" dirty="0"/>
              </a:p>
            </p:txBody>
          </p:sp>
          <p:sp>
            <p:nvSpPr>
              <p:cNvPr id="23" name="TextBox 22">
                <a:extLst>
                  <a:ext uri="{FF2B5EF4-FFF2-40B4-BE49-F238E27FC236}">
                    <a16:creationId xmlns:a16="http://schemas.microsoft.com/office/drawing/2014/main" id="{DE6A584B-21C6-4AAE-9A94-13C7F229AF71}"/>
                  </a:ext>
                </a:extLst>
              </p:cNvPr>
              <p:cNvSpPr txBox="1"/>
              <p:nvPr/>
            </p:nvSpPr>
            <p:spPr>
              <a:xfrm>
                <a:off x="5655129" y="6583637"/>
                <a:ext cx="1545771" cy="307777"/>
              </a:xfrm>
              <a:prstGeom prst="rect">
                <a:avLst/>
              </a:prstGeom>
              <a:noFill/>
            </p:spPr>
            <p:txBody>
              <a:bodyPr wrap="square" rtlCol="0">
                <a:spAutoFit/>
              </a:bodyPr>
              <a:lstStyle/>
              <a:p>
                <a:r>
                  <a:rPr lang="en-US" sz="1400" dirty="0"/>
                  <a:t>surface</a:t>
                </a:r>
                <a:endParaRPr lang="en-AU" sz="1400" dirty="0"/>
              </a:p>
            </p:txBody>
          </p:sp>
          <p:sp>
            <p:nvSpPr>
              <p:cNvPr id="24" name="TextBox 23">
                <a:extLst>
                  <a:ext uri="{FF2B5EF4-FFF2-40B4-BE49-F238E27FC236}">
                    <a16:creationId xmlns:a16="http://schemas.microsoft.com/office/drawing/2014/main" id="{64D219FA-1139-4FCE-A8D4-BC9B21D2939C}"/>
                  </a:ext>
                </a:extLst>
              </p:cNvPr>
              <p:cNvSpPr txBox="1"/>
              <p:nvPr/>
            </p:nvSpPr>
            <p:spPr>
              <a:xfrm>
                <a:off x="4665390" y="2351960"/>
                <a:ext cx="1545771" cy="307777"/>
              </a:xfrm>
              <a:prstGeom prst="rect">
                <a:avLst/>
              </a:prstGeom>
              <a:noFill/>
            </p:spPr>
            <p:txBody>
              <a:bodyPr wrap="square" rtlCol="0">
                <a:spAutoFit/>
              </a:bodyPr>
              <a:lstStyle/>
              <a:p>
                <a:r>
                  <a:rPr lang="en-US" sz="1400" dirty="0"/>
                  <a:t>slow</a:t>
                </a:r>
                <a:endParaRPr lang="en-AU" sz="1400" dirty="0"/>
              </a:p>
            </p:txBody>
          </p:sp>
          <p:sp>
            <p:nvSpPr>
              <p:cNvPr id="25" name="TextBox 24">
                <a:extLst>
                  <a:ext uri="{FF2B5EF4-FFF2-40B4-BE49-F238E27FC236}">
                    <a16:creationId xmlns:a16="http://schemas.microsoft.com/office/drawing/2014/main" id="{0103A486-5399-4D4D-B0FE-8846236E84F9}"/>
                  </a:ext>
                </a:extLst>
              </p:cNvPr>
              <p:cNvSpPr txBox="1"/>
              <p:nvPr/>
            </p:nvSpPr>
            <p:spPr>
              <a:xfrm>
                <a:off x="6682535" y="2334190"/>
                <a:ext cx="1545771" cy="307777"/>
              </a:xfrm>
              <a:prstGeom prst="rect">
                <a:avLst/>
              </a:prstGeom>
              <a:noFill/>
            </p:spPr>
            <p:txBody>
              <a:bodyPr wrap="square" rtlCol="0">
                <a:spAutoFit/>
              </a:bodyPr>
              <a:lstStyle/>
              <a:p>
                <a:r>
                  <a:rPr lang="en-US" sz="1400" dirty="0"/>
                  <a:t>fast</a:t>
                </a:r>
                <a:endParaRPr lang="en-AU" sz="1400" dirty="0"/>
              </a:p>
            </p:txBody>
          </p:sp>
        </p:grpSp>
        <p:cxnSp>
          <p:nvCxnSpPr>
            <p:cNvPr id="26" name="Straight Arrow Connector 25">
              <a:extLst>
                <a:ext uri="{FF2B5EF4-FFF2-40B4-BE49-F238E27FC236}">
                  <a16:creationId xmlns:a16="http://schemas.microsoft.com/office/drawing/2014/main" id="{6F300440-D82B-4FB6-975A-E80D3B972F27}"/>
                </a:ext>
              </a:extLst>
            </p:cNvPr>
            <p:cNvCxnSpPr>
              <a:cxnSpLocks/>
            </p:cNvCxnSpPr>
            <p:nvPr/>
          </p:nvCxnSpPr>
          <p:spPr>
            <a:xfrm flipH="1" flipV="1">
              <a:off x="4324637" y="4569117"/>
              <a:ext cx="846177" cy="2105025"/>
            </a:xfrm>
            <a:prstGeom prst="straightConnector1">
              <a:avLst/>
            </a:prstGeom>
            <a:ln w="19050">
              <a:solidFill>
                <a:schemeClr val="accent6">
                  <a:lumMod val="60000"/>
                  <a:lumOff val="40000"/>
                </a:schemeClr>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29A5F90-46B3-4665-9534-18C8D7DE26CE}"/>
                </a:ext>
              </a:extLst>
            </p:cNvPr>
            <p:cNvCxnSpPr>
              <a:cxnSpLocks/>
            </p:cNvCxnSpPr>
            <p:nvPr/>
          </p:nvCxnSpPr>
          <p:spPr>
            <a:xfrm rot="5400000" flipH="1" flipV="1">
              <a:off x="4907344" y="455832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93C630-4318-412B-935A-822D7B4A8DAA}"/>
                </a:ext>
              </a:extLst>
            </p:cNvPr>
            <p:cNvCxnSpPr>
              <a:cxnSpLocks/>
            </p:cNvCxnSpPr>
            <p:nvPr/>
          </p:nvCxnSpPr>
          <p:spPr>
            <a:xfrm rot="5400000" flipH="1" flipV="1">
              <a:off x="4910970" y="3893463"/>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FFCEE3-1CC4-4271-8648-6636ABA9347C}"/>
                </a:ext>
              </a:extLst>
            </p:cNvPr>
            <p:cNvCxnSpPr>
              <a:cxnSpLocks/>
            </p:cNvCxnSpPr>
            <p:nvPr/>
          </p:nvCxnSpPr>
          <p:spPr>
            <a:xfrm rot="5400000" flipH="1" flipV="1">
              <a:off x="4923893" y="326484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E4C916-A006-4B3F-A1C7-4CF8FBAA42E2}"/>
                </a:ext>
              </a:extLst>
            </p:cNvPr>
            <p:cNvCxnSpPr>
              <a:cxnSpLocks/>
            </p:cNvCxnSpPr>
            <p:nvPr/>
          </p:nvCxnSpPr>
          <p:spPr>
            <a:xfrm rot="5400000" flipH="1" flipV="1">
              <a:off x="4930354" y="261957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017F1A-9677-41B2-9218-AC03B4FE843F}"/>
                </a:ext>
              </a:extLst>
            </p:cNvPr>
            <p:cNvCxnSpPr>
              <a:cxnSpLocks/>
            </p:cNvCxnSpPr>
            <p:nvPr/>
          </p:nvCxnSpPr>
          <p:spPr>
            <a:xfrm rot="5400000" flipH="1" flipV="1">
              <a:off x="4912757" y="1977695"/>
              <a:ext cx="846177" cy="210502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63F905-3336-4B7D-A923-85BF76120283}"/>
                </a:ext>
              </a:extLst>
            </p:cNvPr>
            <p:cNvCxnSpPr>
              <a:cxnSpLocks/>
            </p:cNvCxnSpPr>
            <p:nvPr/>
          </p:nvCxnSpPr>
          <p:spPr>
            <a:xfrm flipV="1">
              <a:off x="4292131" y="2209752"/>
              <a:ext cx="1493131" cy="598645"/>
            </a:xfrm>
            <a:prstGeom prst="straightConnector1">
              <a:avLst/>
            </a:prstGeom>
            <a:ln w="19050">
              <a:solidFill>
                <a:schemeClr val="accent6">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2656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474B-23F6-4944-A8E8-3E7898DF9FDB}"/>
              </a:ext>
            </a:extLst>
          </p:cNvPr>
          <p:cNvSpPr>
            <a:spLocks noGrp="1"/>
          </p:cNvSpPr>
          <p:nvPr>
            <p:ph type="title"/>
          </p:nvPr>
        </p:nvSpPr>
        <p:spPr>
          <a:xfrm>
            <a:off x="919119" y="370303"/>
            <a:ext cx="10353761" cy="790146"/>
          </a:xfrm>
        </p:spPr>
        <p:txBody>
          <a:bodyPr/>
          <a:lstStyle/>
          <a:p>
            <a:r>
              <a:rPr lang="en-US" dirty="0"/>
              <a:t>Explaining emission</a:t>
            </a:r>
            <a:endParaRPr lang="en-AU" dirty="0"/>
          </a:p>
        </p:txBody>
      </p:sp>
      <p:sp>
        <p:nvSpPr>
          <p:cNvPr id="3" name="Content Placeholder 2">
            <a:extLst>
              <a:ext uri="{FF2B5EF4-FFF2-40B4-BE49-F238E27FC236}">
                <a16:creationId xmlns:a16="http://schemas.microsoft.com/office/drawing/2014/main" id="{C613DD53-310E-495E-B169-F443B759D943}"/>
              </a:ext>
            </a:extLst>
          </p:cNvPr>
          <p:cNvSpPr>
            <a:spLocks noGrp="1"/>
          </p:cNvSpPr>
          <p:nvPr>
            <p:ph idx="1"/>
          </p:nvPr>
        </p:nvSpPr>
        <p:spPr>
          <a:xfrm>
            <a:off x="322172" y="1182383"/>
            <a:ext cx="11389729" cy="4608817"/>
          </a:xfrm>
        </p:spPr>
        <p:txBody>
          <a:bodyPr/>
          <a:lstStyle/>
          <a:p>
            <a:r>
              <a:rPr lang="en-US" dirty="0"/>
              <a:t>When an atom gains energy (e.g. from an electrical current or heat) it is possible for individual electrons to gain energy</a:t>
            </a:r>
          </a:p>
          <a:p>
            <a:r>
              <a:rPr lang="en-US" dirty="0"/>
              <a:t>However, electrons can only exist at specific energy levels – to gain energy an electron must jump to a higher energy level – referred to as an excited state</a:t>
            </a:r>
          </a:p>
          <a:p>
            <a:r>
              <a:rPr lang="en-US" dirty="0"/>
              <a:t>This is unstable so the electron loses its extra energy to return to the ground state – the energy can’t simply disappear – it is emitted as a photon of light</a:t>
            </a:r>
          </a:p>
          <a:p>
            <a:r>
              <a:rPr lang="en-US" dirty="0"/>
              <a:t>The initial energy level and the excited energy level both have specific energies so the change in energy is a specific quanta – leading to a specific colour of light</a:t>
            </a:r>
          </a:p>
          <a:p>
            <a:endParaRPr lang="en-AU" dirty="0"/>
          </a:p>
        </p:txBody>
      </p:sp>
      <p:grpSp>
        <p:nvGrpSpPr>
          <p:cNvPr id="14" name="Group 13">
            <a:extLst>
              <a:ext uri="{FF2B5EF4-FFF2-40B4-BE49-F238E27FC236}">
                <a16:creationId xmlns:a16="http://schemas.microsoft.com/office/drawing/2014/main" id="{82F50474-3BD1-43D9-8DF6-C4EF8EC5F9ED}"/>
              </a:ext>
            </a:extLst>
          </p:cNvPr>
          <p:cNvGrpSpPr/>
          <p:nvPr/>
        </p:nvGrpSpPr>
        <p:grpSpPr>
          <a:xfrm>
            <a:off x="1981895" y="5166220"/>
            <a:ext cx="807165" cy="824588"/>
            <a:chOff x="3958041" y="5045496"/>
            <a:chExt cx="1080000" cy="1101934"/>
          </a:xfrm>
        </p:grpSpPr>
        <p:sp>
          <p:nvSpPr>
            <p:cNvPr id="4" name="Oval 3">
              <a:extLst>
                <a:ext uri="{FF2B5EF4-FFF2-40B4-BE49-F238E27FC236}">
                  <a16:creationId xmlns:a16="http://schemas.microsoft.com/office/drawing/2014/main" id="{97946AD8-BE75-496E-9CAD-324A2E09BABE}"/>
                </a:ext>
              </a:extLst>
            </p:cNvPr>
            <p:cNvSpPr/>
            <p:nvPr/>
          </p:nvSpPr>
          <p:spPr>
            <a:xfrm>
              <a:off x="4318041" y="542743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5" name="Oval 4">
              <a:extLst>
                <a:ext uri="{FF2B5EF4-FFF2-40B4-BE49-F238E27FC236}">
                  <a16:creationId xmlns:a16="http://schemas.microsoft.com/office/drawing/2014/main" id="{87E561E4-63AA-475C-B3AB-8114B189E63C}"/>
                </a:ext>
              </a:extLst>
            </p:cNvPr>
            <p:cNvSpPr/>
            <p:nvPr/>
          </p:nvSpPr>
          <p:spPr>
            <a:xfrm>
              <a:off x="3958041" y="506743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85C27A73-805E-44F7-9621-C1BEDC7D79B9}"/>
                </a:ext>
              </a:extLst>
            </p:cNvPr>
            <p:cNvSpPr/>
            <p:nvPr/>
          </p:nvSpPr>
          <p:spPr>
            <a:xfrm>
              <a:off x="4624041" y="50454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20" name="Group 19">
            <a:extLst>
              <a:ext uri="{FF2B5EF4-FFF2-40B4-BE49-F238E27FC236}">
                <a16:creationId xmlns:a16="http://schemas.microsoft.com/office/drawing/2014/main" id="{4B6235E8-3455-4740-8A85-42C85DDECDB8}"/>
              </a:ext>
            </a:extLst>
          </p:cNvPr>
          <p:cNvGrpSpPr/>
          <p:nvPr/>
        </p:nvGrpSpPr>
        <p:grpSpPr>
          <a:xfrm>
            <a:off x="4770955" y="4826861"/>
            <a:ext cx="1614330" cy="1656758"/>
            <a:chOff x="5947961" y="4333144"/>
            <a:chExt cx="2160000" cy="2214000"/>
          </a:xfrm>
        </p:grpSpPr>
        <p:grpSp>
          <p:nvGrpSpPr>
            <p:cNvPr id="15" name="Group 14">
              <a:extLst>
                <a:ext uri="{FF2B5EF4-FFF2-40B4-BE49-F238E27FC236}">
                  <a16:creationId xmlns:a16="http://schemas.microsoft.com/office/drawing/2014/main" id="{87F9279A-307F-4DE7-A74B-2299C44B4BA7}"/>
                </a:ext>
              </a:extLst>
            </p:cNvPr>
            <p:cNvGrpSpPr/>
            <p:nvPr/>
          </p:nvGrpSpPr>
          <p:grpSpPr>
            <a:xfrm>
              <a:off x="5947961" y="4333144"/>
              <a:ext cx="2160000" cy="2214000"/>
              <a:chOff x="5947961" y="4333144"/>
              <a:chExt cx="2160000" cy="2214000"/>
            </a:xfrm>
          </p:grpSpPr>
          <p:sp>
            <p:nvSpPr>
              <p:cNvPr id="9" name="Oval 8">
                <a:extLst>
                  <a:ext uri="{FF2B5EF4-FFF2-40B4-BE49-F238E27FC236}">
                    <a16:creationId xmlns:a16="http://schemas.microsoft.com/office/drawing/2014/main" id="{1A7D1A9F-C6C5-4AE8-AD8C-2C020C33CF07}"/>
                  </a:ext>
                </a:extLst>
              </p:cNvPr>
              <p:cNvSpPr/>
              <p:nvPr/>
            </p:nvSpPr>
            <p:spPr>
              <a:xfrm>
                <a:off x="6847961" y="52672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10" name="Oval 9">
                <a:extLst>
                  <a:ext uri="{FF2B5EF4-FFF2-40B4-BE49-F238E27FC236}">
                    <a16:creationId xmlns:a16="http://schemas.microsoft.com/office/drawing/2014/main" id="{7A4E28E8-C3C7-4A9A-9D28-6FD726483E69}"/>
                  </a:ext>
                </a:extLst>
              </p:cNvPr>
              <p:cNvSpPr/>
              <p:nvPr/>
            </p:nvSpPr>
            <p:spPr>
              <a:xfrm>
                <a:off x="6487961" y="4927144"/>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22A8095A-99B5-412D-90E8-9FE4EE38597E}"/>
                  </a:ext>
                </a:extLst>
              </p:cNvPr>
              <p:cNvSpPr/>
              <p:nvPr/>
            </p:nvSpPr>
            <p:spPr>
              <a:xfrm>
                <a:off x="5947961" y="4387144"/>
                <a:ext cx="2160000" cy="21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0E165DC6-A6E8-4AB1-A842-4248347DC5D8}"/>
                  </a:ext>
                </a:extLst>
              </p:cNvPr>
              <p:cNvSpPr/>
              <p:nvPr/>
            </p:nvSpPr>
            <p:spPr>
              <a:xfrm>
                <a:off x="7115983" y="43331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17" name="Straight Arrow Connector 16">
              <a:extLst>
                <a:ext uri="{FF2B5EF4-FFF2-40B4-BE49-F238E27FC236}">
                  <a16:creationId xmlns:a16="http://schemas.microsoft.com/office/drawing/2014/main" id="{EA2228B4-4ED6-4FBA-8473-C1A257ED2780}"/>
                </a:ext>
              </a:extLst>
            </p:cNvPr>
            <p:cNvCxnSpPr>
              <a:cxnSpLocks/>
              <a:endCxn id="13" idx="4"/>
            </p:cNvCxnSpPr>
            <p:nvPr/>
          </p:nvCxnSpPr>
          <p:spPr>
            <a:xfrm flipV="1">
              <a:off x="7169983" y="4441144"/>
              <a:ext cx="0" cy="509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C2DB509-6390-4FA7-A20B-6A17C1E9774B}"/>
              </a:ext>
            </a:extLst>
          </p:cNvPr>
          <p:cNvGrpSpPr/>
          <p:nvPr/>
        </p:nvGrpSpPr>
        <p:grpSpPr>
          <a:xfrm>
            <a:off x="8367180" y="4893169"/>
            <a:ext cx="1855527" cy="1616349"/>
            <a:chOff x="7574084" y="4457408"/>
            <a:chExt cx="2482726" cy="2160000"/>
          </a:xfrm>
        </p:grpSpPr>
        <p:grpSp>
          <p:nvGrpSpPr>
            <p:cNvPr id="21" name="Group 20">
              <a:extLst>
                <a:ext uri="{FF2B5EF4-FFF2-40B4-BE49-F238E27FC236}">
                  <a16:creationId xmlns:a16="http://schemas.microsoft.com/office/drawing/2014/main" id="{CAF460B2-9D85-4B19-85BC-F3A7DE3AD7D6}"/>
                </a:ext>
              </a:extLst>
            </p:cNvPr>
            <p:cNvGrpSpPr/>
            <p:nvPr/>
          </p:nvGrpSpPr>
          <p:grpSpPr>
            <a:xfrm>
              <a:off x="7574084" y="4457408"/>
              <a:ext cx="2160000" cy="2160000"/>
              <a:chOff x="5947961" y="4387144"/>
              <a:chExt cx="2160000" cy="2160000"/>
            </a:xfrm>
          </p:grpSpPr>
          <p:grpSp>
            <p:nvGrpSpPr>
              <p:cNvPr id="22" name="Group 21">
                <a:extLst>
                  <a:ext uri="{FF2B5EF4-FFF2-40B4-BE49-F238E27FC236}">
                    <a16:creationId xmlns:a16="http://schemas.microsoft.com/office/drawing/2014/main" id="{C13BDC45-8E5F-47FA-8EC9-7D6C3B39CA64}"/>
                  </a:ext>
                </a:extLst>
              </p:cNvPr>
              <p:cNvGrpSpPr/>
              <p:nvPr/>
            </p:nvGrpSpPr>
            <p:grpSpPr>
              <a:xfrm>
                <a:off x="5947961" y="4387144"/>
                <a:ext cx="2160000" cy="2160000"/>
                <a:chOff x="5947961" y="4387144"/>
                <a:chExt cx="2160000" cy="2160000"/>
              </a:xfrm>
            </p:grpSpPr>
            <p:sp>
              <p:nvSpPr>
                <p:cNvPr id="24" name="Oval 23">
                  <a:extLst>
                    <a:ext uri="{FF2B5EF4-FFF2-40B4-BE49-F238E27FC236}">
                      <a16:creationId xmlns:a16="http://schemas.microsoft.com/office/drawing/2014/main" id="{4CD99CFE-FD68-4993-A290-8E99F6634FC6}"/>
                    </a:ext>
                  </a:extLst>
                </p:cNvPr>
                <p:cNvSpPr/>
                <p:nvPr/>
              </p:nvSpPr>
              <p:spPr>
                <a:xfrm>
                  <a:off x="6847961" y="52672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25" name="Oval 24">
                  <a:extLst>
                    <a:ext uri="{FF2B5EF4-FFF2-40B4-BE49-F238E27FC236}">
                      <a16:creationId xmlns:a16="http://schemas.microsoft.com/office/drawing/2014/main" id="{86DEB390-CEAA-4374-BD9A-471B410F20EC}"/>
                    </a:ext>
                  </a:extLst>
                </p:cNvPr>
                <p:cNvSpPr/>
                <p:nvPr/>
              </p:nvSpPr>
              <p:spPr>
                <a:xfrm>
                  <a:off x="6487961" y="4927144"/>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D7106AB4-D32C-49C5-B8AD-5F81AE291209}"/>
                    </a:ext>
                  </a:extLst>
                </p:cNvPr>
                <p:cNvSpPr/>
                <p:nvPr/>
              </p:nvSpPr>
              <p:spPr>
                <a:xfrm>
                  <a:off x="5947961" y="4387144"/>
                  <a:ext cx="2160000" cy="21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3E8EB8C9-9D50-4703-95C6-C816C99861B1}"/>
                    </a:ext>
                  </a:extLst>
                </p:cNvPr>
                <p:cNvSpPr/>
                <p:nvPr/>
              </p:nvSpPr>
              <p:spPr>
                <a:xfrm>
                  <a:off x="7099961" y="48862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23" name="Straight Arrow Connector 22">
                <a:extLst>
                  <a:ext uri="{FF2B5EF4-FFF2-40B4-BE49-F238E27FC236}">
                    <a16:creationId xmlns:a16="http://schemas.microsoft.com/office/drawing/2014/main" id="{F234B4C2-7133-4D49-9DFD-AAB506DDAC9E}"/>
                  </a:ext>
                </a:extLst>
              </p:cNvPr>
              <p:cNvCxnSpPr>
                <a:cxnSpLocks/>
                <a:endCxn id="27" idx="0"/>
              </p:cNvCxnSpPr>
              <p:nvPr/>
            </p:nvCxnSpPr>
            <p:spPr>
              <a:xfrm>
                <a:off x="7153961" y="4387144"/>
                <a:ext cx="0" cy="49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36DBFF8-5A9D-4BD8-A27E-99826425BEDC}"/>
                </a:ext>
              </a:extLst>
            </p:cNvPr>
            <p:cNvGrpSpPr/>
            <p:nvPr/>
          </p:nvGrpSpPr>
          <p:grpSpPr>
            <a:xfrm>
              <a:off x="8780084" y="4637837"/>
              <a:ext cx="1276726" cy="250801"/>
              <a:chOff x="900545" y="3301538"/>
              <a:chExt cx="9255155" cy="3638663"/>
            </a:xfrm>
          </p:grpSpPr>
          <p:grpSp>
            <p:nvGrpSpPr>
              <p:cNvPr id="32" name="Group 31">
                <a:extLst>
                  <a:ext uri="{FF2B5EF4-FFF2-40B4-BE49-F238E27FC236}">
                    <a16:creationId xmlns:a16="http://schemas.microsoft.com/office/drawing/2014/main" id="{E738F6B6-1A60-4B97-AAE7-5572B848A880}"/>
                  </a:ext>
                </a:extLst>
              </p:cNvPr>
              <p:cNvGrpSpPr/>
              <p:nvPr/>
            </p:nvGrpSpPr>
            <p:grpSpPr>
              <a:xfrm>
                <a:off x="900545" y="3301538"/>
                <a:ext cx="2283228" cy="3236422"/>
                <a:chOff x="2022764" y="3297382"/>
                <a:chExt cx="2283228" cy="3236422"/>
              </a:xfrm>
            </p:grpSpPr>
            <p:sp>
              <p:nvSpPr>
                <p:cNvPr id="41" name="Freeform: Shape 40">
                  <a:extLst>
                    <a:ext uri="{FF2B5EF4-FFF2-40B4-BE49-F238E27FC236}">
                      <a16:creationId xmlns:a16="http://schemas.microsoft.com/office/drawing/2014/main" id="{7D46AF8F-D095-4804-BB21-7CA6BBB8BF5F}"/>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Freeform: Shape 41">
                  <a:extLst>
                    <a:ext uri="{FF2B5EF4-FFF2-40B4-BE49-F238E27FC236}">
                      <a16:creationId xmlns:a16="http://schemas.microsoft.com/office/drawing/2014/main" id="{00E38F07-A732-488D-A7A9-514214A6781C}"/>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 name="Group 32">
                <a:extLst>
                  <a:ext uri="{FF2B5EF4-FFF2-40B4-BE49-F238E27FC236}">
                    <a16:creationId xmlns:a16="http://schemas.microsoft.com/office/drawing/2014/main" id="{EFF836CA-F159-4EC3-AEDE-65EFCFDE1953}"/>
                  </a:ext>
                </a:extLst>
              </p:cNvPr>
              <p:cNvGrpSpPr/>
              <p:nvPr/>
            </p:nvGrpSpPr>
            <p:grpSpPr>
              <a:xfrm>
                <a:off x="3183773" y="3301538"/>
                <a:ext cx="2283228" cy="3236422"/>
                <a:chOff x="2022764" y="3297382"/>
                <a:chExt cx="2283228" cy="3236422"/>
              </a:xfrm>
            </p:grpSpPr>
            <p:sp>
              <p:nvSpPr>
                <p:cNvPr id="39" name="Freeform: Shape 38">
                  <a:extLst>
                    <a:ext uri="{FF2B5EF4-FFF2-40B4-BE49-F238E27FC236}">
                      <a16:creationId xmlns:a16="http://schemas.microsoft.com/office/drawing/2014/main" id="{CAB16E93-A33C-4867-BFCC-94CD109006F9}"/>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Freeform: Shape 39">
                  <a:extLst>
                    <a:ext uri="{FF2B5EF4-FFF2-40B4-BE49-F238E27FC236}">
                      <a16:creationId xmlns:a16="http://schemas.microsoft.com/office/drawing/2014/main" id="{EFD2BD60-5C3C-47BC-9254-45935BD1B03F}"/>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4" name="Group 33">
                <a:extLst>
                  <a:ext uri="{FF2B5EF4-FFF2-40B4-BE49-F238E27FC236}">
                    <a16:creationId xmlns:a16="http://schemas.microsoft.com/office/drawing/2014/main" id="{8D558D46-8B3D-4EE7-AC30-8F4C237D3B7E}"/>
                  </a:ext>
                </a:extLst>
              </p:cNvPr>
              <p:cNvGrpSpPr/>
              <p:nvPr/>
            </p:nvGrpSpPr>
            <p:grpSpPr>
              <a:xfrm>
                <a:off x="5467001" y="3301538"/>
                <a:ext cx="2283228" cy="3236422"/>
                <a:chOff x="2022764" y="3297382"/>
                <a:chExt cx="2283228" cy="3236422"/>
              </a:xfrm>
            </p:grpSpPr>
            <p:sp>
              <p:nvSpPr>
                <p:cNvPr id="37" name="Freeform: Shape 36">
                  <a:extLst>
                    <a:ext uri="{FF2B5EF4-FFF2-40B4-BE49-F238E27FC236}">
                      <a16:creationId xmlns:a16="http://schemas.microsoft.com/office/drawing/2014/main" id="{136BD33E-FA52-4DF4-9C43-2F72B7C32131}"/>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Freeform: Shape 37">
                  <a:extLst>
                    <a:ext uri="{FF2B5EF4-FFF2-40B4-BE49-F238E27FC236}">
                      <a16:creationId xmlns:a16="http://schemas.microsoft.com/office/drawing/2014/main" id="{07F1344A-15A8-46BD-B10D-C794430E64C3}"/>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 name="Freeform: Shape 34">
                <a:extLst>
                  <a:ext uri="{FF2B5EF4-FFF2-40B4-BE49-F238E27FC236}">
                    <a16:creationId xmlns:a16="http://schemas.microsoft.com/office/drawing/2014/main" id="{7DC5629E-D7E4-4E27-9E6A-46E2B26F187B}"/>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Freeform: Shape 35">
                <a:extLst>
                  <a:ext uri="{FF2B5EF4-FFF2-40B4-BE49-F238E27FC236}">
                    <a16:creationId xmlns:a16="http://schemas.microsoft.com/office/drawing/2014/main" id="{882BC2E5-7445-4690-B465-5D929A24E3A1}"/>
                  </a:ext>
                </a:extLst>
              </p:cNvPr>
              <p:cNvSpPr/>
              <p:nvPr/>
            </p:nvSpPr>
            <p:spPr>
              <a:xfrm flipV="1">
                <a:off x="8799454" y="4508299"/>
                <a:ext cx="1356246" cy="2431902"/>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spTree>
    <p:extLst>
      <p:ext uri="{BB962C8B-B14F-4D97-AF65-F5344CB8AC3E}">
        <p14:creationId xmlns:p14="http://schemas.microsoft.com/office/powerpoint/2010/main" val="1626247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474B-23F6-4944-A8E8-3E7898DF9FDB}"/>
              </a:ext>
            </a:extLst>
          </p:cNvPr>
          <p:cNvSpPr>
            <a:spLocks noGrp="1"/>
          </p:cNvSpPr>
          <p:nvPr>
            <p:ph type="title"/>
          </p:nvPr>
        </p:nvSpPr>
        <p:spPr>
          <a:xfrm>
            <a:off x="919119" y="90770"/>
            <a:ext cx="10353761" cy="1333552"/>
          </a:xfrm>
        </p:spPr>
        <p:txBody>
          <a:bodyPr/>
          <a:lstStyle/>
          <a:p>
            <a:r>
              <a:rPr lang="en-US" dirty="0"/>
              <a:t>Explaining Absorption</a:t>
            </a:r>
            <a:endParaRPr lang="en-AU" dirty="0"/>
          </a:p>
        </p:txBody>
      </p:sp>
      <p:sp>
        <p:nvSpPr>
          <p:cNvPr id="3" name="Content Placeholder 2">
            <a:extLst>
              <a:ext uri="{FF2B5EF4-FFF2-40B4-BE49-F238E27FC236}">
                <a16:creationId xmlns:a16="http://schemas.microsoft.com/office/drawing/2014/main" id="{C613DD53-310E-495E-B169-F443B759D943}"/>
              </a:ext>
            </a:extLst>
          </p:cNvPr>
          <p:cNvSpPr>
            <a:spLocks noGrp="1"/>
          </p:cNvSpPr>
          <p:nvPr>
            <p:ph idx="1"/>
          </p:nvPr>
        </p:nvSpPr>
        <p:spPr>
          <a:xfrm>
            <a:off x="322172" y="1507787"/>
            <a:ext cx="11389729" cy="3252106"/>
          </a:xfrm>
        </p:spPr>
        <p:txBody>
          <a:bodyPr>
            <a:normAutofit/>
          </a:bodyPr>
          <a:lstStyle/>
          <a:p>
            <a:r>
              <a:rPr lang="en-US" dirty="0"/>
              <a:t>When light shines through atoms (typically as a gas) individual photons collide with individual electrons</a:t>
            </a:r>
          </a:p>
          <a:p>
            <a:r>
              <a:rPr lang="en-US" dirty="0"/>
              <a:t>If the energy of the photon is exactly the right amount to jump the electron up to a higher energy level then the photon will be completely absorbed – ceasing to exist – and the electron will become excited</a:t>
            </a:r>
          </a:p>
          <a:p>
            <a:r>
              <a:rPr lang="en-US" dirty="0"/>
              <a:t>Only specific energies/colours of photon are absorbed – all other pass straight through</a:t>
            </a:r>
          </a:p>
        </p:txBody>
      </p:sp>
      <p:grpSp>
        <p:nvGrpSpPr>
          <p:cNvPr id="14" name="Group 13">
            <a:extLst>
              <a:ext uri="{FF2B5EF4-FFF2-40B4-BE49-F238E27FC236}">
                <a16:creationId xmlns:a16="http://schemas.microsoft.com/office/drawing/2014/main" id="{82F50474-3BD1-43D9-8DF6-C4EF8EC5F9ED}"/>
              </a:ext>
            </a:extLst>
          </p:cNvPr>
          <p:cNvGrpSpPr/>
          <p:nvPr/>
        </p:nvGrpSpPr>
        <p:grpSpPr>
          <a:xfrm>
            <a:off x="2565554" y="4837043"/>
            <a:ext cx="807165" cy="824588"/>
            <a:chOff x="3958041" y="5045496"/>
            <a:chExt cx="1080000" cy="1101934"/>
          </a:xfrm>
        </p:grpSpPr>
        <p:sp>
          <p:nvSpPr>
            <p:cNvPr id="4" name="Oval 3">
              <a:extLst>
                <a:ext uri="{FF2B5EF4-FFF2-40B4-BE49-F238E27FC236}">
                  <a16:creationId xmlns:a16="http://schemas.microsoft.com/office/drawing/2014/main" id="{97946AD8-BE75-496E-9CAD-324A2E09BABE}"/>
                </a:ext>
              </a:extLst>
            </p:cNvPr>
            <p:cNvSpPr/>
            <p:nvPr/>
          </p:nvSpPr>
          <p:spPr>
            <a:xfrm>
              <a:off x="4318041" y="542743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5" name="Oval 4">
              <a:extLst>
                <a:ext uri="{FF2B5EF4-FFF2-40B4-BE49-F238E27FC236}">
                  <a16:creationId xmlns:a16="http://schemas.microsoft.com/office/drawing/2014/main" id="{87E561E4-63AA-475C-B3AB-8114B189E63C}"/>
                </a:ext>
              </a:extLst>
            </p:cNvPr>
            <p:cNvSpPr/>
            <p:nvPr/>
          </p:nvSpPr>
          <p:spPr>
            <a:xfrm>
              <a:off x="3958041" y="506743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85C27A73-805E-44F7-9621-C1BEDC7D79B9}"/>
                </a:ext>
              </a:extLst>
            </p:cNvPr>
            <p:cNvSpPr/>
            <p:nvPr/>
          </p:nvSpPr>
          <p:spPr>
            <a:xfrm>
              <a:off x="4624041" y="50454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20" name="Group 19">
            <a:extLst>
              <a:ext uri="{FF2B5EF4-FFF2-40B4-BE49-F238E27FC236}">
                <a16:creationId xmlns:a16="http://schemas.microsoft.com/office/drawing/2014/main" id="{4B6235E8-3455-4740-8A85-42C85DDECDB8}"/>
              </a:ext>
            </a:extLst>
          </p:cNvPr>
          <p:cNvGrpSpPr/>
          <p:nvPr/>
        </p:nvGrpSpPr>
        <p:grpSpPr>
          <a:xfrm>
            <a:off x="5889635" y="4689429"/>
            <a:ext cx="1614330" cy="1656758"/>
            <a:chOff x="5947961" y="4333144"/>
            <a:chExt cx="2160000" cy="2214000"/>
          </a:xfrm>
        </p:grpSpPr>
        <p:grpSp>
          <p:nvGrpSpPr>
            <p:cNvPr id="15" name="Group 14">
              <a:extLst>
                <a:ext uri="{FF2B5EF4-FFF2-40B4-BE49-F238E27FC236}">
                  <a16:creationId xmlns:a16="http://schemas.microsoft.com/office/drawing/2014/main" id="{87F9279A-307F-4DE7-A74B-2299C44B4BA7}"/>
                </a:ext>
              </a:extLst>
            </p:cNvPr>
            <p:cNvGrpSpPr/>
            <p:nvPr/>
          </p:nvGrpSpPr>
          <p:grpSpPr>
            <a:xfrm>
              <a:off x="5947961" y="4333144"/>
              <a:ext cx="2160000" cy="2214000"/>
              <a:chOff x="5947961" y="4333144"/>
              <a:chExt cx="2160000" cy="2214000"/>
            </a:xfrm>
          </p:grpSpPr>
          <p:sp>
            <p:nvSpPr>
              <p:cNvPr id="9" name="Oval 8">
                <a:extLst>
                  <a:ext uri="{FF2B5EF4-FFF2-40B4-BE49-F238E27FC236}">
                    <a16:creationId xmlns:a16="http://schemas.microsoft.com/office/drawing/2014/main" id="{1A7D1A9F-C6C5-4AE8-AD8C-2C020C33CF07}"/>
                  </a:ext>
                </a:extLst>
              </p:cNvPr>
              <p:cNvSpPr/>
              <p:nvPr/>
            </p:nvSpPr>
            <p:spPr>
              <a:xfrm>
                <a:off x="6847961" y="52672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10" name="Oval 9">
                <a:extLst>
                  <a:ext uri="{FF2B5EF4-FFF2-40B4-BE49-F238E27FC236}">
                    <a16:creationId xmlns:a16="http://schemas.microsoft.com/office/drawing/2014/main" id="{7A4E28E8-C3C7-4A9A-9D28-6FD726483E69}"/>
                  </a:ext>
                </a:extLst>
              </p:cNvPr>
              <p:cNvSpPr/>
              <p:nvPr/>
            </p:nvSpPr>
            <p:spPr>
              <a:xfrm>
                <a:off x="6487961" y="4927144"/>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22A8095A-99B5-412D-90E8-9FE4EE38597E}"/>
                  </a:ext>
                </a:extLst>
              </p:cNvPr>
              <p:cNvSpPr/>
              <p:nvPr/>
            </p:nvSpPr>
            <p:spPr>
              <a:xfrm>
                <a:off x="5947961" y="4387144"/>
                <a:ext cx="2160000" cy="21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0E165DC6-A6E8-4AB1-A842-4248347DC5D8}"/>
                  </a:ext>
                </a:extLst>
              </p:cNvPr>
              <p:cNvSpPr/>
              <p:nvPr/>
            </p:nvSpPr>
            <p:spPr>
              <a:xfrm>
                <a:off x="7115983" y="433314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17" name="Straight Arrow Connector 16">
              <a:extLst>
                <a:ext uri="{FF2B5EF4-FFF2-40B4-BE49-F238E27FC236}">
                  <a16:creationId xmlns:a16="http://schemas.microsoft.com/office/drawing/2014/main" id="{EA2228B4-4ED6-4FBA-8473-C1A257ED2780}"/>
                </a:ext>
              </a:extLst>
            </p:cNvPr>
            <p:cNvCxnSpPr>
              <a:cxnSpLocks/>
              <a:endCxn id="13" idx="4"/>
            </p:cNvCxnSpPr>
            <p:nvPr/>
          </p:nvCxnSpPr>
          <p:spPr>
            <a:xfrm flipV="1">
              <a:off x="7169983" y="4441144"/>
              <a:ext cx="0" cy="509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5873C81-3E94-40D0-9C20-D157749EE92B}"/>
              </a:ext>
            </a:extLst>
          </p:cNvPr>
          <p:cNvGrpSpPr/>
          <p:nvPr/>
        </p:nvGrpSpPr>
        <p:grpSpPr>
          <a:xfrm rot="10800000">
            <a:off x="6802943" y="4984370"/>
            <a:ext cx="954193" cy="187677"/>
            <a:chOff x="900545" y="3301538"/>
            <a:chExt cx="9255155" cy="3638663"/>
          </a:xfrm>
        </p:grpSpPr>
        <p:grpSp>
          <p:nvGrpSpPr>
            <p:cNvPr id="45" name="Group 44">
              <a:extLst>
                <a:ext uri="{FF2B5EF4-FFF2-40B4-BE49-F238E27FC236}">
                  <a16:creationId xmlns:a16="http://schemas.microsoft.com/office/drawing/2014/main" id="{C6BE8374-4A5B-42A5-956F-96775DE04F63}"/>
                </a:ext>
              </a:extLst>
            </p:cNvPr>
            <p:cNvGrpSpPr/>
            <p:nvPr/>
          </p:nvGrpSpPr>
          <p:grpSpPr>
            <a:xfrm>
              <a:off x="900545" y="3301538"/>
              <a:ext cx="2283228" cy="3236422"/>
              <a:chOff x="2022764" y="3297382"/>
              <a:chExt cx="2283228" cy="3236422"/>
            </a:xfrm>
          </p:grpSpPr>
          <p:sp>
            <p:nvSpPr>
              <p:cNvPr id="54" name="Freeform: Shape 53">
                <a:extLst>
                  <a:ext uri="{FF2B5EF4-FFF2-40B4-BE49-F238E27FC236}">
                    <a16:creationId xmlns:a16="http://schemas.microsoft.com/office/drawing/2014/main" id="{C9CE334C-F4FE-4426-B7A9-39BF842A93C5}"/>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Freeform: Shape 54">
                <a:extLst>
                  <a:ext uri="{FF2B5EF4-FFF2-40B4-BE49-F238E27FC236}">
                    <a16:creationId xmlns:a16="http://schemas.microsoft.com/office/drawing/2014/main" id="{7CDE71C1-68E0-45D8-85EE-6C5D091A4492}"/>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6" name="Group 45">
              <a:extLst>
                <a:ext uri="{FF2B5EF4-FFF2-40B4-BE49-F238E27FC236}">
                  <a16:creationId xmlns:a16="http://schemas.microsoft.com/office/drawing/2014/main" id="{880E02B6-AFFF-424A-B430-532E1786A290}"/>
                </a:ext>
              </a:extLst>
            </p:cNvPr>
            <p:cNvGrpSpPr/>
            <p:nvPr/>
          </p:nvGrpSpPr>
          <p:grpSpPr>
            <a:xfrm>
              <a:off x="3183773" y="3301538"/>
              <a:ext cx="2283228" cy="3236422"/>
              <a:chOff x="2022764" y="3297382"/>
              <a:chExt cx="2283228" cy="3236422"/>
            </a:xfrm>
          </p:grpSpPr>
          <p:sp>
            <p:nvSpPr>
              <p:cNvPr id="52" name="Freeform: Shape 51">
                <a:extLst>
                  <a:ext uri="{FF2B5EF4-FFF2-40B4-BE49-F238E27FC236}">
                    <a16:creationId xmlns:a16="http://schemas.microsoft.com/office/drawing/2014/main" id="{D8D4248E-9942-4DE8-8BCC-18DC87B6018B}"/>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Freeform: Shape 52">
                <a:extLst>
                  <a:ext uri="{FF2B5EF4-FFF2-40B4-BE49-F238E27FC236}">
                    <a16:creationId xmlns:a16="http://schemas.microsoft.com/office/drawing/2014/main" id="{4FA7413B-8CFD-4ACC-8443-1BB4C1605507}"/>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7" name="Group 46">
              <a:extLst>
                <a:ext uri="{FF2B5EF4-FFF2-40B4-BE49-F238E27FC236}">
                  <a16:creationId xmlns:a16="http://schemas.microsoft.com/office/drawing/2014/main" id="{EF42EF69-1E64-47B8-AC71-884F748E2201}"/>
                </a:ext>
              </a:extLst>
            </p:cNvPr>
            <p:cNvGrpSpPr/>
            <p:nvPr/>
          </p:nvGrpSpPr>
          <p:grpSpPr>
            <a:xfrm>
              <a:off x="5467001" y="3301538"/>
              <a:ext cx="2283228" cy="3236422"/>
              <a:chOff x="2022764" y="3297382"/>
              <a:chExt cx="2283228" cy="3236422"/>
            </a:xfrm>
          </p:grpSpPr>
          <p:sp>
            <p:nvSpPr>
              <p:cNvPr id="50" name="Freeform: Shape 49">
                <a:extLst>
                  <a:ext uri="{FF2B5EF4-FFF2-40B4-BE49-F238E27FC236}">
                    <a16:creationId xmlns:a16="http://schemas.microsoft.com/office/drawing/2014/main" id="{EC83FC31-F4F2-45FE-BED1-E17F8D4A05D4}"/>
                  </a:ext>
                </a:extLst>
              </p:cNvPr>
              <p:cNvSpPr/>
              <p:nvPr/>
            </p:nvSpPr>
            <p:spPr>
              <a:xfrm>
                <a:off x="2022764" y="3297382"/>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Freeform: Shape 50">
                <a:extLst>
                  <a:ext uri="{FF2B5EF4-FFF2-40B4-BE49-F238E27FC236}">
                    <a16:creationId xmlns:a16="http://schemas.microsoft.com/office/drawing/2014/main" id="{3C8821E9-42CC-4A7D-B80F-F4FC385E91C0}"/>
                  </a:ext>
                </a:extLst>
              </p:cNvPr>
              <p:cNvSpPr/>
              <p:nvPr/>
            </p:nvSpPr>
            <p:spPr>
              <a:xfrm flipV="1">
                <a:off x="3164378" y="4915593"/>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Freeform: Shape 47">
              <a:extLst>
                <a:ext uri="{FF2B5EF4-FFF2-40B4-BE49-F238E27FC236}">
                  <a16:creationId xmlns:a16="http://schemas.microsoft.com/office/drawing/2014/main" id="{E1C161FA-2914-4160-8811-FB1218C6E768}"/>
                </a:ext>
              </a:extLst>
            </p:cNvPr>
            <p:cNvSpPr/>
            <p:nvPr/>
          </p:nvSpPr>
          <p:spPr>
            <a:xfrm>
              <a:off x="7750229" y="3301538"/>
              <a:ext cx="1141614" cy="1618211"/>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Freeform: Shape 48">
              <a:extLst>
                <a:ext uri="{FF2B5EF4-FFF2-40B4-BE49-F238E27FC236}">
                  <a16:creationId xmlns:a16="http://schemas.microsoft.com/office/drawing/2014/main" id="{B2453417-FF45-4A16-BDE7-2EF0FBB9D77E}"/>
                </a:ext>
              </a:extLst>
            </p:cNvPr>
            <p:cNvSpPr/>
            <p:nvPr/>
          </p:nvSpPr>
          <p:spPr>
            <a:xfrm flipV="1">
              <a:off x="8799454" y="4508299"/>
              <a:ext cx="1356246" cy="2431902"/>
            </a:xfrm>
            <a:custGeom>
              <a:avLst/>
              <a:gdLst>
                <a:gd name="connsiteX0" fmla="*/ 0 w 1141614"/>
                <a:gd name="connsiteY0" fmla="*/ 1618211 h 1618211"/>
                <a:gd name="connsiteX1" fmla="*/ 576349 w 1141614"/>
                <a:gd name="connsiteY1" fmla="*/ 0 h 1618211"/>
                <a:gd name="connsiteX2" fmla="*/ 1141614 w 1141614"/>
                <a:gd name="connsiteY2" fmla="*/ 1618211 h 1618211"/>
              </a:gdLst>
              <a:ahLst/>
              <a:cxnLst>
                <a:cxn ang="0">
                  <a:pos x="connsiteX0" y="connsiteY0"/>
                </a:cxn>
                <a:cxn ang="0">
                  <a:pos x="connsiteX1" y="connsiteY1"/>
                </a:cxn>
                <a:cxn ang="0">
                  <a:pos x="connsiteX2" y="connsiteY2"/>
                </a:cxn>
              </a:cxnLst>
              <a:rect l="l" t="t" r="r" b="b"/>
              <a:pathLst>
                <a:path w="1141614" h="1618211">
                  <a:moveTo>
                    <a:pt x="0" y="1618211"/>
                  </a:moveTo>
                  <a:cubicBezTo>
                    <a:pt x="193040" y="809105"/>
                    <a:pt x="386080" y="0"/>
                    <a:pt x="576349" y="0"/>
                  </a:cubicBezTo>
                  <a:cubicBezTo>
                    <a:pt x="766618" y="0"/>
                    <a:pt x="954116" y="809105"/>
                    <a:pt x="1141614" y="1618211"/>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Tree>
    <p:extLst>
      <p:ext uri="{BB962C8B-B14F-4D97-AF65-F5344CB8AC3E}">
        <p14:creationId xmlns:p14="http://schemas.microsoft.com/office/powerpoint/2010/main" val="1560025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C86C-EB38-40D7-95C6-FF3BB9027699}"/>
              </a:ext>
            </a:extLst>
          </p:cNvPr>
          <p:cNvSpPr>
            <a:spLocks noGrp="1"/>
          </p:cNvSpPr>
          <p:nvPr>
            <p:ph type="title"/>
          </p:nvPr>
        </p:nvSpPr>
        <p:spPr/>
        <p:txBody>
          <a:bodyPr/>
          <a:lstStyle/>
          <a:p>
            <a:r>
              <a:rPr lang="en-US" dirty="0"/>
              <a:t>incorrect energy for Absorption</a:t>
            </a:r>
            <a:endParaRPr lang="en-AU" dirty="0"/>
          </a:p>
        </p:txBody>
      </p:sp>
      <p:sp>
        <p:nvSpPr>
          <p:cNvPr id="3" name="Content Placeholder 2">
            <a:extLst>
              <a:ext uri="{FF2B5EF4-FFF2-40B4-BE49-F238E27FC236}">
                <a16:creationId xmlns:a16="http://schemas.microsoft.com/office/drawing/2014/main" id="{72F3DB70-273B-4B59-AB38-307C9059B018}"/>
              </a:ext>
            </a:extLst>
          </p:cNvPr>
          <p:cNvSpPr>
            <a:spLocks noGrp="1"/>
          </p:cNvSpPr>
          <p:nvPr>
            <p:ph idx="1"/>
          </p:nvPr>
        </p:nvSpPr>
        <p:spPr>
          <a:xfrm>
            <a:off x="913795" y="2096064"/>
            <a:ext cx="10353762" cy="4152336"/>
          </a:xfrm>
        </p:spPr>
        <p:txBody>
          <a:bodyPr>
            <a:normAutofit fontScale="92500" lnSpcReduction="20000"/>
          </a:bodyPr>
          <a:lstStyle/>
          <a:p>
            <a:r>
              <a:rPr lang="en-US" dirty="0"/>
              <a:t>If the incident photon has at least enough energy to ionize the electron then the electron will be ejected from the atom, absorbing the photon and gaining any excess energy as kinetic energy</a:t>
            </a:r>
          </a:p>
          <a:p>
            <a:r>
              <a:rPr lang="en-US" dirty="0"/>
              <a:t>If the incident photon doesn’t have enough for ionization nor the exact right amount of energy to cause a transition then nothing will happen – this is why only specific colours are absorbed</a:t>
            </a:r>
          </a:p>
          <a:p>
            <a:endParaRPr lang="en-US" dirty="0"/>
          </a:p>
          <a:p>
            <a:r>
              <a:rPr lang="en-US" dirty="0"/>
              <a:t>If the energy is supplied by another electron instead of a photon (e.g. due to an electric current) then the electron giving energy does not need to have the exact right amount of energy </a:t>
            </a:r>
          </a:p>
          <a:p>
            <a:r>
              <a:rPr lang="en-US" dirty="0"/>
              <a:t>The absorbing electron will take as much energy as it needs for a transition leaving the other with the remainder – an electric current very easily excites electrons of any atom</a:t>
            </a:r>
            <a:endParaRPr lang="en-AU" dirty="0"/>
          </a:p>
          <a:p>
            <a:endParaRPr lang="en-AU" dirty="0"/>
          </a:p>
        </p:txBody>
      </p:sp>
    </p:spTree>
    <p:extLst>
      <p:ext uri="{BB962C8B-B14F-4D97-AF65-F5344CB8AC3E}">
        <p14:creationId xmlns:p14="http://schemas.microsoft.com/office/powerpoint/2010/main" val="799726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A429-3792-44CA-BFDD-F4FD447FC62B}"/>
              </a:ext>
            </a:extLst>
          </p:cNvPr>
          <p:cNvSpPr>
            <a:spLocks noGrp="1"/>
          </p:cNvSpPr>
          <p:nvPr>
            <p:ph type="title"/>
          </p:nvPr>
        </p:nvSpPr>
        <p:spPr/>
        <p:txBody>
          <a:bodyPr/>
          <a:lstStyle/>
          <a:p>
            <a:r>
              <a:rPr lang="en-US" dirty="0"/>
              <a:t>Energy level diagrams - </a:t>
            </a:r>
            <a:endParaRPr lang="en-AU" dirty="0"/>
          </a:p>
        </p:txBody>
      </p:sp>
      <p:sp>
        <p:nvSpPr>
          <p:cNvPr id="3" name="Content Placeholder 2">
            <a:extLst>
              <a:ext uri="{FF2B5EF4-FFF2-40B4-BE49-F238E27FC236}">
                <a16:creationId xmlns:a16="http://schemas.microsoft.com/office/drawing/2014/main" id="{1A59FEF9-009B-444F-977A-BF3857F75B63}"/>
              </a:ext>
            </a:extLst>
          </p:cNvPr>
          <p:cNvSpPr>
            <a:spLocks noGrp="1"/>
          </p:cNvSpPr>
          <p:nvPr>
            <p:ph idx="1"/>
          </p:nvPr>
        </p:nvSpPr>
        <p:spPr/>
        <p:txBody>
          <a:bodyPr/>
          <a:lstStyle/>
          <a:p>
            <a:r>
              <a:rPr lang="en-US" dirty="0"/>
              <a:t>Overly space consuming to draw energy level as circular orbits – energy level diagram</a:t>
            </a:r>
            <a:endParaRPr lang="en-AU" dirty="0"/>
          </a:p>
        </p:txBody>
      </p:sp>
      <p:grpSp>
        <p:nvGrpSpPr>
          <p:cNvPr id="19" name="Group 18">
            <a:extLst>
              <a:ext uri="{FF2B5EF4-FFF2-40B4-BE49-F238E27FC236}">
                <a16:creationId xmlns:a16="http://schemas.microsoft.com/office/drawing/2014/main" id="{B385A1C8-158C-4607-B52A-40FDA7ED61D5}"/>
              </a:ext>
            </a:extLst>
          </p:cNvPr>
          <p:cNvGrpSpPr/>
          <p:nvPr/>
        </p:nvGrpSpPr>
        <p:grpSpPr>
          <a:xfrm>
            <a:off x="1961655" y="2731303"/>
            <a:ext cx="3749971" cy="3977456"/>
            <a:chOff x="3244518" y="4118199"/>
            <a:chExt cx="2412000" cy="2412000"/>
          </a:xfrm>
        </p:grpSpPr>
        <p:sp>
          <p:nvSpPr>
            <p:cNvPr id="7" name="Oval 6">
              <a:extLst>
                <a:ext uri="{FF2B5EF4-FFF2-40B4-BE49-F238E27FC236}">
                  <a16:creationId xmlns:a16="http://schemas.microsoft.com/office/drawing/2014/main" id="{B0DC5892-5FB5-4799-B237-49D57D9D2627}"/>
                </a:ext>
              </a:extLst>
            </p:cNvPr>
            <p:cNvSpPr/>
            <p:nvPr/>
          </p:nvSpPr>
          <p:spPr>
            <a:xfrm>
              <a:off x="4315991" y="5189503"/>
              <a:ext cx="269055" cy="269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AU" dirty="0"/>
            </a:p>
          </p:txBody>
        </p:sp>
        <p:sp>
          <p:nvSpPr>
            <p:cNvPr id="8" name="Oval 7">
              <a:extLst>
                <a:ext uri="{FF2B5EF4-FFF2-40B4-BE49-F238E27FC236}">
                  <a16:creationId xmlns:a16="http://schemas.microsoft.com/office/drawing/2014/main" id="{46BC70F9-FAE3-4E62-B1F6-64A3B5D9BEA1}"/>
                </a:ext>
              </a:extLst>
            </p:cNvPr>
            <p:cNvSpPr/>
            <p:nvPr/>
          </p:nvSpPr>
          <p:spPr>
            <a:xfrm>
              <a:off x="4046936" y="4934971"/>
              <a:ext cx="807165" cy="8081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C1097D46-9FC7-4245-9AD8-4814E8CFB1B2}"/>
                </a:ext>
              </a:extLst>
            </p:cNvPr>
            <p:cNvSpPr/>
            <p:nvPr/>
          </p:nvSpPr>
          <p:spPr>
            <a:xfrm>
              <a:off x="3643353" y="4530884"/>
              <a:ext cx="1614330" cy="1616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F0CD6953-01F1-4BF1-B576-C2631CF61BE5}"/>
                </a:ext>
              </a:extLst>
            </p:cNvPr>
            <p:cNvSpPr/>
            <p:nvPr/>
          </p:nvSpPr>
          <p:spPr>
            <a:xfrm>
              <a:off x="4373413" y="4917543"/>
              <a:ext cx="80717" cy="80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A375BD67-495E-4501-ABA8-357F04E5A7FF}"/>
                </a:ext>
              </a:extLst>
            </p:cNvPr>
            <p:cNvSpPr/>
            <p:nvPr/>
          </p:nvSpPr>
          <p:spPr>
            <a:xfrm>
              <a:off x="3460518" y="4349058"/>
              <a:ext cx="1980000" cy="19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54B9B7BD-E935-4102-BCFF-FE7A5326953F}"/>
                </a:ext>
              </a:extLst>
            </p:cNvPr>
            <p:cNvSpPr/>
            <p:nvPr/>
          </p:nvSpPr>
          <p:spPr>
            <a:xfrm>
              <a:off x="3334518" y="4223058"/>
              <a:ext cx="2232000" cy="223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F06C5026-56AD-4A31-A99F-CD892179EF64}"/>
                </a:ext>
              </a:extLst>
            </p:cNvPr>
            <p:cNvSpPr/>
            <p:nvPr/>
          </p:nvSpPr>
          <p:spPr>
            <a:xfrm>
              <a:off x="3244518" y="4118199"/>
              <a:ext cx="2412000" cy="241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8" name="Group 27">
            <a:extLst>
              <a:ext uri="{FF2B5EF4-FFF2-40B4-BE49-F238E27FC236}">
                <a16:creationId xmlns:a16="http://schemas.microsoft.com/office/drawing/2014/main" id="{F4874610-6F50-46A7-AD29-1DD7FA972765}"/>
              </a:ext>
            </a:extLst>
          </p:cNvPr>
          <p:cNvGrpSpPr/>
          <p:nvPr/>
        </p:nvGrpSpPr>
        <p:grpSpPr>
          <a:xfrm>
            <a:off x="3795199" y="2731303"/>
            <a:ext cx="2558576" cy="1346880"/>
            <a:chOff x="5046572" y="3036989"/>
            <a:chExt cx="2098856" cy="989042"/>
          </a:xfrm>
        </p:grpSpPr>
        <p:cxnSp>
          <p:nvCxnSpPr>
            <p:cNvPr id="29" name="Straight Connector 28">
              <a:extLst>
                <a:ext uri="{FF2B5EF4-FFF2-40B4-BE49-F238E27FC236}">
                  <a16:creationId xmlns:a16="http://schemas.microsoft.com/office/drawing/2014/main" id="{C0F26149-990B-4C7B-8968-426F20C3026B}"/>
                </a:ext>
              </a:extLst>
            </p:cNvPr>
            <p:cNvCxnSpPr/>
            <p:nvPr/>
          </p:nvCxnSpPr>
          <p:spPr>
            <a:xfrm>
              <a:off x="5046572" y="4026031"/>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9EC9A0C-6E65-491F-ADB3-964D82D7E6DD}"/>
                </a:ext>
              </a:extLst>
            </p:cNvPr>
            <p:cNvCxnSpPr/>
            <p:nvPr/>
          </p:nvCxnSpPr>
          <p:spPr>
            <a:xfrm>
              <a:off x="5046572" y="3536716"/>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87593DC-99D8-40CE-ABC4-713757EF66D0}"/>
                </a:ext>
              </a:extLst>
            </p:cNvPr>
            <p:cNvCxnSpPr/>
            <p:nvPr/>
          </p:nvCxnSpPr>
          <p:spPr>
            <a:xfrm>
              <a:off x="5046572" y="3316540"/>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77910E-D925-4CC3-8E89-5F3B54042060}"/>
                </a:ext>
              </a:extLst>
            </p:cNvPr>
            <p:cNvCxnSpPr/>
            <p:nvPr/>
          </p:nvCxnSpPr>
          <p:spPr>
            <a:xfrm>
              <a:off x="5046572" y="3165682"/>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674F058-B5CA-424E-971E-212BEBE10136}"/>
                </a:ext>
              </a:extLst>
            </p:cNvPr>
            <p:cNvCxnSpPr/>
            <p:nvPr/>
          </p:nvCxnSpPr>
          <p:spPr>
            <a:xfrm>
              <a:off x="5046572" y="3036989"/>
              <a:ext cx="2098856"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5631CF4-381B-4DA7-8EAC-97EB051EB3BB}"/>
              </a:ext>
            </a:extLst>
          </p:cNvPr>
          <p:cNvGrpSpPr/>
          <p:nvPr/>
        </p:nvGrpSpPr>
        <p:grpSpPr>
          <a:xfrm>
            <a:off x="6452765" y="2463770"/>
            <a:ext cx="4505748" cy="1754445"/>
            <a:chOff x="6452765" y="2463770"/>
            <a:chExt cx="4505748" cy="1754445"/>
          </a:xfrm>
        </p:grpSpPr>
        <p:grpSp>
          <p:nvGrpSpPr>
            <p:cNvPr id="40" name="Group 39">
              <a:extLst>
                <a:ext uri="{FF2B5EF4-FFF2-40B4-BE49-F238E27FC236}">
                  <a16:creationId xmlns:a16="http://schemas.microsoft.com/office/drawing/2014/main" id="{672D3427-E6A6-436E-902C-BE0B6102269A}"/>
                </a:ext>
              </a:extLst>
            </p:cNvPr>
            <p:cNvGrpSpPr/>
            <p:nvPr/>
          </p:nvGrpSpPr>
          <p:grpSpPr>
            <a:xfrm>
              <a:off x="6452765" y="2588491"/>
              <a:ext cx="4505748" cy="1629724"/>
              <a:chOff x="6452765" y="2588491"/>
              <a:chExt cx="4505748" cy="1629724"/>
            </a:xfrm>
          </p:grpSpPr>
          <p:grpSp>
            <p:nvGrpSpPr>
              <p:cNvPr id="27" name="Group 26">
                <a:extLst>
                  <a:ext uri="{FF2B5EF4-FFF2-40B4-BE49-F238E27FC236}">
                    <a16:creationId xmlns:a16="http://schemas.microsoft.com/office/drawing/2014/main" id="{3C3F605D-83ED-47E1-9A6E-915DA3554266}"/>
                  </a:ext>
                </a:extLst>
              </p:cNvPr>
              <p:cNvGrpSpPr/>
              <p:nvPr/>
            </p:nvGrpSpPr>
            <p:grpSpPr>
              <a:xfrm>
                <a:off x="6452765" y="2731303"/>
                <a:ext cx="2558576" cy="1346880"/>
                <a:chOff x="5046572" y="3036989"/>
                <a:chExt cx="2098856" cy="989042"/>
              </a:xfrm>
            </p:grpSpPr>
            <p:cxnSp>
              <p:nvCxnSpPr>
                <p:cNvPr id="21" name="Straight Connector 20">
                  <a:extLst>
                    <a:ext uri="{FF2B5EF4-FFF2-40B4-BE49-F238E27FC236}">
                      <a16:creationId xmlns:a16="http://schemas.microsoft.com/office/drawing/2014/main" id="{1DA16D9D-0B9F-4A2F-B7D0-2D2F9DD00C7C}"/>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6E17F0-AB5F-474D-8C78-4FC3151EC000}"/>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8474F1-11EB-4F23-80B0-2D3833A134D2}"/>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9512B7-4ADC-4DE8-AFDA-EB35A838AB93}"/>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799575-DD87-4391-AB4B-8847CC289218}"/>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D9763C59-B75E-4212-ACE4-7F0F99D1ED13}"/>
                  </a:ext>
                </a:extLst>
              </p:cNvPr>
              <p:cNvSpPr txBox="1"/>
              <p:nvPr/>
            </p:nvSpPr>
            <p:spPr>
              <a:xfrm>
                <a:off x="9011341" y="3941216"/>
                <a:ext cx="1589087" cy="276999"/>
              </a:xfrm>
              <a:prstGeom prst="rect">
                <a:avLst/>
              </a:prstGeom>
              <a:noFill/>
            </p:spPr>
            <p:txBody>
              <a:bodyPr wrap="square" rtlCol="0">
                <a:spAutoFit/>
              </a:bodyPr>
              <a:lstStyle/>
              <a:p>
                <a:r>
                  <a:rPr lang="en-US" sz="1200" dirty="0"/>
                  <a:t>Ground state n=1</a:t>
                </a:r>
                <a:endParaRPr lang="en-AU" sz="1200" dirty="0"/>
              </a:p>
            </p:txBody>
          </p:sp>
          <p:sp>
            <p:nvSpPr>
              <p:cNvPr id="36" name="TextBox 35">
                <a:extLst>
                  <a:ext uri="{FF2B5EF4-FFF2-40B4-BE49-F238E27FC236}">
                    <a16:creationId xmlns:a16="http://schemas.microsoft.com/office/drawing/2014/main" id="{7FD4D095-DDF8-43CD-AD6E-6A1811766A2C}"/>
                  </a:ext>
                </a:extLst>
              </p:cNvPr>
              <p:cNvSpPr txBox="1"/>
              <p:nvPr/>
            </p:nvSpPr>
            <p:spPr>
              <a:xfrm>
                <a:off x="9011341" y="2968209"/>
                <a:ext cx="1718572" cy="276999"/>
              </a:xfrm>
              <a:prstGeom prst="rect">
                <a:avLst/>
              </a:prstGeom>
              <a:noFill/>
            </p:spPr>
            <p:txBody>
              <a:bodyPr wrap="square" rtlCol="0">
                <a:spAutoFit/>
              </a:bodyPr>
              <a:lstStyle/>
              <a:p>
                <a:r>
                  <a:rPr lang="en-US" sz="1200" dirty="0"/>
                  <a:t>2</a:t>
                </a:r>
                <a:r>
                  <a:rPr lang="en-US" sz="1200" baseline="30000" dirty="0"/>
                  <a:t>nd</a:t>
                </a:r>
                <a:r>
                  <a:rPr lang="en-US" sz="1200" dirty="0"/>
                  <a:t> excited state n=3</a:t>
                </a:r>
                <a:endParaRPr lang="en-AU" sz="1200" dirty="0"/>
              </a:p>
            </p:txBody>
          </p:sp>
          <p:sp>
            <p:nvSpPr>
              <p:cNvPr id="37" name="TextBox 36">
                <a:extLst>
                  <a:ext uri="{FF2B5EF4-FFF2-40B4-BE49-F238E27FC236}">
                    <a16:creationId xmlns:a16="http://schemas.microsoft.com/office/drawing/2014/main" id="{D623007A-34B7-4D7A-A480-72E968A96A59}"/>
                  </a:ext>
                </a:extLst>
              </p:cNvPr>
              <p:cNvSpPr txBox="1"/>
              <p:nvPr/>
            </p:nvSpPr>
            <p:spPr>
              <a:xfrm>
                <a:off x="9011341" y="3272140"/>
                <a:ext cx="1947172" cy="276999"/>
              </a:xfrm>
              <a:prstGeom prst="rect">
                <a:avLst/>
              </a:prstGeom>
              <a:noFill/>
            </p:spPr>
            <p:txBody>
              <a:bodyPr wrap="square" rtlCol="0">
                <a:spAutoFit/>
              </a:bodyPr>
              <a:lstStyle/>
              <a:p>
                <a:r>
                  <a:rPr lang="en-US" sz="1200" dirty="0"/>
                  <a:t>1</a:t>
                </a:r>
                <a:r>
                  <a:rPr lang="en-US" sz="1200" baseline="30000" dirty="0"/>
                  <a:t>st</a:t>
                </a:r>
                <a:r>
                  <a:rPr lang="en-US" sz="1200" dirty="0"/>
                  <a:t> excited state n=2</a:t>
                </a:r>
                <a:endParaRPr lang="en-AU" sz="1200" dirty="0"/>
              </a:p>
            </p:txBody>
          </p:sp>
          <p:sp>
            <p:nvSpPr>
              <p:cNvPr id="38" name="TextBox 37">
                <a:extLst>
                  <a:ext uri="{FF2B5EF4-FFF2-40B4-BE49-F238E27FC236}">
                    <a16:creationId xmlns:a16="http://schemas.microsoft.com/office/drawing/2014/main" id="{2560F488-9156-49DD-8F9F-BCC3EF2053AC}"/>
                  </a:ext>
                </a:extLst>
              </p:cNvPr>
              <p:cNvSpPr txBox="1"/>
              <p:nvPr/>
            </p:nvSpPr>
            <p:spPr>
              <a:xfrm>
                <a:off x="9011341" y="2773329"/>
                <a:ext cx="1718572" cy="276999"/>
              </a:xfrm>
              <a:prstGeom prst="rect">
                <a:avLst/>
              </a:prstGeom>
              <a:noFill/>
            </p:spPr>
            <p:txBody>
              <a:bodyPr wrap="square" rtlCol="0">
                <a:spAutoFit/>
              </a:bodyPr>
              <a:lstStyle/>
              <a:p>
                <a:r>
                  <a:rPr lang="en-US" sz="1200" dirty="0"/>
                  <a:t>3</a:t>
                </a:r>
                <a:r>
                  <a:rPr lang="en-US" sz="1200" baseline="30000" dirty="0"/>
                  <a:t>rd</a:t>
                </a:r>
                <a:r>
                  <a:rPr lang="en-US" sz="1200" dirty="0"/>
                  <a:t> excited state n=4</a:t>
                </a:r>
                <a:endParaRPr lang="en-AU" sz="1200" dirty="0"/>
              </a:p>
            </p:txBody>
          </p:sp>
          <p:sp>
            <p:nvSpPr>
              <p:cNvPr id="39" name="TextBox 38">
                <a:extLst>
                  <a:ext uri="{FF2B5EF4-FFF2-40B4-BE49-F238E27FC236}">
                    <a16:creationId xmlns:a16="http://schemas.microsoft.com/office/drawing/2014/main" id="{D255A629-9920-4AD3-92C7-FFA4927ABCC8}"/>
                  </a:ext>
                </a:extLst>
              </p:cNvPr>
              <p:cNvSpPr txBox="1"/>
              <p:nvPr/>
            </p:nvSpPr>
            <p:spPr>
              <a:xfrm>
                <a:off x="9011341" y="2588491"/>
                <a:ext cx="1718572" cy="276999"/>
              </a:xfrm>
              <a:prstGeom prst="rect">
                <a:avLst/>
              </a:prstGeom>
              <a:noFill/>
            </p:spPr>
            <p:txBody>
              <a:bodyPr wrap="square" rtlCol="0">
                <a:spAutoFit/>
              </a:bodyPr>
              <a:lstStyle/>
              <a:p>
                <a:r>
                  <a:rPr lang="en-US" sz="1200" dirty="0"/>
                  <a:t>4</a:t>
                </a:r>
                <a:r>
                  <a:rPr lang="en-US" sz="1200" baseline="30000" dirty="0"/>
                  <a:t>th</a:t>
                </a:r>
                <a:r>
                  <a:rPr lang="en-US" sz="1200" dirty="0"/>
                  <a:t> excited state n=5</a:t>
                </a:r>
                <a:endParaRPr lang="en-AU" sz="1200" dirty="0"/>
              </a:p>
            </p:txBody>
          </p:sp>
        </p:grpSp>
        <p:cxnSp>
          <p:nvCxnSpPr>
            <p:cNvPr id="41" name="Straight Connector 40">
              <a:extLst>
                <a:ext uri="{FF2B5EF4-FFF2-40B4-BE49-F238E27FC236}">
                  <a16:creationId xmlns:a16="http://schemas.microsoft.com/office/drawing/2014/main" id="{30257FB5-97F3-4559-94AB-7C66210702A7}"/>
                </a:ext>
              </a:extLst>
            </p:cNvPr>
            <p:cNvCxnSpPr/>
            <p:nvPr/>
          </p:nvCxnSpPr>
          <p:spPr>
            <a:xfrm>
              <a:off x="6452765" y="264873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761DB82-6089-424C-B9FA-23C98A88B930}"/>
                </a:ext>
              </a:extLst>
            </p:cNvPr>
            <p:cNvSpPr txBox="1"/>
            <p:nvPr/>
          </p:nvSpPr>
          <p:spPr>
            <a:xfrm>
              <a:off x="9010774" y="2463770"/>
              <a:ext cx="1718572" cy="276999"/>
            </a:xfrm>
            <a:prstGeom prst="rect">
              <a:avLst/>
            </a:prstGeom>
            <a:noFill/>
          </p:spPr>
          <p:txBody>
            <a:bodyPr wrap="square" rtlCol="0">
              <a:spAutoFit/>
            </a:bodyPr>
            <a:lstStyle/>
            <a:p>
              <a:r>
                <a:rPr lang="en-US" sz="1200" dirty="0" err="1"/>
                <a:t>ionisation</a:t>
              </a:r>
              <a:endParaRPr lang="en-AU" sz="1200" dirty="0"/>
            </a:p>
          </p:txBody>
        </p:sp>
      </p:grpSp>
    </p:spTree>
    <p:extLst>
      <p:ext uri="{BB962C8B-B14F-4D97-AF65-F5344CB8AC3E}">
        <p14:creationId xmlns:p14="http://schemas.microsoft.com/office/powerpoint/2010/main" val="3280551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2279-FC18-4337-819F-CE1F8B949858}"/>
              </a:ext>
            </a:extLst>
          </p:cNvPr>
          <p:cNvSpPr>
            <a:spLocks noGrp="1"/>
          </p:cNvSpPr>
          <p:nvPr>
            <p:ph type="title"/>
          </p:nvPr>
        </p:nvSpPr>
        <p:spPr/>
        <p:txBody>
          <a:bodyPr/>
          <a:lstStyle/>
          <a:p>
            <a:r>
              <a:rPr lang="en-US" dirty="0"/>
              <a:t>Working with energy level diagrams</a:t>
            </a:r>
            <a:endParaRPr lang="en-AU" dirty="0"/>
          </a:p>
        </p:txBody>
      </p:sp>
      <p:sp>
        <p:nvSpPr>
          <p:cNvPr id="3" name="Content Placeholder 2">
            <a:extLst>
              <a:ext uri="{FF2B5EF4-FFF2-40B4-BE49-F238E27FC236}">
                <a16:creationId xmlns:a16="http://schemas.microsoft.com/office/drawing/2014/main" id="{5B256CEA-832F-4FE8-A3EC-9C8CCB2C17B8}"/>
              </a:ext>
            </a:extLst>
          </p:cNvPr>
          <p:cNvSpPr>
            <a:spLocks noGrp="1"/>
          </p:cNvSpPr>
          <p:nvPr>
            <p:ph idx="1"/>
          </p:nvPr>
        </p:nvSpPr>
        <p:spPr>
          <a:xfrm>
            <a:off x="913795" y="2396622"/>
            <a:ext cx="5540345" cy="4368990"/>
          </a:xfrm>
        </p:spPr>
        <p:txBody>
          <a:bodyPr>
            <a:normAutofit lnSpcReduction="10000"/>
          </a:bodyPr>
          <a:lstStyle/>
          <a:p>
            <a:r>
              <a:rPr lang="en-US" dirty="0"/>
              <a:t>electron transitions shown as arrows</a:t>
            </a:r>
          </a:p>
          <a:p>
            <a:r>
              <a:rPr lang="en-US" dirty="0"/>
              <a:t>energy of energy levels shown as negative values as they are the binding energy for an electron at that level – the energy the electron would have to gain to be removed from the atom</a:t>
            </a:r>
          </a:p>
          <a:p>
            <a:r>
              <a:rPr lang="en-US" dirty="0"/>
              <a:t>energy levels numbered in order from the lowest energy level – known as the quantum number</a:t>
            </a:r>
          </a:p>
          <a:p>
            <a:r>
              <a:rPr lang="en-US" dirty="0"/>
              <a:t>n=</a:t>
            </a:r>
            <a:r>
              <a:rPr lang="en-AU" dirty="0"/>
              <a:t>∞ used to refer to ionisation – the point at which an electron is removed from an atom</a:t>
            </a:r>
            <a:endParaRPr lang="en-US" dirty="0"/>
          </a:p>
        </p:txBody>
      </p:sp>
      <p:grpSp>
        <p:nvGrpSpPr>
          <p:cNvPr id="38" name="Group 37">
            <a:extLst>
              <a:ext uri="{FF2B5EF4-FFF2-40B4-BE49-F238E27FC236}">
                <a16:creationId xmlns:a16="http://schemas.microsoft.com/office/drawing/2014/main" id="{92C7749C-1CC0-48A7-BC19-A05EB98ABEA6}"/>
              </a:ext>
            </a:extLst>
          </p:cNvPr>
          <p:cNvGrpSpPr/>
          <p:nvPr/>
        </p:nvGrpSpPr>
        <p:grpSpPr>
          <a:xfrm>
            <a:off x="6666118" y="2396622"/>
            <a:ext cx="5183179" cy="2681047"/>
            <a:chOff x="6502400" y="2457006"/>
            <a:chExt cx="3813266" cy="1712021"/>
          </a:xfrm>
        </p:grpSpPr>
        <p:grpSp>
          <p:nvGrpSpPr>
            <p:cNvPr id="36" name="Group 35">
              <a:extLst>
                <a:ext uri="{FF2B5EF4-FFF2-40B4-BE49-F238E27FC236}">
                  <a16:creationId xmlns:a16="http://schemas.microsoft.com/office/drawing/2014/main" id="{126E540E-BA95-49A0-B508-163C425FE322}"/>
                </a:ext>
              </a:extLst>
            </p:cNvPr>
            <p:cNvGrpSpPr/>
            <p:nvPr/>
          </p:nvGrpSpPr>
          <p:grpSpPr>
            <a:xfrm>
              <a:off x="6502400" y="2622068"/>
              <a:ext cx="2752781" cy="1429445"/>
              <a:chOff x="6696605" y="2622068"/>
              <a:chExt cx="2558576" cy="1429445"/>
            </a:xfrm>
          </p:grpSpPr>
          <p:grpSp>
            <p:nvGrpSpPr>
              <p:cNvPr id="21" name="Group 20">
                <a:extLst>
                  <a:ext uri="{FF2B5EF4-FFF2-40B4-BE49-F238E27FC236}">
                    <a16:creationId xmlns:a16="http://schemas.microsoft.com/office/drawing/2014/main" id="{162721FF-A655-4A9F-89D6-E288E828CBEE}"/>
                  </a:ext>
                </a:extLst>
              </p:cNvPr>
              <p:cNvGrpSpPr/>
              <p:nvPr/>
            </p:nvGrpSpPr>
            <p:grpSpPr>
              <a:xfrm>
                <a:off x="6696605" y="2704633"/>
                <a:ext cx="2558576" cy="1346880"/>
                <a:chOff x="5046572" y="3036989"/>
                <a:chExt cx="2098856" cy="989042"/>
              </a:xfrm>
            </p:grpSpPr>
            <p:cxnSp>
              <p:nvCxnSpPr>
                <p:cNvPr id="27" name="Straight Connector 26">
                  <a:extLst>
                    <a:ext uri="{FF2B5EF4-FFF2-40B4-BE49-F238E27FC236}">
                      <a16:creationId xmlns:a16="http://schemas.microsoft.com/office/drawing/2014/main" id="{520D562F-6E19-454E-8FBC-7CFFF90008DC}"/>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AF184B7-F15A-4916-A69F-481C27CD582F}"/>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132BCA-7E8E-4ADB-99F0-B1E4850F1142}"/>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45588C-D113-4399-BC68-258DCBBE976E}"/>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6F4EA6-826E-4AC5-AA4E-44A239E0C50E}"/>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178579D4-6001-434A-BC36-BA8A31B0DFE6}"/>
                  </a:ext>
                </a:extLst>
              </p:cNvPr>
              <p:cNvCxnSpPr/>
              <p:nvPr/>
            </p:nvCxnSpPr>
            <p:spPr>
              <a:xfrm>
                <a:off x="6696605" y="262206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3FE9D189-3151-4B37-AE04-A7E6FD92349D}"/>
                </a:ext>
              </a:extLst>
            </p:cNvPr>
            <p:cNvSpPr txBox="1"/>
            <p:nvPr/>
          </p:nvSpPr>
          <p:spPr>
            <a:xfrm>
              <a:off x="8687293" y="2457006"/>
              <a:ext cx="641944" cy="176882"/>
            </a:xfrm>
            <a:prstGeom prst="rect">
              <a:avLst/>
            </a:prstGeom>
            <a:noFill/>
          </p:spPr>
          <p:txBody>
            <a:bodyPr wrap="square" rtlCol="0">
              <a:spAutoFit/>
            </a:bodyPr>
            <a:lstStyle/>
            <a:p>
              <a:r>
                <a:rPr lang="en-US" sz="1200" dirty="0" err="1"/>
                <a:t>ionisation</a:t>
              </a:r>
              <a:endParaRPr lang="en-AU" sz="1200" dirty="0"/>
            </a:p>
          </p:txBody>
        </p:sp>
        <p:sp>
          <p:nvSpPr>
            <p:cNvPr id="32" name="TextBox 31">
              <a:extLst>
                <a:ext uri="{FF2B5EF4-FFF2-40B4-BE49-F238E27FC236}">
                  <a16:creationId xmlns:a16="http://schemas.microsoft.com/office/drawing/2014/main" id="{4B089CB5-FA2A-4A44-8E71-F7ACAF580632}"/>
                </a:ext>
              </a:extLst>
            </p:cNvPr>
            <p:cNvSpPr txBox="1"/>
            <p:nvPr/>
          </p:nvSpPr>
          <p:spPr>
            <a:xfrm>
              <a:off x="8524553" y="3892028"/>
              <a:ext cx="1069920" cy="276999"/>
            </a:xfrm>
            <a:prstGeom prst="rect">
              <a:avLst/>
            </a:prstGeom>
            <a:noFill/>
          </p:spPr>
          <p:txBody>
            <a:bodyPr wrap="square" rtlCol="0">
              <a:spAutoFit/>
            </a:bodyPr>
            <a:lstStyle/>
            <a:p>
              <a:r>
                <a:rPr lang="en-US" sz="1200" dirty="0"/>
                <a:t>ground state</a:t>
              </a:r>
              <a:endParaRPr lang="en-AU" sz="1200" dirty="0"/>
            </a:p>
          </p:txBody>
        </p:sp>
        <p:sp>
          <p:nvSpPr>
            <p:cNvPr id="33" name="TextBox 32">
              <a:extLst>
                <a:ext uri="{FF2B5EF4-FFF2-40B4-BE49-F238E27FC236}">
                  <a16:creationId xmlns:a16="http://schemas.microsoft.com/office/drawing/2014/main" id="{4C278328-876F-4AAE-9DAC-D262133B8819}"/>
                </a:ext>
              </a:extLst>
            </p:cNvPr>
            <p:cNvSpPr txBox="1"/>
            <p:nvPr/>
          </p:nvSpPr>
          <p:spPr>
            <a:xfrm>
              <a:off x="8396931" y="3231636"/>
              <a:ext cx="1325163" cy="276999"/>
            </a:xfrm>
            <a:prstGeom prst="rect">
              <a:avLst/>
            </a:prstGeom>
            <a:noFill/>
          </p:spPr>
          <p:txBody>
            <a:bodyPr wrap="square" rtlCol="0">
              <a:spAutoFit/>
            </a:bodyPr>
            <a:lstStyle/>
            <a:p>
              <a:r>
                <a:rPr lang="en-US" sz="1200" dirty="0"/>
                <a:t>1</a:t>
              </a:r>
              <a:r>
                <a:rPr lang="en-US" sz="1200" baseline="30000" dirty="0"/>
                <a:t>st</a:t>
              </a:r>
              <a:r>
                <a:rPr lang="en-US" sz="1200" dirty="0"/>
                <a:t> excited state</a:t>
              </a:r>
              <a:endParaRPr lang="en-AU" sz="1200" dirty="0"/>
            </a:p>
          </p:txBody>
        </p:sp>
        <p:sp>
          <p:nvSpPr>
            <p:cNvPr id="34" name="TextBox 33">
              <a:extLst>
                <a:ext uri="{FF2B5EF4-FFF2-40B4-BE49-F238E27FC236}">
                  <a16:creationId xmlns:a16="http://schemas.microsoft.com/office/drawing/2014/main" id="{3F34E1A0-2067-467A-855B-D9EC729560B5}"/>
                </a:ext>
              </a:extLst>
            </p:cNvPr>
            <p:cNvSpPr txBox="1"/>
            <p:nvPr/>
          </p:nvSpPr>
          <p:spPr>
            <a:xfrm>
              <a:off x="8346737" y="2937038"/>
              <a:ext cx="1353288" cy="276999"/>
            </a:xfrm>
            <a:prstGeom prst="rect">
              <a:avLst/>
            </a:prstGeom>
            <a:noFill/>
          </p:spPr>
          <p:txBody>
            <a:bodyPr wrap="square" rtlCol="0">
              <a:spAutoFit/>
            </a:bodyPr>
            <a:lstStyle/>
            <a:p>
              <a:r>
                <a:rPr lang="en-US" sz="1200" dirty="0"/>
                <a:t>2</a:t>
              </a:r>
              <a:r>
                <a:rPr lang="en-US" sz="1200" baseline="30000" dirty="0"/>
                <a:t>nd</a:t>
              </a:r>
              <a:r>
                <a:rPr lang="en-US" sz="1200" dirty="0"/>
                <a:t> excited state</a:t>
              </a:r>
              <a:endParaRPr lang="en-AU" sz="1200" dirty="0"/>
            </a:p>
          </p:txBody>
        </p:sp>
        <p:grpSp>
          <p:nvGrpSpPr>
            <p:cNvPr id="37" name="Group 36">
              <a:extLst>
                <a:ext uri="{FF2B5EF4-FFF2-40B4-BE49-F238E27FC236}">
                  <a16:creationId xmlns:a16="http://schemas.microsoft.com/office/drawing/2014/main" id="{D77097AA-7EAA-4B6A-88FA-042B3A51C968}"/>
                </a:ext>
              </a:extLst>
            </p:cNvPr>
            <p:cNvGrpSpPr/>
            <p:nvPr/>
          </p:nvGrpSpPr>
          <p:grpSpPr>
            <a:xfrm>
              <a:off x="9255180" y="2541344"/>
              <a:ext cx="1060486" cy="1567797"/>
              <a:chOff x="9255180" y="2541344"/>
              <a:chExt cx="1060486" cy="1567797"/>
            </a:xfrm>
          </p:grpSpPr>
          <p:sp>
            <p:nvSpPr>
              <p:cNvPr id="22" name="TextBox 21">
                <a:extLst>
                  <a:ext uri="{FF2B5EF4-FFF2-40B4-BE49-F238E27FC236}">
                    <a16:creationId xmlns:a16="http://schemas.microsoft.com/office/drawing/2014/main" id="{F4D03E87-9E10-4E3E-97BA-367E02333722}"/>
                  </a:ext>
                </a:extLst>
              </p:cNvPr>
              <p:cNvSpPr txBox="1"/>
              <p:nvPr/>
            </p:nvSpPr>
            <p:spPr>
              <a:xfrm>
                <a:off x="9255180" y="3951913"/>
                <a:ext cx="997744" cy="157228"/>
              </a:xfrm>
              <a:prstGeom prst="rect">
                <a:avLst/>
              </a:prstGeom>
              <a:noFill/>
            </p:spPr>
            <p:txBody>
              <a:bodyPr wrap="square" rtlCol="0">
                <a:spAutoFit/>
              </a:bodyPr>
              <a:lstStyle/>
              <a:p>
                <a:r>
                  <a:rPr lang="en-US" sz="1000" dirty="0"/>
                  <a:t>n = 1	E</a:t>
                </a:r>
                <a:r>
                  <a:rPr lang="en-US" sz="1000" baseline="-25000" dirty="0"/>
                  <a:t>1 </a:t>
                </a:r>
                <a:r>
                  <a:rPr lang="en-US" sz="1000" dirty="0"/>
                  <a:t>= -13.6eV</a:t>
                </a:r>
                <a:endParaRPr lang="en-AU" sz="1000" dirty="0"/>
              </a:p>
            </p:txBody>
          </p:sp>
          <p:sp>
            <p:nvSpPr>
              <p:cNvPr id="23" name="TextBox 22">
                <a:extLst>
                  <a:ext uri="{FF2B5EF4-FFF2-40B4-BE49-F238E27FC236}">
                    <a16:creationId xmlns:a16="http://schemas.microsoft.com/office/drawing/2014/main" id="{37ABC047-2414-4E46-AA22-411B0D413B0B}"/>
                  </a:ext>
                </a:extLst>
              </p:cNvPr>
              <p:cNvSpPr txBox="1"/>
              <p:nvPr/>
            </p:nvSpPr>
            <p:spPr>
              <a:xfrm>
                <a:off x="9255181" y="2995873"/>
                <a:ext cx="1060485" cy="157228"/>
              </a:xfrm>
              <a:prstGeom prst="rect">
                <a:avLst/>
              </a:prstGeom>
              <a:noFill/>
            </p:spPr>
            <p:txBody>
              <a:bodyPr wrap="square" rtlCol="0">
                <a:spAutoFit/>
              </a:bodyPr>
              <a:lstStyle/>
              <a:p>
                <a:r>
                  <a:rPr lang="en-US" sz="1000" dirty="0"/>
                  <a:t>n = 3	E</a:t>
                </a:r>
                <a:r>
                  <a:rPr lang="en-US" sz="1000" baseline="-25000" dirty="0"/>
                  <a:t>3</a:t>
                </a:r>
                <a:r>
                  <a:rPr lang="en-US" sz="1000" dirty="0"/>
                  <a:t> = -1.51 eV</a:t>
                </a:r>
                <a:endParaRPr lang="en-AU" sz="1000" dirty="0"/>
              </a:p>
            </p:txBody>
          </p:sp>
          <p:sp>
            <p:nvSpPr>
              <p:cNvPr id="24" name="TextBox 23">
                <a:extLst>
                  <a:ext uri="{FF2B5EF4-FFF2-40B4-BE49-F238E27FC236}">
                    <a16:creationId xmlns:a16="http://schemas.microsoft.com/office/drawing/2014/main" id="{A0D45641-3037-40B9-A17A-0F478165BDC5}"/>
                  </a:ext>
                </a:extLst>
              </p:cNvPr>
              <p:cNvSpPr txBox="1"/>
              <p:nvPr/>
            </p:nvSpPr>
            <p:spPr>
              <a:xfrm>
                <a:off x="9255180" y="3290765"/>
                <a:ext cx="997744" cy="157228"/>
              </a:xfrm>
              <a:prstGeom prst="rect">
                <a:avLst/>
              </a:prstGeom>
              <a:noFill/>
            </p:spPr>
            <p:txBody>
              <a:bodyPr wrap="square" rtlCol="0">
                <a:spAutoFit/>
              </a:bodyPr>
              <a:lstStyle/>
              <a:p>
                <a:r>
                  <a:rPr lang="en-US" sz="1000" dirty="0"/>
                  <a:t>n = 2	E</a:t>
                </a:r>
                <a:r>
                  <a:rPr lang="en-US" sz="1000" baseline="-25000" dirty="0"/>
                  <a:t>2 </a:t>
                </a:r>
                <a:r>
                  <a:rPr lang="en-US" sz="1000" dirty="0"/>
                  <a:t>= -3.4 eV</a:t>
                </a:r>
                <a:endParaRPr lang="en-AU" sz="1000" dirty="0"/>
              </a:p>
            </p:txBody>
          </p:sp>
          <p:sp>
            <p:nvSpPr>
              <p:cNvPr id="25" name="TextBox 24">
                <a:extLst>
                  <a:ext uri="{FF2B5EF4-FFF2-40B4-BE49-F238E27FC236}">
                    <a16:creationId xmlns:a16="http://schemas.microsoft.com/office/drawing/2014/main" id="{492C5B0F-2911-4A25-9D3F-E82A1C7BA2B8}"/>
                  </a:ext>
                </a:extLst>
              </p:cNvPr>
              <p:cNvSpPr txBox="1"/>
              <p:nvPr/>
            </p:nvSpPr>
            <p:spPr>
              <a:xfrm>
                <a:off x="9255181" y="2801125"/>
                <a:ext cx="1060485" cy="157228"/>
              </a:xfrm>
              <a:prstGeom prst="rect">
                <a:avLst/>
              </a:prstGeom>
              <a:noFill/>
            </p:spPr>
            <p:txBody>
              <a:bodyPr wrap="square" rtlCol="0">
                <a:spAutoFit/>
              </a:bodyPr>
              <a:lstStyle/>
              <a:p>
                <a:r>
                  <a:rPr lang="en-US" sz="1000" dirty="0"/>
                  <a:t>n = 4	E</a:t>
                </a:r>
                <a:r>
                  <a:rPr lang="en-US" sz="1000" baseline="-25000" dirty="0"/>
                  <a:t>4</a:t>
                </a:r>
                <a:r>
                  <a:rPr lang="en-US" sz="1000" dirty="0"/>
                  <a:t> = -0.85 eV</a:t>
                </a:r>
                <a:endParaRPr lang="en-AU" sz="1000" dirty="0"/>
              </a:p>
            </p:txBody>
          </p:sp>
          <p:sp>
            <p:nvSpPr>
              <p:cNvPr id="26" name="TextBox 25">
                <a:extLst>
                  <a:ext uri="{FF2B5EF4-FFF2-40B4-BE49-F238E27FC236}">
                    <a16:creationId xmlns:a16="http://schemas.microsoft.com/office/drawing/2014/main" id="{77E81591-BF50-4933-8225-81C5B0089E09}"/>
                  </a:ext>
                </a:extLst>
              </p:cNvPr>
              <p:cNvSpPr txBox="1"/>
              <p:nvPr/>
            </p:nvSpPr>
            <p:spPr>
              <a:xfrm>
                <a:off x="9255181" y="2628263"/>
                <a:ext cx="1060485" cy="157228"/>
              </a:xfrm>
              <a:prstGeom prst="rect">
                <a:avLst/>
              </a:prstGeom>
              <a:noFill/>
            </p:spPr>
            <p:txBody>
              <a:bodyPr wrap="square" rtlCol="0">
                <a:spAutoFit/>
              </a:bodyPr>
              <a:lstStyle/>
              <a:p>
                <a:r>
                  <a:rPr lang="en-US" sz="1000" dirty="0"/>
                  <a:t>n = 5	E</a:t>
                </a:r>
                <a:r>
                  <a:rPr lang="en-US" sz="1000" baseline="-25000" dirty="0"/>
                  <a:t>5</a:t>
                </a:r>
                <a:r>
                  <a:rPr lang="en-US" sz="1000" dirty="0"/>
                  <a:t> = -0.54 eV</a:t>
                </a:r>
                <a:endParaRPr lang="en-AU" sz="1000" dirty="0"/>
              </a:p>
            </p:txBody>
          </p:sp>
          <p:sp>
            <p:nvSpPr>
              <p:cNvPr id="35" name="TextBox 34">
                <a:extLst>
                  <a:ext uri="{FF2B5EF4-FFF2-40B4-BE49-F238E27FC236}">
                    <a16:creationId xmlns:a16="http://schemas.microsoft.com/office/drawing/2014/main" id="{778CE8A3-A1CB-448A-A20B-052A055354A1}"/>
                  </a:ext>
                </a:extLst>
              </p:cNvPr>
              <p:cNvSpPr txBox="1"/>
              <p:nvPr/>
            </p:nvSpPr>
            <p:spPr>
              <a:xfrm>
                <a:off x="9255180" y="2541344"/>
                <a:ext cx="889689" cy="157228"/>
              </a:xfrm>
              <a:prstGeom prst="rect">
                <a:avLst/>
              </a:prstGeom>
              <a:noFill/>
            </p:spPr>
            <p:txBody>
              <a:bodyPr wrap="square" rtlCol="0">
                <a:spAutoFit/>
              </a:bodyPr>
              <a:lstStyle/>
              <a:p>
                <a:r>
                  <a:rPr lang="en-US" sz="1000" dirty="0"/>
                  <a:t>n = </a:t>
                </a:r>
                <a:r>
                  <a:rPr lang="en-AU" sz="1000" dirty="0"/>
                  <a:t>∞</a:t>
                </a:r>
                <a:r>
                  <a:rPr lang="en-US" sz="1000" dirty="0"/>
                  <a:t>	E = 0 eV</a:t>
                </a:r>
                <a:endParaRPr lang="en-AU" sz="1000" dirty="0"/>
              </a:p>
            </p:txBody>
          </p:sp>
        </p:grpSp>
      </p:grpSp>
      <p:sp>
        <p:nvSpPr>
          <p:cNvPr id="40" name="Arrow: Up 39">
            <a:extLst>
              <a:ext uri="{FF2B5EF4-FFF2-40B4-BE49-F238E27FC236}">
                <a16:creationId xmlns:a16="http://schemas.microsoft.com/office/drawing/2014/main" id="{DD693159-8D59-47A0-BABC-A693EFFF7470}"/>
              </a:ext>
            </a:extLst>
          </p:cNvPr>
          <p:cNvSpPr/>
          <p:nvPr/>
        </p:nvSpPr>
        <p:spPr>
          <a:xfrm flipV="1">
            <a:off x="7377482" y="3850125"/>
            <a:ext cx="236891" cy="10560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33138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2279-FC18-4337-819F-CE1F8B949858}"/>
              </a:ext>
            </a:extLst>
          </p:cNvPr>
          <p:cNvSpPr>
            <a:spLocks noGrp="1"/>
          </p:cNvSpPr>
          <p:nvPr>
            <p:ph type="title"/>
          </p:nvPr>
        </p:nvSpPr>
        <p:spPr/>
        <p:txBody>
          <a:bodyPr/>
          <a:lstStyle/>
          <a:p>
            <a:r>
              <a:rPr lang="en-US" dirty="0"/>
              <a:t>Working with energy level diagrams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256CEA-832F-4FE8-A3EC-9C8CCB2C17B8}"/>
                  </a:ext>
                </a:extLst>
              </p:cNvPr>
              <p:cNvSpPr>
                <a:spLocks noGrp="1"/>
              </p:cNvSpPr>
              <p:nvPr>
                <p:ph idx="1"/>
              </p:nvPr>
            </p:nvSpPr>
            <p:spPr>
              <a:xfrm>
                <a:off x="913795" y="2139819"/>
                <a:ext cx="5540345" cy="4167675"/>
              </a:xfrm>
            </p:spPr>
            <p:txBody>
              <a:bodyPr>
                <a:normAutofit/>
              </a:bodyPr>
              <a:lstStyle/>
              <a:p>
                <a:r>
                  <a:rPr lang="en-US" dirty="0"/>
                  <a:t>Energy of photons absorbed or emitted can be determined by the energy difference between two energy levels</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𝑝h𝑜𝑡𝑜𝑛</m:t>
                          </m:r>
                        </m:sub>
                      </m:sSub>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𝑚</m:t>
                          </m:r>
                        </m:sub>
                      </m:sSub>
                    </m:oMath>
                  </m:oMathPara>
                </a14:m>
                <a:endParaRPr lang="en-US" dirty="0"/>
              </a:p>
              <a:p>
                <a:endParaRPr lang="en-US" dirty="0"/>
              </a:p>
              <a:p>
                <a:r>
                  <a:rPr lang="en-US" dirty="0"/>
                  <a:t>e.g. an electron relaxing from n=2 to n=1 would emit a photon with 10.2 eV of energy (-3.4 - -13.6)</a:t>
                </a:r>
              </a:p>
            </p:txBody>
          </p:sp>
        </mc:Choice>
        <mc:Fallback xmlns="">
          <p:sp>
            <p:nvSpPr>
              <p:cNvPr id="3" name="Content Placeholder 2">
                <a:extLst>
                  <a:ext uri="{FF2B5EF4-FFF2-40B4-BE49-F238E27FC236}">
                    <a16:creationId xmlns:a16="http://schemas.microsoft.com/office/drawing/2014/main" id="{5B256CEA-832F-4FE8-A3EC-9C8CCB2C17B8}"/>
                  </a:ext>
                </a:extLst>
              </p:cNvPr>
              <p:cNvSpPr>
                <a:spLocks noGrp="1" noRot="1" noChangeAspect="1" noMove="1" noResize="1" noEditPoints="1" noAdjustHandles="1" noChangeArrowheads="1" noChangeShapeType="1" noTextEdit="1"/>
              </p:cNvSpPr>
              <p:nvPr>
                <p:ph idx="1"/>
              </p:nvPr>
            </p:nvSpPr>
            <p:spPr>
              <a:xfrm>
                <a:off x="913795" y="2139819"/>
                <a:ext cx="5540345" cy="4167675"/>
              </a:xfrm>
              <a:blipFill>
                <a:blip r:embed="rId2"/>
                <a:stretch>
                  <a:fillRect l="-1210" t="-292" r="-1430"/>
                </a:stretch>
              </a:blipFill>
            </p:spPr>
            <p:txBody>
              <a:bodyPr/>
              <a:lstStyle/>
              <a:p>
                <a:r>
                  <a:rPr lang="en-AU">
                    <a:noFill/>
                  </a:rPr>
                  <a:t> </a:t>
                </a:r>
              </a:p>
            </p:txBody>
          </p:sp>
        </mc:Fallback>
      </mc:AlternateContent>
      <p:grpSp>
        <p:nvGrpSpPr>
          <p:cNvPr id="38" name="Group 37">
            <a:extLst>
              <a:ext uri="{FF2B5EF4-FFF2-40B4-BE49-F238E27FC236}">
                <a16:creationId xmlns:a16="http://schemas.microsoft.com/office/drawing/2014/main" id="{92C7749C-1CC0-48A7-BC19-A05EB98ABEA6}"/>
              </a:ext>
            </a:extLst>
          </p:cNvPr>
          <p:cNvGrpSpPr/>
          <p:nvPr/>
        </p:nvGrpSpPr>
        <p:grpSpPr>
          <a:xfrm>
            <a:off x="6666118" y="2396622"/>
            <a:ext cx="5183179" cy="2681047"/>
            <a:chOff x="6502400" y="2457006"/>
            <a:chExt cx="3813266" cy="1712021"/>
          </a:xfrm>
        </p:grpSpPr>
        <p:grpSp>
          <p:nvGrpSpPr>
            <p:cNvPr id="36" name="Group 35">
              <a:extLst>
                <a:ext uri="{FF2B5EF4-FFF2-40B4-BE49-F238E27FC236}">
                  <a16:creationId xmlns:a16="http://schemas.microsoft.com/office/drawing/2014/main" id="{126E540E-BA95-49A0-B508-163C425FE322}"/>
                </a:ext>
              </a:extLst>
            </p:cNvPr>
            <p:cNvGrpSpPr/>
            <p:nvPr/>
          </p:nvGrpSpPr>
          <p:grpSpPr>
            <a:xfrm>
              <a:off x="6502400" y="2622068"/>
              <a:ext cx="2752781" cy="1429445"/>
              <a:chOff x="6696605" y="2622068"/>
              <a:chExt cx="2558576" cy="1429445"/>
            </a:xfrm>
          </p:grpSpPr>
          <p:grpSp>
            <p:nvGrpSpPr>
              <p:cNvPr id="21" name="Group 20">
                <a:extLst>
                  <a:ext uri="{FF2B5EF4-FFF2-40B4-BE49-F238E27FC236}">
                    <a16:creationId xmlns:a16="http://schemas.microsoft.com/office/drawing/2014/main" id="{162721FF-A655-4A9F-89D6-E288E828CBEE}"/>
                  </a:ext>
                </a:extLst>
              </p:cNvPr>
              <p:cNvGrpSpPr/>
              <p:nvPr/>
            </p:nvGrpSpPr>
            <p:grpSpPr>
              <a:xfrm>
                <a:off x="6696605" y="2704633"/>
                <a:ext cx="2558576" cy="1346880"/>
                <a:chOff x="5046572" y="3036989"/>
                <a:chExt cx="2098856" cy="989042"/>
              </a:xfrm>
            </p:grpSpPr>
            <p:cxnSp>
              <p:nvCxnSpPr>
                <p:cNvPr id="27" name="Straight Connector 26">
                  <a:extLst>
                    <a:ext uri="{FF2B5EF4-FFF2-40B4-BE49-F238E27FC236}">
                      <a16:creationId xmlns:a16="http://schemas.microsoft.com/office/drawing/2014/main" id="{520D562F-6E19-454E-8FBC-7CFFF90008DC}"/>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AF184B7-F15A-4916-A69F-481C27CD582F}"/>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132BCA-7E8E-4ADB-99F0-B1E4850F1142}"/>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45588C-D113-4399-BC68-258DCBBE976E}"/>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6F4EA6-826E-4AC5-AA4E-44A239E0C50E}"/>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178579D4-6001-434A-BC36-BA8A31B0DFE6}"/>
                  </a:ext>
                </a:extLst>
              </p:cNvPr>
              <p:cNvCxnSpPr/>
              <p:nvPr/>
            </p:nvCxnSpPr>
            <p:spPr>
              <a:xfrm>
                <a:off x="6696605" y="262206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3FE9D189-3151-4B37-AE04-A7E6FD92349D}"/>
                </a:ext>
              </a:extLst>
            </p:cNvPr>
            <p:cNvSpPr txBox="1"/>
            <p:nvPr/>
          </p:nvSpPr>
          <p:spPr>
            <a:xfrm>
              <a:off x="8687293" y="2457006"/>
              <a:ext cx="641944" cy="176882"/>
            </a:xfrm>
            <a:prstGeom prst="rect">
              <a:avLst/>
            </a:prstGeom>
            <a:noFill/>
          </p:spPr>
          <p:txBody>
            <a:bodyPr wrap="square" rtlCol="0">
              <a:spAutoFit/>
            </a:bodyPr>
            <a:lstStyle/>
            <a:p>
              <a:r>
                <a:rPr lang="en-US" sz="1200" dirty="0" err="1"/>
                <a:t>ionisation</a:t>
              </a:r>
              <a:endParaRPr lang="en-AU" sz="1200" dirty="0"/>
            </a:p>
          </p:txBody>
        </p:sp>
        <p:sp>
          <p:nvSpPr>
            <p:cNvPr id="32" name="TextBox 31">
              <a:extLst>
                <a:ext uri="{FF2B5EF4-FFF2-40B4-BE49-F238E27FC236}">
                  <a16:creationId xmlns:a16="http://schemas.microsoft.com/office/drawing/2014/main" id="{4B089CB5-FA2A-4A44-8E71-F7ACAF580632}"/>
                </a:ext>
              </a:extLst>
            </p:cNvPr>
            <p:cNvSpPr txBox="1"/>
            <p:nvPr/>
          </p:nvSpPr>
          <p:spPr>
            <a:xfrm>
              <a:off x="8524553" y="3892028"/>
              <a:ext cx="1069920" cy="276999"/>
            </a:xfrm>
            <a:prstGeom prst="rect">
              <a:avLst/>
            </a:prstGeom>
            <a:noFill/>
          </p:spPr>
          <p:txBody>
            <a:bodyPr wrap="square" rtlCol="0">
              <a:spAutoFit/>
            </a:bodyPr>
            <a:lstStyle/>
            <a:p>
              <a:r>
                <a:rPr lang="en-US" sz="1200" dirty="0"/>
                <a:t>ground state</a:t>
              </a:r>
              <a:endParaRPr lang="en-AU" sz="1200" dirty="0"/>
            </a:p>
          </p:txBody>
        </p:sp>
        <p:sp>
          <p:nvSpPr>
            <p:cNvPr id="33" name="TextBox 32">
              <a:extLst>
                <a:ext uri="{FF2B5EF4-FFF2-40B4-BE49-F238E27FC236}">
                  <a16:creationId xmlns:a16="http://schemas.microsoft.com/office/drawing/2014/main" id="{4C278328-876F-4AAE-9DAC-D262133B8819}"/>
                </a:ext>
              </a:extLst>
            </p:cNvPr>
            <p:cNvSpPr txBox="1"/>
            <p:nvPr/>
          </p:nvSpPr>
          <p:spPr>
            <a:xfrm>
              <a:off x="8396931" y="3231636"/>
              <a:ext cx="1325163" cy="276999"/>
            </a:xfrm>
            <a:prstGeom prst="rect">
              <a:avLst/>
            </a:prstGeom>
            <a:noFill/>
          </p:spPr>
          <p:txBody>
            <a:bodyPr wrap="square" rtlCol="0">
              <a:spAutoFit/>
            </a:bodyPr>
            <a:lstStyle/>
            <a:p>
              <a:r>
                <a:rPr lang="en-US" sz="1200" dirty="0"/>
                <a:t>1</a:t>
              </a:r>
              <a:r>
                <a:rPr lang="en-US" sz="1200" baseline="30000" dirty="0"/>
                <a:t>st</a:t>
              </a:r>
              <a:r>
                <a:rPr lang="en-US" sz="1200" dirty="0"/>
                <a:t> excited state</a:t>
              </a:r>
              <a:endParaRPr lang="en-AU" sz="1200" dirty="0"/>
            </a:p>
          </p:txBody>
        </p:sp>
        <p:sp>
          <p:nvSpPr>
            <p:cNvPr id="34" name="TextBox 33">
              <a:extLst>
                <a:ext uri="{FF2B5EF4-FFF2-40B4-BE49-F238E27FC236}">
                  <a16:creationId xmlns:a16="http://schemas.microsoft.com/office/drawing/2014/main" id="{3F34E1A0-2067-467A-855B-D9EC729560B5}"/>
                </a:ext>
              </a:extLst>
            </p:cNvPr>
            <p:cNvSpPr txBox="1"/>
            <p:nvPr/>
          </p:nvSpPr>
          <p:spPr>
            <a:xfrm>
              <a:off x="8346737" y="2937038"/>
              <a:ext cx="1353288" cy="276999"/>
            </a:xfrm>
            <a:prstGeom prst="rect">
              <a:avLst/>
            </a:prstGeom>
            <a:noFill/>
          </p:spPr>
          <p:txBody>
            <a:bodyPr wrap="square" rtlCol="0">
              <a:spAutoFit/>
            </a:bodyPr>
            <a:lstStyle/>
            <a:p>
              <a:r>
                <a:rPr lang="en-US" sz="1200" dirty="0"/>
                <a:t>2</a:t>
              </a:r>
              <a:r>
                <a:rPr lang="en-US" sz="1200" baseline="30000" dirty="0"/>
                <a:t>nd</a:t>
              </a:r>
              <a:r>
                <a:rPr lang="en-US" sz="1200" dirty="0"/>
                <a:t> excited state</a:t>
              </a:r>
              <a:endParaRPr lang="en-AU" sz="1200" dirty="0"/>
            </a:p>
          </p:txBody>
        </p:sp>
        <p:grpSp>
          <p:nvGrpSpPr>
            <p:cNvPr id="37" name="Group 36">
              <a:extLst>
                <a:ext uri="{FF2B5EF4-FFF2-40B4-BE49-F238E27FC236}">
                  <a16:creationId xmlns:a16="http://schemas.microsoft.com/office/drawing/2014/main" id="{D77097AA-7EAA-4B6A-88FA-042B3A51C968}"/>
                </a:ext>
              </a:extLst>
            </p:cNvPr>
            <p:cNvGrpSpPr/>
            <p:nvPr/>
          </p:nvGrpSpPr>
          <p:grpSpPr>
            <a:xfrm>
              <a:off x="9255180" y="2541344"/>
              <a:ext cx="1060486" cy="1567797"/>
              <a:chOff x="9255180" y="2541344"/>
              <a:chExt cx="1060486" cy="1567797"/>
            </a:xfrm>
          </p:grpSpPr>
          <p:sp>
            <p:nvSpPr>
              <p:cNvPr id="22" name="TextBox 21">
                <a:extLst>
                  <a:ext uri="{FF2B5EF4-FFF2-40B4-BE49-F238E27FC236}">
                    <a16:creationId xmlns:a16="http://schemas.microsoft.com/office/drawing/2014/main" id="{F4D03E87-9E10-4E3E-97BA-367E02333722}"/>
                  </a:ext>
                </a:extLst>
              </p:cNvPr>
              <p:cNvSpPr txBox="1"/>
              <p:nvPr/>
            </p:nvSpPr>
            <p:spPr>
              <a:xfrm>
                <a:off x="9255180" y="3951913"/>
                <a:ext cx="997744" cy="157228"/>
              </a:xfrm>
              <a:prstGeom prst="rect">
                <a:avLst/>
              </a:prstGeom>
              <a:noFill/>
            </p:spPr>
            <p:txBody>
              <a:bodyPr wrap="square" rtlCol="0">
                <a:spAutoFit/>
              </a:bodyPr>
              <a:lstStyle/>
              <a:p>
                <a:r>
                  <a:rPr lang="en-US" sz="1000" dirty="0"/>
                  <a:t>n = 1	E</a:t>
                </a:r>
                <a:r>
                  <a:rPr lang="en-US" sz="1000" baseline="-25000" dirty="0"/>
                  <a:t>1 </a:t>
                </a:r>
                <a:r>
                  <a:rPr lang="en-US" sz="1000" dirty="0"/>
                  <a:t>= -13.6eV</a:t>
                </a:r>
                <a:endParaRPr lang="en-AU" sz="1000" dirty="0"/>
              </a:p>
            </p:txBody>
          </p:sp>
          <p:sp>
            <p:nvSpPr>
              <p:cNvPr id="23" name="TextBox 22">
                <a:extLst>
                  <a:ext uri="{FF2B5EF4-FFF2-40B4-BE49-F238E27FC236}">
                    <a16:creationId xmlns:a16="http://schemas.microsoft.com/office/drawing/2014/main" id="{37ABC047-2414-4E46-AA22-411B0D413B0B}"/>
                  </a:ext>
                </a:extLst>
              </p:cNvPr>
              <p:cNvSpPr txBox="1"/>
              <p:nvPr/>
            </p:nvSpPr>
            <p:spPr>
              <a:xfrm>
                <a:off x="9255181" y="2995873"/>
                <a:ext cx="1060485" cy="157228"/>
              </a:xfrm>
              <a:prstGeom prst="rect">
                <a:avLst/>
              </a:prstGeom>
              <a:noFill/>
            </p:spPr>
            <p:txBody>
              <a:bodyPr wrap="square" rtlCol="0">
                <a:spAutoFit/>
              </a:bodyPr>
              <a:lstStyle/>
              <a:p>
                <a:r>
                  <a:rPr lang="en-US" sz="1000" dirty="0"/>
                  <a:t>n = 3	E</a:t>
                </a:r>
                <a:r>
                  <a:rPr lang="en-US" sz="1000" baseline="-25000" dirty="0"/>
                  <a:t>3</a:t>
                </a:r>
                <a:r>
                  <a:rPr lang="en-US" sz="1000" dirty="0"/>
                  <a:t> = -1.51 eV</a:t>
                </a:r>
                <a:endParaRPr lang="en-AU" sz="1000" dirty="0"/>
              </a:p>
            </p:txBody>
          </p:sp>
          <p:sp>
            <p:nvSpPr>
              <p:cNvPr id="24" name="TextBox 23">
                <a:extLst>
                  <a:ext uri="{FF2B5EF4-FFF2-40B4-BE49-F238E27FC236}">
                    <a16:creationId xmlns:a16="http://schemas.microsoft.com/office/drawing/2014/main" id="{A0D45641-3037-40B9-A17A-0F478165BDC5}"/>
                  </a:ext>
                </a:extLst>
              </p:cNvPr>
              <p:cNvSpPr txBox="1"/>
              <p:nvPr/>
            </p:nvSpPr>
            <p:spPr>
              <a:xfrm>
                <a:off x="9255180" y="3290765"/>
                <a:ext cx="997744" cy="157228"/>
              </a:xfrm>
              <a:prstGeom prst="rect">
                <a:avLst/>
              </a:prstGeom>
              <a:noFill/>
            </p:spPr>
            <p:txBody>
              <a:bodyPr wrap="square" rtlCol="0">
                <a:spAutoFit/>
              </a:bodyPr>
              <a:lstStyle/>
              <a:p>
                <a:r>
                  <a:rPr lang="en-US" sz="1000" dirty="0"/>
                  <a:t>n = 2	E</a:t>
                </a:r>
                <a:r>
                  <a:rPr lang="en-US" sz="1000" baseline="-25000" dirty="0"/>
                  <a:t>2 </a:t>
                </a:r>
                <a:r>
                  <a:rPr lang="en-US" sz="1000" dirty="0"/>
                  <a:t>= -3.4 eV</a:t>
                </a:r>
                <a:endParaRPr lang="en-AU" sz="1000" dirty="0"/>
              </a:p>
            </p:txBody>
          </p:sp>
          <p:sp>
            <p:nvSpPr>
              <p:cNvPr id="25" name="TextBox 24">
                <a:extLst>
                  <a:ext uri="{FF2B5EF4-FFF2-40B4-BE49-F238E27FC236}">
                    <a16:creationId xmlns:a16="http://schemas.microsoft.com/office/drawing/2014/main" id="{492C5B0F-2911-4A25-9D3F-E82A1C7BA2B8}"/>
                  </a:ext>
                </a:extLst>
              </p:cNvPr>
              <p:cNvSpPr txBox="1"/>
              <p:nvPr/>
            </p:nvSpPr>
            <p:spPr>
              <a:xfrm>
                <a:off x="9255181" y="2801125"/>
                <a:ext cx="1060485" cy="157228"/>
              </a:xfrm>
              <a:prstGeom prst="rect">
                <a:avLst/>
              </a:prstGeom>
              <a:noFill/>
            </p:spPr>
            <p:txBody>
              <a:bodyPr wrap="square" rtlCol="0">
                <a:spAutoFit/>
              </a:bodyPr>
              <a:lstStyle/>
              <a:p>
                <a:r>
                  <a:rPr lang="en-US" sz="1000" dirty="0"/>
                  <a:t>n = 4	E</a:t>
                </a:r>
                <a:r>
                  <a:rPr lang="en-US" sz="1000" baseline="-25000" dirty="0"/>
                  <a:t>4</a:t>
                </a:r>
                <a:r>
                  <a:rPr lang="en-US" sz="1000" dirty="0"/>
                  <a:t> = -0.85 eV</a:t>
                </a:r>
                <a:endParaRPr lang="en-AU" sz="1000" dirty="0"/>
              </a:p>
            </p:txBody>
          </p:sp>
          <p:sp>
            <p:nvSpPr>
              <p:cNvPr id="26" name="TextBox 25">
                <a:extLst>
                  <a:ext uri="{FF2B5EF4-FFF2-40B4-BE49-F238E27FC236}">
                    <a16:creationId xmlns:a16="http://schemas.microsoft.com/office/drawing/2014/main" id="{77E81591-BF50-4933-8225-81C5B0089E09}"/>
                  </a:ext>
                </a:extLst>
              </p:cNvPr>
              <p:cNvSpPr txBox="1"/>
              <p:nvPr/>
            </p:nvSpPr>
            <p:spPr>
              <a:xfrm>
                <a:off x="9255181" y="2628263"/>
                <a:ext cx="1060485" cy="157228"/>
              </a:xfrm>
              <a:prstGeom prst="rect">
                <a:avLst/>
              </a:prstGeom>
              <a:noFill/>
            </p:spPr>
            <p:txBody>
              <a:bodyPr wrap="square" rtlCol="0">
                <a:spAutoFit/>
              </a:bodyPr>
              <a:lstStyle/>
              <a:p>
                <a:r>
                  <a:rPr lang="en-US" sz="1000" dirty="0"/>
                  <a:t>n = 5	E</a:t>
                </a:r>
                <a:r>
                  <a:rPr lang="en-US" sz="1000" baseline="-25000" dirty="0"/>
                  <a:t>5</a:t>
                </a:r>
                <a:r>
                  <a:rPr lang="en-US" sz="1000" dirty="0"/>
                  <a:t> = -0.54 eV</a:t>
                </a:r>
                <a:endParaRPr lang="en-AU" sz="1000" dirty="0"/>
              </a:p>
            </p:txBody>
          </p:sp>
          <p:sp>
            <p:nvSpPr>
              <p:cNvPr id="35" name="TextBox 34">
                <a:extLst>
                  <a:ext uri="{FF2B5EF4-FFF2-40B4-BE49-F238E27FC236}">
                    <a16:creationId xmlns:a16="http://schemas.microsoft.com/office/drawing/2014/main" id="{778CE8A3-A1CB-448A-A20B-052A055354A1}"/>
                  </a:ext>
                </a:extLst>
              </p:cNvPr>
              <p:cNvSpPr txBox="1"/>
              <p:nvPr/>
            </p:nvSpPr>
            <p:spPr>
              <a:xfrm>
                <a:off x="9255180" y="2541344"/>
                <a:ext cx="889689" cy="157228"/>
              </a:xfrm>
              <a:prstGeom prst="rect">
                <a:avLst/>
              </a:prstGeom>
              <a:noFill/>
            </p:spPr>
            <p:txBody>
              <a:bodyPr wrap="square" rtlCol="0">
                <a:spAutoFit/>
              </a:bodyPr>
              <a:lstStyle/>
              <a:p>
                <a:r>
                  <a:rPr lang="en-US" sz="1000" dirty="0"/>
                  <a:t>n = </a:t>
                </a:r>
                <a:r>
                  <a:rPr lang="en-AU" sz="1000" dirty="0"/>
                  <a:t>∞</a:t>
                </a:r>
                <a:r>
                  <a:rPr lang="en-US" sz="1000" dirty="0"/>
                  <a:t>	E = 0 eV</a:t>
                </a:r>
                <a:endParaRPr lang="en-AU" sz="1000" dirty="0"/>
              </a:p>
            </p:txBody>
          </p:sp>
        </p:grpSp>
      </p:grpSp>
      <p:sp>
        <p:nvSpPr>
          <p:cNvPr id="40" name="Arrow: Up 39">
            <a:extLst>
              <a:ext uri="{FF2B5EF4-FFF2-40B4-BE49-F238E27FC236}">
                <a16:creationId xmlns:a16="http://schemas.microsoft.com/office/drawing/2014/main" id="{DD693159-8D59-47A0-BABC-A693EFFF7470}"/>
              </a:ext>
            </a:extLst>
          </p:cNvPr>
          <p:cNvSpPr/>
          <p:nvPr/>
        </p:nvSpPr>
        <p:spPr>
          <a:xfrm flipV="1">
            <a:off x="7377482" y="3850125"/>
            <a:ext cx="236891" cy="10560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55412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49CE-9C53-40EA-881C-4C25CCF9A050}"/>
              </a:ext>
            </a:extLst>
          </p:cNvPr>
          <p:cNvSpPr>
            <a:spLocks noGrp="1"/>
          </p:cNvSpPr>
          <p:nvPr>
            <p:ph type="title"/>
          </p:nvPr>
        </p:nvSpPr>
        <p:spPr/>
        <p:txBody>
          <a:bodyPr/>
          <a:lstStyle/>
          <a:p>
            <a:r>
              <a:rPr lang="en-US" dirty="0"/>
              <a:t>Example</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D3E48-150D-48F0-A3D4-54B426E74DA5}"/>
                  </a:ext>
                </a:extLst>
              </p:cNvPr>
              <p:cNvSpPr>
                <a:spLocks noGrp="1"/>
              </p:cNvSpPr>
              <p:nvPr>
                <p:ph idx="1"/>
              </p:nvPr>
            </p:nvSpPr>
            <p:spPr>
              <a:xfrm>
                <a:off x="110550" y="1648763"/>
                <a:ext cx="6687061" cy="5116848"/>
              </a:xfrm>
            </p:spPr>
            <p:txBody>
              <a:bodyPr>
                <a:normAutofit fontScale="85000" lnSpcReduction="10000"/>
              </a:bodyPr>
              <a:lstStyle/>
              <a:p>
                <a:pPr marL="0" indent="0">
                  <a:buNone/>
                </a:pPr>
                <a:r>
                  <a:rPr lang="en-US" dirty="0"/>
                  <a:t>A ground state electron in a hydrogen atom is excited to n=3</a:t>
                </a:r>
              </a:p>
              <a:p>
                <a:pPr marL="0" indent="0">
                  <a:buNone/>
                </a:pPr>
                <a:r>
                  <a:rPr lang="en-US" dirty="0"/>
                  <a:t>a. how many unique energies of photon could be emitted as it relaxes</a:t>
                </a:r>
              </a:p>
              <a:p>
                <a:pPr marL="0" indent="0">
                  <a:buNone/>
                </a:pPr>
                <a:r>
                  <a:rPr lang="en-US" dirty="0"/>
                  <a:t>3</a:t>
                </a:r>
              </a:p>
              <a:p>
                <a:pPr marL="0" indent="0">
                  <a:buNone/>
                </a:pPr>
                <a:r>
                  <a:rPr lang="en-US" dirty="0"/>
                  <a:t>b. determine which (if any) of the emitted photons would be visible</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3−1</m:t>
                          </m:r>
                        </m:sub>
                      </m:sSub>
                      <m:r>
                        <a:rPr lang="en-US" b="0" i="1" smtClean="0">
                          <a:latin typeface="Cambria Math" panose="02040503050406030204" pitchFamily="18" charset="0"/>
                        </a:rPr>
                        <m:t>=−1.51−−13.6=12.09 </m:t>
                      </m:r>
                      <m:r>
                        <a:rPr lang="en-US" b="0" i="1" smtClean="0">
                          <a:latin typeface="Cambria Math" panose="02040503050406030204" pitchFamily="18" charset="0"/>
                        </a:rPr>
                        <m:t>𝑒𝑉</m:t>
                      </m:r>
                      <m:r>
                        <a:rPr lang="en-US">
                          <a:latin typeface="Cambria Math" panose="02040503050406030204" pitchFamily="18" charset="0"/>
                        </a:rPr>
                        <m:t>=1.</m:t>
                      </m:r>
                      <m:r>
                        <a:rPr lang="en-US" b="0" i="0" smtClean="0">
                          <a:latin typeface="Cambria Math" panose="02040503050406030204" pitchFamily="18" charset="0"/>
                        </a:rPr>
                        <m:t>9</m:t>
                      </m:r>
                      <m:r>
                        <a:rPr lang="en-US">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−18</m:t>
                          </m:r>
                        </m:sup>
                      </m:sSup>
                      <m:r>
                        <a:rPr lang="en-US" i="1">
                          <a:latin typeface="Cambria Math" panose="02040503050406030204" pitchFamily="18" charset="0"/>
                          <a:ea typeface="Cambria Math" panose="02040503050406030204" pitchFamily="18" charset="0"/>
                        </a:rPr>
                        <m:t>𝐽</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3−</m:t>
                          </m:r>
                          <m:r>
                            <a:rPr lang="en-US" b="0" i="1" smtClean="0">
                              <a:latin typeface="Cambria Math" panose="02040503050406030204" pitchFamily="18" charset="0"/>
                            </a:rPr>
                            <m:t>2</m:t>
                          </m:r>
                        </m:sub>
                      </m:sSub>
                      <m:r>
                        <a:rPr lang="en-US" i="1">
                          <a:latin typeface="Cambria Math" panose="02040503050406030204" pitchFamily="18" charset="0"/>
                        </a:rPr>
                        <m:t>=−1.51−−3.</m:t>
                      </m:r>
                      <m:r>
                        <a:rPr lang="en-US" b="0" i="1" smtClean="0">
                          <a:latin typeface="Cambria Math" panose="02040503050406030204" pitchFamily="18" charset="0"/>
                        </a:rPr>
                        <m:t>4</m:t>
                      </m:r>
                      <m:r>
                        <a:rPr lang="en-US" i="1">
                          <a:latin typeface="Cambria Math" panose="02040503050406030204" pitchFamily="18" charset="0"/>
                        </a:rPr>
                        <m:t>=1.</m:t>
                      </m:r>
                      <m:r>
                        <a:rPr lang="en-US" b="0" i="1" smtClean="0">
                          <a:latin typeface="Cambria Math" panose="02040503050406030204" pitchFamily="18" charset="0"/>
                        </a:rPr>
                        <m:t>8</m:t>
                      </m:r>
                      <m:r>
                        <a:rPr lang="en-US" i="1">
                          <a:latin typeface="Cambria Math" panose="02040503050406030204" pitchFamily="18" charset="0"/>
                        </a:rPr>
                        <m:t>9 </m:t>
                      </m:r>
                      <m:r>
                        <a:rPr lang="en-US" i="1">
                          <a:latin typeface="Cambria Math" panose="02040503050406030204" pitchFamily="18" charset="0"/>
                        </a:rPr>
                        <m:t>𝑒𝑉</m:t>
                      </m:r>
                      <m:r>
                        <a:rPr lang="en-US">
                          <a:latin typeface="Cambria Math" panose="02040503050406030204" pitchFamily="18" charset="0"/>
                        </a:rPr>
                        <m:t>=</m:t>
                      </m:r>
                      <m:r>
                        <a:rPr lang="en-US" b="0" i="0" smtClean="0">
                          <a:latin typeface="Cambria Math" panose="02040503050406030204" pitchFamily="18" charset="0"/>
                        </a:rPr>
                        <m:t>3</m:t>
                      </m:r>
                      <m:r>
                        <a:rPr lang="en-US">
                          <a:latin typeface="Cambria Math" panose="02040503050406030204" pitchFamily="18" charset="0"/>
                        </a:rPr>
                        <m:t>.</m:t>
                      </m:r>
                      <m:r>
                        <a:rPr lang="en-US" b="0" i="1" smtClean="0">
                          <a:latin typeface="Cambria Math" panose="02040503050406030204" pitchFamily="18" charset="0"/>
                        </a:rPr>
                        <m:t>02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9</m:t>
                          </m:r>
                        </m:sup>
                      </m:sSup>
                      <m:r>
                        <a:rPr lang="en-US" i="1">
                          <a:latin typeface="Cambria Math" panose="02040503050406030204" pitchFamily="18" charset="0"/>
                          <a:ea typeface="Cambria Math" panose="02040503050406030204" pitchFamily="18" charset="0"/>
                        </a:rPr>
                        <m:t>𝐽</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2</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3.4</m:t>
                      </m:r>
                      <m:r>
                        <a:rPr lang="en-US" i="1">
                          <a:latin typeface="Cambria Math" panose="02040503050406030204" pitchFamily="18" charset="0"/>
                        </a:rPr>
                        <m:t>−−13.6=1</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𝑒𝑉</m:t>
                      </m:r>
                      <m:r>
                        <a:rPr lang="en-US" b="0" i="0" smtClean="0">
                          <a:latin typeface="Cambria Math" panose="02040503050406030204" pitchFamily="18" charset="0"/>
                        </a:rPr>
                        <m:t>=1.63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−18</m:t>
                          </m:r>
                        </m:sup>
                      </m:sSup>
                      <m:r>
                        <a:rPr lang="en-US" b="0" i="1" smtClean="0">
                          <a:latin typeface="Cambria Math" panose="02040503050406030204" pitchFamily="18" charset="0"/>
                          <a:ea typeface="Cambria Math" panose="02040503050406030204" pitchFamily="18" charset="0"/>
                        </a:rPr>
                        <m:t>𝐽</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1.93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−18</m:t>
                              </m:r>
                            </m:sup>
                          </m:sSup>
                        </m:num>
                        <m:den>
                          <m:r>
                            <a:rPr lang="en-US" b="0" i="1" smtClean="0">
                              <a:latin typeface="Cambria Math" panose="02040503050406030204" pitchFamily="18" charset="0"/>
                            </a:rPr>
                            <m:t>6.63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34</m:t>
                              </m:r>
                            </m:sup>
                          </m:sSup>
                        </m:den>
                      </m:f>
                      <m:r>
                        <a:rPr lang="en-US" b="0" i="1" smtClean="0">
                          <a:latin typeface="Cambria Math" panose="02040503050406030204" pitchFamily="18" charset="0"/>
                        </a:rPr>
                        <m:t>=2.91</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15</m:t>
                          </m:r>
                        </m:sup>
                      </m:sSup>
                      <m:r>
                        <a:rPr lang="en-US" b="0" i="1" smtClean="0">
                          <a:latin typeface="Cambria Math" panose="02040503050406030204" pitchFamily="18" charset="0"/>
                        </a:rPr>
                        <m:t> </m:t>
                      </m:r>
                      <m:r>
                        <a:rPr lang="en-US" b="0" i="1" smtClean="0">
                          <a:latin typeface="Cambria Math" panose="02040503050406030204" pitchFamily="18" charset="0"/>
                        </a:rPr>
                        <m:t>𝐻𝑧</m:t>
                      </m:r>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r>
                        <a:rPr lang="en-US" b="0" i="1" smtClean="0">
                          <a:latin typeface="Cambria Math" panose="02040503050406030204" pitchFamily="18" charset="0"/>
                        </a:rPr>
                        <m:t>𝑈𝑉</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3.</m:t>
                          </m:r>
                          <m:r>
                            <a:rPr lang="en-US" i="1">
                              <a:latin typeface="Cambria Math" panose="02040503050406030204" pitchFamily="18" charset="0"/>
                            </a:rPr>
                            <m:t>02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−19</m:t>
                              </m:r>
                            </m:sup>
                          </m:sSup>
                          <m:r>
                            <a:rPr lang="en-US" i="1">
                              <a:latin typeface="Cambria Math" panose="02040503050406030204" pitchFamily="18" charset="0"/>
                              <a:ea typeface="Cambria Math" panose="02040503050406030204" pitchFamily="18" charset="0"/>
                            </a:rPr>
                            <m:t>𝐽</m:t>
                          </m:r>
                          <m:r>
                            <m:rPr>
                              <m:nor/>
                            </m:rPr>
                            <a:rPr lang="en-US" dirty="0"/>
                            <m:t> </m:t>
                          </m:r>
                        </m:num>
                        <m:den>
                          <m:r>
                            <a:rPr lang="en-US" i="1">
                              <a:latin typeface="Cambria Math" panose="02040503050406030204" pitchFamily="18" charset="0"/>
                            </a:rPr>
                            <m:t>6.63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−34</m:t>
                              </m:r>
                            </m:sup>
                          </m:sSup>
                        </m:den>
                      </m:f>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56</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m:t>
                          </m:r>
                          <m:r>
                            <a:rPr lang="en-US" b="0" i="1" smtClean="0">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𝐻𝑧</m:t>
                      </m:r>
                      <m:r>
                        <a:rPr lang="en-US" i="1">
                          <a:latin typeface="Cambria Math" panose="02040503050406030204" pitchFamily="18" charset="0"/>
                        </a:rPr>
                        <m:t>  </m:t>
                      </m:r>
                      <m:r>
                        <a:rPr lang="en-US" i="1">
                          <a:latin typeface="Cambria Math" panose="02040503050406030204" pitchFamily="18" charset="0"/>
                        </a:rPr>
                        <m:t>𝑠𝑜</m:t>
                      </m:r>
                      <m:r>
                        <a:rPr lang="en-US" i="1">
                          <a:latin typeface="Cambria Math" panose="02040503050406030204" pitchFamily="18" charset="0"/>
                        </a:rPr>
                        <m:t> </m:t>
                      </m:r>
                      <m:r>
                        <a:rPr lang="en-US" b="0" i="1" smtClean="0">
                          <a:latin typeface="Cambria Math" panose="02040503050406030204" pitchFamily="18" charset="0"/>
                        </a:rPr>
                        <m:t>𝑣𝑖𝑠𝑖𝑏𝑙𝑒</m:t>
                      </m:r>
                    </m:oMath>
                  </m:oMathPara>
                </a14:m>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−18</m:t>
                              </m:r>
                            </m:sup>
                          </m:sSup>
                        </m:num>
                        <m:den>
                          <m:r>
                            <a:rPr lang="en-US" i="1">
                              <a:latin typeface="Cambria Math" panose="02040503050406030204" pitchFamily="18" charset="0"/>
                            </a:rPr>
                            <m:t>6.63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−34</m:t>
                              </m:r>
                            </m:sup>
                          </m:sSup>
                        </m:den>
                      </m:f>
                      <m:r>
                        <a:rPr lang="en-US" i="1">
                          <a:latin typeface="Cambria Math" panose="02040503050406030204" pitchFamily="18" charset="0"/>
                        </a:rPr>
                        <m:t>=2.</m:t>
                      </m:r>
                      <m:r>
                        <a:rPr lang="en-US" b="0" i="1" smtClean="0">
                          <a:latin typeface="Cambria Math" panose="02040503050406030204" pitchFamily="18" charset="0"/>
                        </a:rPr>
                        <m:t>46</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15</m:t>
                          </m:r>
                        </m:sup>
                      </m:sSup>
                      <m:r>
                        <a:rPr lang="en-US" i="1">
                          <a:latin typeface="Cambria Math" panose="02040503050406030204" pitchFamily="18" charset="0"/>
                        </a:rPr>
                        <m:t> </m:t>
                      </m:r>
                      <m:r>
                        <a:rPr lang="en-US" i="1">
                          <a:latin typeface="Cambria Math" panose="02040503050406030204" pitchFamily="18" charset="0"/>
                        </a:rPr>
                        <m:t>𝐻𝑧</m:t>
                      </m:r>
                      <m:r>
                        <a:rPr lang="en-US" i="1">
                          <a:latin typeface="Cambria Math" panose="02040503050406030204" pitchFamily="18" charset="0"/>
                        </a:rPr>
                        <m:t>  </m:t>
                      </m:r>
                      <m:r>
                        <a:rPr lang="en-US" i="1">
                          <a:latin typeface="Cambria Math" panose="02040503050406030204" pitchFamily="18" charset="0"/>
                        </a:rPr>
                        <m:t>𝑠𝑜</m:t>
                      </m:r>
                      <m:r>
                        <a:rPr lang="en-US" i="1">
                          <a:latin typeface="Cambria Math" panose="02040503050406030204" pitchFamily="18" charset="0"/>
                        </a:rPr>
                        <m:t> </m:t>
                      </m:r>
                      <m:r>
                        <a:rPr lang="en-US" i="1">
                          <a:latin typeface="Cambria Math" panose="02040503050406030204" pitchFamily="18" charset="0"/>
                        </a:rPr>
                        <m:t>𝑈𝑉</m:t>
                      </m:r>
                    </m:oMath>
                  </m:oMathPara>
                </a14:m>
                <a:endParaRPr lang="en-AU" dirty="0"/>
              </a:p>
            </p:txBody>
          </p:sp>
        </mc:Choice>
        <mc:Fallback xmlns="">
          <p:sp>
            <p:nvSpPr>
              <p:cNvPr id="3" name="Content Placeholder 2">
                <a:extLst>
                  <a:ext uri="{FF2B5EF4-FFF2-40B4-BE49-F238E27FC236}">
                    <a16:creationId xmlns:a16="http://schemas.microsoft.com/office/drawing/2014/main" id="{AA0D3E48-150D-48F0-A3D4-54B426E74DA5}"/>
                  </a:ext>
                </a:extLst>
              </p:cNvPr>
              <p:cNvSpPr>
                <a:spLocks noGrp="1" noRot="1" noChangeAspect="1" noMove="1" noResize="1" noEditPoints="1" noAdjustHandles="1" noChangeArrowheads="1" noChangeShapeType="1" noTextEdit="1"/>
              </p:cNvSpPr>
              <p:nvPr>
                <p:ph idx="1"/>
              </p:nvPr>
            </p:nvSpPr>
            <p:spPr>
              <a:xfrm>
                <a:off x="110550" y="1648763"/>
                <a:ext cx="6687061" cy="5116848"/>
              </a:xfrm>
              <a:blipFill>
                <a:blip r:embed="rId2"/>
                <a:stretch>
                  <a:fillRect l="-729" t="-476"/>
                </a:stretch>
              </a:blipFill>
            </p:spPr>
            <p:txBody>
              <a:bodyPr/>
              <a:lstStyle/>
              <a:p>
                <a:r>
                  <a:rPr lang="en-AU">
                    <a:noFill/>
                  </a:rPr>
                  <a:t> </a:t>
                </a:r>
              </a:p>
            </p:txBody>
          </p:sp>
        </mc:Fallback>
      </mc:AlternateContent>
      <p:grpSp>
        <p:nvGrpSpPr>
          <p:cNvPr id="4" name="Group 3">
            <a:extLst>
              <a:ext uri="{FF2B5EF4-FFF2-40B4-BE49-F238E27FC236}">
                <a16:creationId xmlns:a16="http://schemas.microsoft.com/office/drawing/2014/main" id="{A63FE247-AF0C-42AF-A6A2-752E3318183A}"/>
              </a:ext>
            </a:extLst>
          </p:cNvPr>
          <p:cNvGrpSpPr/>
          <p:nvPr/>
        </p:nvGrpSpPr>
        <p:grpSpPr>
          <a:xfrm>
            <a:off x="6898271" y="2391884"/>
            <a:ext cx="5183179" cy="2681047"/>
            <a:chOff x="6502400" y="2457006"/>
            <a:chExt cx="3813266" cy="1712021"/>
          </a:xfrm>
        </p:grpSpPr>
        <p:grpSp>
          <p:nvGrpSpPr>
            <p:cNvPr id="5" name="Group 4">
              <a:extLst>
                <a:ext uri="{FF2B5EF4-FFF2-40B4-BE49-F238E27FC236}">
                  <a16:creationId xmlns:a16="http://schemas.microsoft.com/office/drawing/2014/main" id="{DBF45003-F451-451B-8945-D40A117A0C6E}"/>
                </a:ext>
              </a:extLst>
            </p:cNvPr>
            <p:cNvGrpSpPr/>
            <p:nvPr/>
          </p:nvGrpSpPr>
          <p:grpSpPr>
            <a:xfrm>
              <a:off x="6502400" y="2622068"/>
              <a:ext cx="2752781" cy="1429445"/>
              <a:chOff x="6696605" y="2622068"/>
              <a:chExt cx="2558576" cy="1429445"/>
            </a:xfrm>
          </p:grpSpPr>
          <p:grpSp>
            <p:nvGrpSpPr>
              <p:cNvPr id="17" name="Group 16">
                <a:extLst>
                  <a:ext uri="{FF2B5EF4-FFF2-40B4-BE49-F238E27FC236}">
                    <a16:creationId xmlns:a16="http://schemas.microsoft.com/office/drawing/2014/main" id="{3AACBC16-B5D1-4F1E-B4D1-B992CB5A89A0}"/>
                  </a:ext>
                </a:extLst>
              </p:cNvPr>
              <p:cNvGrpSpPr/>
              <p:nvPr/>
            </p:nvGrpSpPr>
            <p:grpSpPr>
              <a:xfrm>
                <a:off x="6696605" y="2704633"/>
                <a:ext cx="2558576" cy="1346880"/>
                <a:chOff x="5046572" y="3036989"/>
                <a:chExt cx="2098856" cy="989042"/>
              </a:xfrm>
            </p:grpSpPr>
            <p:cxnSp>
              <p:nvCxnSpPr>
                <p:cNvPr id="19" name="Straight Connector 18">
                  <a:extLst>
                    <a:ext uri="{FF2B5EF4-FFF2-40B4-BE49-F238E27FC236}">
                      <a16:creationId xmlns:a16="http://schemas.microsoft.com/office/drawing/2014/main" id="{8348D5A7-6B34-4FB6-BEAA-5FE3F233C582}"/>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850A4A-22C7-44FB-8FA1-81FBD2CC050E}"/>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9ED9FE-CD15-4A22-B348-4625152E635C}"/>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BB1670-393E-4639-8E78-1ACD818AC7B0}"/>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EE69A43-7A32-4A78-BE8D-B8F81D82AC57}"/>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2D6D6B08-A6DA-46DA-9883-7F20ADF1E89B}"/>
                  </a:ext>
                </a:extLst>
              </p:cNvPr>
              <p:cNvCxnSpPr/>
              <p:nvPr/>
            </p:nvCxnSpPr>
            <p:spPr>
              <a:xfrm>
                <a:off x="6696605" y="262206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760BDC0-8867-4C5E-8EC1-D51C64F87047}"/>
                </a:ext>
              </a:extLst>
            </p:cNvPr>
            <p:cNvSpPr txBox="1"/>
            <p:nvPr/>
          </p:nvSpPr>
          <p:spPr>
            <a:xfrm>
              <a:off x="8687293" y="2457006"/>
              <a:ext cx="641944" cy="176882"/>
            </a:xfrm>
            <a:prstGeom prst="rect">
              <a:avLst/>
            </a:prstGeom>
            <a:noFill/>
          </p:spPr>
          <p:txBody>
            <a:bodyPr wrap="square" rtlCol="0">
              <a:spAutoFit/>
            </a:bodyPr>
            <a:lstStyle/>
            <a:p>
              <a:r>
                <a:rPr lang="en-US" sz="1200" dirty="0" err="1"/>
                <a:t>ionisation</a:t>
              </a:r>
              <a:endParaRPr lang="en-AU" sz="1200" dirty="0"/>
            </a:p>
          </p:txBody>
        </p:sp>
        <p:sp>
          <p:nvSpPr>
            <p:cNvPr id="7" name="TextBox 6">
              <a:extLst>
                <a:ext uri="{FF2B5EF4-FFF2-40B4-BE49-F238E27FC236}">
                  <a16:creationId xmlns:a16="http://schemas.microsoft.com/office/drawing/2014/main" id="{85C77A7F-B4AD-4E60-8A54-7CEAEC5BFD17}"/>
                </a:ext>
              </a:extLst>
            </p:cNvPr>
            <p:cNvSpPr txBox="1"/>
            <p:nvPr/>
          </p:nvSpPr>
          <p:spPr>
            <a:xfrm>
              <a:off x="8524553" y="3892028"/>
              <a:ext cx="1069920" cy="276999"/>
            </a:xfrm>
            <a:prstGeom prst="rect">
              <a:avLst/>
            </a:prstGeom>
            <a:noFill/>
          </p:spPr>
          <p:txBody>
            <a:bodyPr wrap="square" rtlCol="0">
              <a:spAutoFit/>
            </a:bodyPr>
            <a:lstStyle/>
            <a:p>
              <a:r>
                <a:rPr lang="en-US" sz="1200" dirty="0"/>
                <a:t>ground state</a:t>
              </a:r>
              <a:endParaRPr lang="en-AU" sz="1200" dirty="0"/>
            </a:p>
          </p:txBody>
        </p:sp>
        <p:sp>
          <p:nvSpPr>
            <p:cNvPr id="8" name="TextBox 7">
              <a:extLst>
                <a:ext uri="{FF2B5EF4-FFF2-40B4-BE49-F238E27FC236}">
                  <a16:creationId xmlns:a16="http://schemas.microsoft.com/office/drawing/2014/main" id="{A6882BCA-8FD5-4EE8-97B9-F25D67612889}"/>
                </a:ext>
              </a:extLst>
            </p:cNvPr>
            <p:cNvSpPr txBox="1"/>
            <p:nvPr/>
          </p:nvSpPr>
          <p:spPr>
            <a:xfrm>
              <a:off x="8396931" y="3231636"/>
              <a:ext cx="1325163" cy="276999"/>
            </a:xfrm>
            <a:prstGeom prst="rect">
              <a:avLst/>
            </a:prstGeom>
            <a:noFill/>
          </p:spPr>
          <p:txBody>
            <a:bodyPr wrap="square" rtlCol="0">
              <a:spAutoFit/>
            </a:bodyPr>
            <a:lstStyle/>
            <a:p>
              <a:r>
                <a:rPr lang="en-US" sz="1200" dirty="0"/>
                <a:t>1</a:t>
              </a:r>
              <a:r>
                <a:rPr lang="en-US" sz="1200" baseline="30000" dirty="0"/>
                <a:t>st</a:t>
              </a:r>
              <a:r>
                <a:rPr lang="en-US" sz="1200" dirty="0"/>
                <a:t> excited state</a:t>
              </a:r>
              <a:endParaRPr lang="en-AU" sz="1200" dirty="0"/>
            </a:p>
          </p:txBody>
        </p:sp>
        <p:sp>
          <p:nvSpPr>
            <p:cNvPr id="9" name="TextBox 8">
              <a:extLst>
                <a:ext uri="{FF2B5EF4-FFF2-40B4-BE49-F238E27FC236}">
                  <a16:creationId xmlns:a16="http://schemas.microsoft.com/office/drawing/2014/main" id="{FB6C7140-FB53-4B28-BA1A-42F1C8DB4D81}"/>
                </a:ext>
              </a:extLst>
            </p:cNvPr>
            <p:cNvSpPr txBox="1"/>
            <p:nvPr/>
          </p:nvSpPr>
          <p:spPr>
            <a:xfrm>
              <a:off x="8346737" y="2937038"/>
              <a:ext cx="1353288" cy="276999"/>
            </a:xfrm>
            <a:prstGeom prst="rect">
              <a:avLst/>
            </a:prstGeom>
            <a:noFill/>
          </p:spPr>
          <p:txBody>
            <a:bodyPr wrap="square" rtlCol="0">
              <a:spAutoFit/>
            </a:bodyPr>
            <a:lstStyle/>
            <a:p>
              <a:r>
                <a:rPr lang="en-US" sz="1200" dirty="0"/>
                <a:t>2</a:t>
              </a:r>
              <a:r>
                <a:rPr lang="en-US" sz="1200" baseline="30000" dirty="0"/>
                <a:t>nd</a:t>
              </a:r>
              <a:r>
                <a:rPr lang="en-US" sz="1200" dirty="0"/>
                <a:t> excited state</a:t>
              </a:r>
              <a:endParaRPr lang="en-AU" sz="1200" dirty="0"/>
            </a:p>
          </p:txBody>
        </p:sp>
        <p:grpSp>
          <p:nvGrpSpPr>
            <p:cNvPr id="10" name="Group 9">
              <a:extLst>
                <a:ext uri="{FF2B5EF4-FFF2-40B4-BE49-F238E27FC236}">
                  <a16:creationId xmlns:a16="http://schemas.microsoft.com/office/drawing/2014/main" id="{8F6D089E-0AB1-48A7-B821-52E1E6E5093F}"/>
                </a:ext>
              </a:extLst>
            </p:cNvPr>
            <p:cNvGrpSpPr/>
            <p:nvPr/>
          </p:nvGrpSpPr>
          <p:grpSpPr>
            <a:xfrm>
              <a:off x="9255180" y="2541344"/>
              <a:ext cx="1060486" cy="1567797"/>
              <a:chOff x="9255180" y="2541344"/>
              <a:chExt cx="1060486" cy="1567797"/>
            </a:xfrm>
          </p:grpSpPr>
          <p:sp>
            <p:nvSpPr>
              <p:cNvPr id="11" name="TextBox 10">
                <a:extLst>
                  <a:ext uri="{FF2B5EF4-FFF2-40B4-BE49-F238E27FC236}">
                    <a16:creationId xmlns:a16="http://schemas.microsoft.com/office/drawing/2014/main" id="{402AFD40-D8B2-4B93-8B12-B33D624A611A}"/>
                  </a:ext>
                </a:extLst>
              </p:cNvPr>
              <p:cNvSpPr txBox="1"/>
              <p:nvPr/>
            </p:nvSpPr>
            <p:spPr>
              <a:xfrm>
                <a:off x="9255180" y="3951913"/>
                <a:ext cx="997744" cy="157228"/>
              </a:xfrm>
              <a:prstGeom prst="rect">
                <a:avLst/>
              </a:prstGeom>
              <a:noFill/>
            </p:spPr>
            <p:txBody>
              <a:bodyPr wrap="square" rtlCol="0">
                <a:spAutoFit/>
              </a:bodyPr>
              <a:lstStyle/>
              <a:p>
                <a:r>
                  <a:rPr lang="en-US" sz="1000" dirty="0"/>
                  <a:t>n = 1	E</a:t>
                </a:r>
                <a:r>
                  <a:rPr lang="en-US" sz="1000" baseline="-25000" dirty="0"/>
                  <a:t>1 </a:t>
                </a:r>
                <a:r>
                  <a:rPr lang="en-US" sz="1000" dirty="0"/>
                  <a:t>= -13.6eV</a:t>
                </a:r>
                <a:endParaRPr lang="en-AU" sz="1000" dirty="0"/>
              </a:p>
            </p:txBody>
          </p:sp>
          <p:sp>
            <p:nvSpPr>
              <p:cNvPr id="12" name="TextBox 11">
                <a:extLst>
                  <a:ext uri="{FF2B5EF4-FFF2-40B4-BE49-F238E27FC236}">
                    <a16:creationId xmlns:a16="http://schemas.microsoft.com/office/drawing/2014/main" id="{1ED50207-4E60-4678-86EF-3D863AB19E8B}"/>
                  </a:ext>
                </a:extLst>
              </p:cNvPr>
              <p:cNvSpPr txBox="1"/>
              <p:nvPr/>
            </p:nvSpPr>
            <p:spPr>
              <a:xfrm>
                <a:off x="9255181" y="2995873"/>
                <a:ext cx="1060485" cy="157228"/>
              </a:xfrm>
              <a:prstGeom prst="rect">
                <a:avLst/>
              </a:prstGeom>
              <a:noFill/>
            </p:spPr>
            <p:txBody>
              <a:bodyPr wrap="square" rtlCol="0">
                <a:spAutoFit/>
              </a:bodyPr>
              <a:lstStyle/>
              <a:p>
                <a:r>
                  <a:rPr lang="en-US" sz="1000" dirty="0"/>
                  <a:t>n = 3	E</a:t>
                </a:r>
                <a:r>
                  <a:rPr lang="en-US" sz="1000" baseline="-25000" dirty="0"/>
                  <a:t>3</a:t>
                </a:r>
                <a:r>
                  <a:rPr lang="en-US" sz="1000" dirty="0"/>
                  <a:t> = -1.51 eV</a:t>
                </a:r>
                <a:endParaRPr lang="en-AU" sz="1000" dirty="0"/>
              </a:p>
            </p:txBody>
          </p:sp>
          <p:sp>
            <p:nvSpPr>
              <p:cNvPr id="13" name="TextBox 12">
                <a:extLst>
                  <a:ext uri="{FF2B5EF4-FFF2-40B4-BE49-F238E27FC236}">
                    <a16:creationId xmlns:a16="http://schemas.microsoft.com/office/drawing/2014/main" id="{15665FC2-8D11-4B37-AD87-885BC1454F1B}"/>
                  </a:ext>
                </a:extLst>
              </p:cNvPr>
              <p:cNvSpPr txBox="1"/>
              <p:nvPr/>
            </p:nvSpPr>
            <p:spPr>
              <a:xfrm>
                <a:off x="9255180" y="3290765"/>
                <a:ext cx="997744" cy="157228"/>
              </a:xfrm>
              <a:prstGeom prst="rect">
                <a:avLst/>
              </a:prstGeom>
              <a:noFill/>
            </p:spPr>
            <p:txBody>
              <a:bodyPr wrap="square" rtlCol="0">
                <a:spAutoFit/>
              </a:bodyPr>
              <a:lstStyle/>
              <a:p>
                <a:r>
                  <a:rPr lang="en-US" sz="1000" dirty="0"/>
                  <a:t>n = 2	E</a:t>
                </a:r>
                <a:r>
                  <a:rPr lang="en-US" sz="1000" baseline="-25000" dirty="0"/>
                  <a:t>2 </a:t>
                </a:r>
                <a:r>
                  <a:rPr lang="en-US" sz="1000" dirty="0"/>
                  <a:t>= -3.4 eV</a:t>
                </a:r>
                <a:endParaRPr lang="en-AU" sz="1000" dirty="0"/>
              </a:p>
            </p:txBody>
          </p:sp>
          <p:sp>
            <p:nvSpPr>
              <p:cNvPr id="14" name="TextBox 13">
                <a:extLst>
                  <a:ext uri="{FF2B5EF4-FFF2-40B4-BE49-F238E27FC236}">
                    <a16:creationId xmlns:a16="http://schemas.microsoft.com/office/drawing/2014/main" id="{96D642BE-EEBB-4870-BC3E-9688DCECA11D}"/>
                  </a:ext>
                </a:extLst>
              </p:cNvPr>
              <p:cNvSpPr txBox="1"/>
              <p:nvPr/>
            </p:nvSpPr>
            <p:spPr>
              <a:xfrm>
                <a:off x="9255181" y="2801125"/>
                <a:ext cx="1060485" cy="157228"/>
              </a:xfrm>
              <a:prstGeom prst="rect">
                <a:avLst/>
              </a:prstGeom>
              <a:noFill/>
            </p:spPr>
            <p:txBody>
              <a:bodyPr wrap="square" rtlCol="0">
                <a:spAutoFit/>
              </a:bodyPr>
              <a:lstStyle/>
              <a:p>
                <a:r>
                  <a:rPr lang="en-US" sz="1000" dirty="0"/>
                  <a:t>n = 4	E</a:t>
                </a:r>
                <a:r>
                  <a:rPr lang="en-US" sz="1000" baseline="-25000" dirty="0"/>
                  <a:t>4</a:t>
                </a:r>
                <a:r>
                  <a:rPr lang="en-US" sz="1000" dirty="0"/>
                  <a:t> = -0.85 eV</a:t>
                </a:r>
                <a:endParaRPr lang="en-AU" sz="1000" dirty="0"/>
              </a:p>
            </p:txBody>
          </p:sp>
          <p:sp>
            <p:nvSpPr>
              <p:cNvPr id="15" name="TextBox 14">
                <a:extLst>
                  <a:ext uri="{FF2B5EF4-FFF2-40B4-BE49-F238E27FC236}">
                    <a16:creationId xmlns:a16="http://schemas.microsoft.com/office/drawing/2014/main" id="{BA6F8D1C-194C-424A-AF8A-688C4E6E2007}"/>
                  </a:ext>
                </a:extLst>
              </p:cNvPr>
              <p:cNvSpPr txBox="1"/>
              <p:nvPr/>
            </p:nvSpPr>
            <p:spPr>
              <a:xfrm>
                <a:off x="9255181" y="2628263"/>
                <a:ext cx="1060485" cy="157228"/>
              </a:xfrm>
              <a:prstGeom prst="rect">
                <a:avLst/>
              </a:prstGeom>
              <a:noFill/>
            </p:spPr>
            <p:txBody>
              <a:bodyPr wrap="square" rtlCol="0">
                <a:spAutoFit/>
              </a:bodyPr>
              <a:lstStyle/>
              <a:p>
                <a:r>
                  <a:rPr lang="en-US" sz="1000" dirty="0"/>
                  <a:t>n = 5	E</a:t>
                </a:r>
                <a:r>
                  <a:rPr lang="en-US" sz="1000" baseline="-25000" dirty="0"/>
                  <a:t>5</a:t>
                </a:r>
                <a:r>
                  <a:rPr lang="en-US" sz="1000" dirty="0"/>
                  <a:t> = -0.54 eV</a:t>
                </a:r>
                <a:endParaRPr lang="en-AU" sz="1000" dirty="0"/>
              </a:p>
            </p:txBody>
          </p:sp>
          <p:sp>
            <p:nvSpPr>
              <p:cNvPr id="16" name="TextBox 15">
                <a:extLst>
                  <a:ext uri="{FF2B5EF4-FFF2-40B4-BE49-F238E27FC236}">
                    <a16:creationId xmlns:a16="http://schemas.microsoft.com/office/drawing/2014/main" id="{5DF326EA-2D29-435F-854E-05BED958BE21}"/>
                  </a:ext>
                </a:extLst>
              </p:cNvPr>
              <p:cNvSpPr txBox="1"/>
              <p:nvPr/>
            </p:nvSpPr>
            <p:spPr>
              <a:xfrm>
                <a:off x="9255180" y="2541344"/>
                <a:ext cx="889689" cy="157228"/>
              </a:xfrm>
              <a:prstGeom prst="rect">
                <a:avLst/>
              </a:prstGeom>
              <a:noFill/>
            </p:spPr>
            <p:txBody>
              <a:bodyPr wrap="square" rtlCol="0">
                <a:spAutoFit/>
              </a:bodyPr>
              <a:lstStyle/>
              <a:p>
                <a:r>
                  <a:rPr lang="en-US" sz="1000" dirty="0"/>
                  <a:t>n = </a:t>
                </a:r>
                <a:r>
                  <a:rPr lang="en-AU" sz="1000" dirty="0"/>
                  <a:t>∞</a:t>
                </a:r>
                <a:r>
                  <a:rPr lang="en-US" sz="1000" dirty="0"/>
                  <a:t>	E = 0 eV</a:t>
                </a:r>
                <a:endParaRPr lang="en-AU" sz="1000" dirty="0"/>
              </a:p>
            </p:txBody>
          </p:sp>
        </p:grpSp>
      </p:grpSp>
      <p:sp>
        <p:nvSpPr>
          <p:cNvPr id="24" name="Arrow: Down 23">
            <a:extLst>
              <a:ext uri="{FF2B5EF4-FFF2-40B4-BE49-F238E27FC236}">
                <a16:creationId xmlns:a16="http://schemas.microsoft.com/office/drawing/2014/main" id="{8F1FBCA6-417B-4408-B591-EBF4AEE4341E}"/>
              </a:ext>
            </a:extLst>
          </p:cNvPr>
          <p:cNvSpPr/>
          <p:nvPr/>
        </p:nvSpPr>
        <p:spPr>
          <a:xfrm>
            <a:off x="7140211" y="3387418"/>
            <a:ext cx="144510" cy="149004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25" name="Arrow: Down 24">
            <a:extLst>
              <a:ext uri="{FF2B5EF4-FFF2-40B4-BE49-F238E27FC236}">
                <a16:creationId xmlns:a16="http://schemas.microsoft.com/office/drawing/2014/main" id="{6DB3BEAE-A532-48D4-87D9-06EF868297DD}"/>
              </a:ext>
            </a:extLst>
          </p:cNvPr>
          <p:cNvSpPr/>
          <p:nvPr/>
        </p:nvSpPr>
        <p:spPr>
          <a:xfrm>
            <a:off x="7385381" y="3391230"/>
            <a:ext cx="141280" cy="45415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26" name="Arrow: Down 25">
            <a:extLst>
              <a:ext uri="{FF2B5EF4-FFF2-40B4-BE49-F238E27FC236}">
                <a16:creationId xmlns:a16="http://schemas.microsoft.com/office/drawing/2014/main" id="{1A415D95-D2A5-46E1-B5B4-49AD93B81968}"/>
              </a:ext>
            </a:extLst>
          </p:cNvPr>
          <p:cNvSpPr/>
          <p:nvPr/>
        </p:nvSpPr>
        <p:spPr>
          <a:xfrm>
            <a:off x="7385381" y="3860777"/>
            <a:ext cx="141280" cy="10166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7391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7CD2C-8700-4909-AF6B-DF6B9DEA04A3}"/>
              </a:ext>
            </a:extLst>
          </p:cNvPr>
          <p:cNvSpPr>
            <a:spLocks noGrp="1"/>
          </p:cNvSpPr>
          <p:nvPr>
            <p:ph type="title"/>
          </p:nvPr>
        </p:nvSpPr>
        <p:spPr/>
        <p:txBody>
          <a:bodyPr/>
          <a:lstStyle/>
          <a:p>
            <a:r>
              <a:rPr lang="en-US" dirty="0"/>
              <a:t>Lyman, Balmer and </a:t>
            </a:r>
            <a:r>
              <a:rPr lang="en-US" dirty="0" err="1"/>
              <a:t>Paschen</a:t>
            </a:r>
            <a:r>
              <a:rPr lang="en-US" dirty="0"/>
              <a:t> series</a:t>
            </a:r>
            <a:endParaRPr lang="en-AU" dirty="0"/>
          </a:p>
        </p:txBody>
      </p:sp>
      <p:sp>
        <p:nvSpPr>
          <p:cNvPr id="3" name="Content Placeholder 2">
            <a:extLst>
              <a:ext uri="{FF2B5EF4-FFF2-40B4-BE49-F238E27FC236}">
                <a16:creationId xmlns:a16="http://schemas.microsoft.com/office/drawing/2014/main" id="{74318A98-FBFC-4875-BA75-62AB05DF5A6B}"/>
              </a:ext>
            </a:extLst>
          </p:cNvPr>
          <p:cNvSpPr>
            <a:spLocks noGrp="1"/>
          </p:cNvSpPr>
          <p:nvPr>
            <p:ph idx="1"/>
          </p:nvPr>
        </p:nvSpPr>
        <p:spPr>
          <a:xfrm>
            <a:off x="913795" y="2096064"/>
            <a:ext cx="10353762" cy="1895401"/>
          </a:xfrm>
        </p:spPr>
        <p:txBody>
          <a:bodyPr/>
          <a:lstStyle/>
          <a:p>
            <a:r>
              <a:rPr lang="en-US" dirty="0"/>
              <a:t>groups of transitions in hydrogen ending at the same energy level</a:t>
            </a:r>
          </a:p>
          <a:p>
            <a:r>
              <a:rPr lang="en-US" dirty="0"/>
              <a:t>Balmer series identified early on because they fall within the visible spectrum</a:t>
            </a:r>
          </a:p>
          <a:p>
            <a:r>
              <a:rPr lang="en-US" dirty="0"/>
              <a:t>Lyman series creates ultraviolet photons, while the </a:t>
            </a:r>
            <a:r>
              <a:rPr lang="en-US" dirty="0" err="1"/>
              <a:t>Paschen</a:t>
            </a:r>
            <a:r>
              <a:rPr lang="en-US" dirty="0"/>
              <a:t> series creates infrared photons</a:t>
            </a:r>
            <a:endParaRPr lang="en-AU" dirty="0"/>
          </a:p>
        </p:txBody>
      </p:sp>
      <p:grpSp>
        <p:nvGrpSpPr>
          <p:cNvPr id="24" name="Group 23">
            <a:extLst>
              <a:ext uri="{FF2B5EF4-FFF2-40B4-BE49-F238E27FC236}">
                <a16:creationId xmlns:a16="http://schemas.microsoft.com/office/drawing/2014/main" id="{22D8BAEA-949F-465A-A149-C6B763DDCAF7}"/>
              </a:ext>
            </a:extLst>
          </p:cNvPr>
          <p:cNvGrpSpPr/>
          <p:nvPr/>
        </p:nvGrpSpPr>
        <p:grpSpPr>
          <a:xfrm>
            <a:off x="1308546" y="3897222"/>
            <a:ext cx="10555189" cy="2681047"/>
            <a:chOff x="1308546" y="3897222"/>
            <a:chExt cx="10555189" cy="2681047"/>
          </a:xfrm>
        </p:grpSpPr>
        <p:grpSp>
          <p:nvGrpSpPr>
            <p:cNvPr id="5" name="Group 4">
              <a:extLst>
                <a:ext uri="{FF2B5EF4-FFF2-40B4-BE49-F238E27FC236}">
                  <a16:creationId xmlns:a16="http://schemas.microsoft.com/office/drawing/2014/main" id="{C2E6D693-9011-4E86-A49F-C4F70FEF6788}"/>
                </a:ext>
              </a:extLst>
            </p:cNvPr>
            <p:cNvGrpSpPr/>
            <p:nvPr/>
          </p:nvGrpSpPr>
          <p:grpSpPr>
            <a:xfrm>
              <a:off x="1308546" y="4155711"/>
              <a:ext cx="9113726" cy="2238529"/>
              <a:chOff x="6696605" y="2622068"/>
              <a:chExt cx="2558576" cy="1429445"/>
            </a:xfrm>
          </p:grpSpPr>
          <p:grpSp>
            <p:nvGrpSpPr>
              <p:cNvPr id="17" name="Group 16">
                <a:extLst>
                  <a:ext uri="{FF2B5EF4-FFF2-40B4-BE49-F238E27FC236}">
                    <a16:creationId xmlns:a16="http://schemas.microsoft.com/office/drawing/2014/main" id="{357CA6DA-A935-4A20-9168-32F35AECEC49}"/>
                  </a:ext>
                </a:extLst>
              </p:cNvPr>
              <p:cNvGrpSpPr/>
              <p:nvPr/>
            </p:nvGrpSpPr>
            <p:grpSpPr>
              <a:xfrm>
                <a:off x="6696605" y="2704633"/>
                <a:ext cx="2558576" cy="1346880"/>
                <a:chOff x="5046572" y="3036989"/>
                <a:chExt cx="2098856" cy="989042"/>
              </a:xfrm>
            </p:grpSpPr>
            <p:cxnSp>
              <p:nvCxnSpPr>
                <p:cNvPr id="19" name="Straight Connector 18">
                  <a:extLst>
                    <a:ext uri="{FF2B5EF4-FFF2-40B4-BE49-F238E27FC236}">
                      <a16:creationId xmlns:a16="http://schemas.microsoft.com/office/drawing/2014/main" id="{41FB8730-DB78-449E-8A1E-2225CA9A88F4}"/>
                    </a:ext>
                  </a:extLst>
                </p:cNvPr>
                <p:cNvCxnSpPr/>
                <p:nvPr/>
              </p:nvCxnSpPr>
              <p:spPr>
                <a:xfrm>
                  <a:off x="5046572" y="4026031"/>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287B2B5-C610-4131-B6B7-928EFAA9302D}"/>
                    </a:ext>
                  </a:extLst>
                </p:cNvPr>
                <p:cNvCxnSpPr/>
                <p:nvPr/>
              </p:nvCxnSpPr>
              <p:spPr>
                <a:xfrm>
                  <a:off x="5046572" y="3536716"/>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E02DE8-D1D1-4459-8ABB-C5F73BC09209}"/>
                    </a:ext>
                  </a:extLst>
                </p:cNvPr>
                <p:cNvCxnSpPr/>
                <p:nvPr/>
              </p:nvCxnSpPr>
              <p:spPr>
                <a:xfrm>
                  <a:off x="5046572" y="3316540"/>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2C5C5C-C7E6-499C-A241-7ED243351E1B}"/>
                    </a:ext>
                  </a:extLst>
                </p:cNvPr>
                <p:cNvCxnSpPr/>
                <p:nvPr/>
              </p:nvCxnSpPr>
              <p:spPr>
                <a:xfrm>
                  <a:off x="5046572" y="3165682"/>
                  <a:ext cx="2098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3BC71D-CB7A-47E1-868F-7A619E3C8937}"/>
                    </a:ext>
                  </a:extLst>
                </p:cNvPr>
                <p:cNvCxnSpPr/>
                <p:nvPr/>
              </p:nvCxnSpPr>
              <p:spPr>
                <a:xfrm>
                  <a:off x="5046572" y="3036989"/>
                  <a:ext cx="209885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6E0B3EB3-86D0-4674-A3F8-EDD8C487BE93}"/>
                  </a:ext>
                </a:extLst>
              </p:cNvPr>
              <p:cNvCxnSpPr/>
              <p:nvPr/>
            </p:nvCxnSpPr>
            <p:spPr>
              <a:xfrm>
                <a:off x="6696605" y="2622068"/>
                <a:ext cx="25585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A9263C-6231-49B4-9FC4-E7D7809F047C}"/>
                </a:ext>
              </a:extLst>
            </p:cNvPr>
            <p:cNvSpPr txBox="1"/>
            <p:nvPr/>
          </p:nvSpPr>
          <p:spPr>
            <a:xfrm>
              <a:off x="9650370" y="3897222"/>
              <a:ext cx="872562" cy="276999"/>
            </a:xfrm>
            <a:prstGeom prst="rect">
              <a:avLst/>
            </a:prstGeom>
            <a:noFill/>
          </p:spPr>
          <p:txBody>
            <a:bodyPr wrap="square" rtlCol="0">
              <a:spAutoFit/>
            </a:bodyPr>
            <a:lstStyle/>
            <a:p>
              <a:r>
                <a:rPr lang="en-US" sz="1200" dirty="0" err="1"/>
                <a:t>ionisation</a:t>
              </a:r>
              <a:endParaRPr lang="en-AU" sz="1200" dirty="0"/>
            </a:p>
          </p:txBody>
        </p:sp>
        <p:sp>
          <p:nvSpPr>
            <p:cNvPr id="7" name="TextBox 6">
              <a:extLst>
                <a:ext uri="{FF2B5EF4-FFF2-40B4-BE49-F238E27FC236}">
                  <a16:creationId xmlns:a16="http://schemas.microsoft.com/office/drawing/2014/main" id="{D743BFE5-84AF-47AE-B994-794360AC4FA6}"/>
                </a:ext>
              </a:extLst>
            </p:cNvPr>
            <p:cNvSpPr txBox="1"/>
            <p:nvPr/>
          </p:nvSpPr>
          <p:spPr>
            <a:xfrm>
              <a:off x="9429166" y="6144485"/>
              <a:ext cx="1454288" cy="433784"/>
            </a:xfrm>
            <a:prstGeom prst="rect">
              <a:avLst/>
            </a:prstGeom>
            <a:noFill/>
          </p:spPr>
          <p:txBody>
            <a:bodyPr wrap="square" rtlCol="0">
              <a:spAutoFit/>
            </a:bodyPr>
            <a:lstStyle/>
            <a:p>
              <a:r>
                <a:rPr lang="en-US" sz="1200" dirty="0"/>
                <a:t>ground state</a:t>
              </a:r>
              <a:endParaRPr lang="en-AU" sz="1200" dirty="0"/>
            </a:p>
          </p:txBody>
        </p:sp>
        <p:sp>
          <p:nvSpPr>
            <p:cNvPr id="8" name="TextBox 7">
              <a:extLst>
                <a:ext uri="{FF2B5EF4-FFF2-40B4-BE49-F238E27FC236}">
                  <a16:creationId xmlns:a16="http://schemas.microsoft.com/office/drawing/2014/main" id="{FAA0483D-FA88-46DC-A9F0-BBC3220A75D3}"/>
                </a:ext>
              </a:extLst>
            </p:cNvPr>
            <p:cNvSpPr txBox="1"/>
            <p:nvPr/>
          </p:nvSpPr>
          <p:spPr>
            <a:xfrm>
              <a:off x="9255696" y="5110303"/>
              <a:ext cx="1801227" cy="433784"/>
            </a:xfrm>
            <a:prstGeom prst="rect">
              <a:avLst/>
            </a:prstGeom>
            <a:noFill/>
          </p:spPr>
          <p:txBody>
            <a:bodyPr wrap="square" rtlCol="0">
              <a:spAutoFit/>
            </a:bodyPr>
            <a:lstStyle/>
            <a:p>
              <a:r>
                <a:rPr lang="en-US" sz="1200" dirty="0"/>
                <a:t>1</a:t>
              </a:r>
              <a:r>
                <a:rPr lang="en-US" sz="1200" baseline="30000" dirty="0"/>
                <a:t>st</a:t>
              </a:r>
              <a:r>
                <a:rPr lang="en-US" sz="1200" dirty="0"/>
                <a:t> excited state</a:t>
              </a:r>
              <a:endParaRPr lang="en-AU" sz="1200" dirty="0"/>
            </a:p>
          </p:txBody>
        </p:sp>
        <p:sp>
          <p:nvSpPr>
            <p:cNvPr id="9" name="TextBox 8">
              <a:extLst>
                <a:ext uri="{FF2B5EF4-FFF2-40B4-BE49-F238E27FC236}">
                  <a16:creationId xmlns:a16="http://schemas.microsoft.com/office/drawing/2014/main" id="{DEA08362-7FE3-4DD9-90DD-8C43733AC632}"/>
                </a:ext>
              </a:extLst>
            </p:cNvPr>
            <p:cNvSpPr txBox="1"/>
            <p:nvPr/>
          </p:nvSpPr>
          <p:spPr>
            <a:xfrm>
              <a:off x="9187470" y="4648958"/>
              <a:ext cx="1839456" cy="433784"/>
            </a:xfrm>
            <a:prstGeom prst="rect">
              <a:avLst/>
            </a:prstGeom>
            <a:noFill/>
          </p:spPr>
          <p:txBody>
            <a:bodyPr wrap="square" rtlCol="0">
              <a:spAutoFit/>
            </a:bodyPr>
            <a:lstStyle/>
            <a:p>
              <a:r>
                <a:rPr lang="en-US" sz="1200" dirty="0"/>
                <a:t>2</a:t>
              </a:r>
              <a:r>
                <a:rPr lang="en-US" sz="1200" baseline="30000" dirty="0"/>
                <a:t>nd</a:t>
              </a:r>
              <a:r>
                <a:rPr lang="en-US" sz="1200" dirty="0"/>
                <a:t> excited state</a:t>
              </a:r>
              <a:endParaRPr lang="en-AU" sz="1200" dirty="0"/>
            </a:p>
          </p:txBody>
        </p:sp>
        <p:grpSp>
          <p:nvGrpSpPr>
            <p:cNvPr id="10" name="Group 9">
              <a:extLst>
                <a:ext uri="{FF2B5EF4-FFF2-40B4-BE49-F238E27FC236}">
                  <a16:creationId xmlns:a16="http://schemas.microsoft.com/office/drawing/2014/main" id="{CD361629-A33C-4876-9EF6-3EAD263E101E}"/>
                </a:ext>
              </a:extLst>
            </p:cNvPr>
            <p:cNvGrpSpPr/>
            <p:nvPr/>
          </p:nvGrpSpPr>
          <p:grpSpPr>
            <a:xfrm>
              <a:off x="10422270" y="4029296"/>
              <a:ext cx="1441465" cy="2455190"/>
              <a:chOff x="9255180" y="2541344"/>
              <a:chExt cx="1060486" cy="1567797"/>
            </a:xfrm>
          </p:grpSpPr>
          <p:sp>
            <p:nvSpPr>
              <p:cNvPr id="11" name="TextBox 10">
                <a:extLst>
                  <a:ext uri="{FF2B5EF4-FFF2-40B4-BE49-F238E27FC236}">
                    <a16:creationId xmlns:a16="http://schemas.microsoft.com/office/drawing/2014/main" id="{732264E4-00A6-4BE3-9A76-625EE7BBEBCE}"/>
                  </a:ext>
                </a:extLst>
              </p:cNvPr>
              <p:cNvSpPr txBox="1"/>
              <p:nvPr/>
            </p:nvSpPr>
            <p:spPr>
              <a:xfrm>
                <a:off x="9255180" y="3951913"/>
                <a:ext cx="997744" cy="157228"/>
              </a:xfrm>
              <a:prstGeom prst="rect">
                <a:avLst/>
              </a:prstGeom>
              <a:noFill/>
            </p:spPr>
            <p:txBody>
              <a:bodyPr wrap="square" rtlCol="0">
                <a:spAutoFit/>
              </a:bodyPr>
              <a:lstStyle/>
              <a:p>
                <a:r>
                  <a:rPr lang="en-US" sz="1000" dirty="0"/>
                  <a:t>n = 1	E</a:t>
                </a:r>
                <a:r>
                  <a:rPr lang="en-US" sz="1000" baseline="-25000" dirty="0"/>
                  <a:t>1 </a:t>
                </a:r>
                <a:r>
                  <a:rPr lang="en-US" sz="1000" dirty="0"/>
                  <a:t>= -13.6eV</a:t>
                </a:r>
                <a:endParaRPr lang="en-AU" sz="1000" dirty="0"/>
              </a:p>
            </p:txBody>
          </p:sp>
          <p:sp>
            <p:nvSpPr>
              <p:cNvPr id="12" name="TextBox 11">
                <a:extLst>
                  <a:ext uri="{FF2B5EF4-FFF2-40B4-BE49-F238E27FC236}">
                    <a16:creationId xmlns:a16="http://schemas.microsoft.com/office/drawing/2014/main" id="{FFB6E549-ECAC-4287-85E4-82DCD0222B99}"/>
                  </a:ext>
                </a:extLst>
              </p:cNvPr>
              <p:cNvSpPr txBox="1"/>
              <p:nvPr/>
            </p:nvSpPr>
            <p:spPr>
              <a:xfrm>
                <a:off x="9255181" y="2995873"/>
                <a:ext cx="1060485" cy="157228"/>
              </a:xfrm>
              <a:prstGeom prst="rect">
                <a:avLst/>
              </a:prstGeom>
              <a:noFill/>
            </p:spPr>
            <p:txBody>
              <a:bodyPr wrap="square" rtlCol="0">
                <a:spAutoFit/>
              </a:bodyPr>
              <a:lstStyle/>
              <a:p>
                <a:r>
                  <a:rPr lang="en-US" sz="1000" dirty="0"/>
                  <a:t>n = 3	E</a:t>
                </a:r>
                <a:r>
                  <a:rPr lang="en-US" sz="1000" baseline="-25000" dirty="0"/>
                  <a:t>3</a:t>
                </a:r>
                <a:r>
                  <a:rPr lang="en-US" sz="1000" dirty="0"/>
                  <a:t> = -1.51 eV</a:t>
                </a:r>
                <a:endParaRPr lang="en-AU" sz="1000" dirty="0"/>
              </a:p>
            </p:txBody>
          </p:sp>
          <p:sp>
            <p:nvSpPr>
              <p:cNvPr id="13" name="TextBox 12">
                <a:extLst>
                  <a:ext uri="{FF2B5EF4-FFF2-40B4-BE49-F238E27FC236}">
                    <a16:creationId xmlns:a16="http://schemas.microsoft.com/office/drawing/2014/main" id="{D5849C06-E3AA-45A4-BE87-E21406AC88D8}"/>
                  </a:ext>
                </a:extLst>
              </p:cNvPr>
              <p:cNvSpPr txBox="1"/>
              <p:nvPr/>
            </p:nvSpPr>
            <p:spPr>
              <a:xfrm>
                <a:off x="9255180" y="3290765"/>
                <a:ext cx="997744" cy="157228"/>
              </a:xfrm>
              <a:prstGeom prst="rect">
                <a:avLst/>
              </a:prstGeom>
              <a:noFill/>
            </p:spPr>
            <p:txBody>
              <a:bodyPr wrap="square" rtlCol="0">
                <a:spAutoFit/>
              </a:bodyPr>
              <a:lstStyle/>
              <a:p>
                <a:r>
                  <a:rPr lang="en-US" sz="1000" dirty="0"/>
                  <a:t>n = 2	E</a:t>
                </a:r>
                <a:r>
                  <a:rPr lang="en-US" sz="1000" baseline="-25000" dirty="0"/>
                  <a:t>2 </a:t>
                </a:r>
                <a:r>
                  <a:rPr lang="en-US" sz="1000" dirty="0"/>
                  <a:t>= -3.4 eV</a:t>
                </a:r>
                <a:endParaRPr lang="en-AU" sz="1000" dirty="0"/>
              </a:p>
            </p:txBody>
          </p:sp>
          <p:sp>
            <p:nvSpPr>
              <p:cNvPr id="14" name="TextBox 13">
                <a:extLst>
                  <a:ext uri="{FF2B5EF4-FFF2-40B4-BE49-F238E27FC236}">
                    <a16:creationId xmlns:a16="http://schemas.microsoft.com/office/drawing/2014/main" id="{F9DF3560-16B3-47AD-9CD1-CA323D93E541}"/>
                  </a:ext>
                </a:extLst>
              </p:cNvPr>
              <p:cNvSpPr txBox="1"/>
              <p:nvPr/>
            </p:nvSpPr>
            <p:spPr>
              <a:xfrm>
                <a:off x="9255181" y="2801125"/>
                <a:ext cx="1060485" cy="157228"/>
              </a:xfrm>
              <a:prstGeom prst="rect">
                <a:avLst/>
              </a:prstGeom>
              <a:noFill/>
            </p:spPr>
            <p:txBody>
              <a:bodyPr wrap="square" rtlCol="0">
                <a:spAutoFit/>
              </a:bodyPr>
              <a:lstStyle/>
              <a:p>
                <a:r>
                  <a:rPr lang="en-US" sz="1000" dirty="0"/>
                  <a:t>n = 4	E</a:t>
                </a:r>
                <a:r>
                  <a:rPr lang="en-US" sz="1000" baseline="-25000" dirty="0"/>
                  <a:t>4</a:t>
                </a:r>
                <a:r>
                  <a:rPr lang="en-US" sz="1000" dirty="0"/>
                  <a:t> = -0.85 eV</a:t>
                </a:r>
                <a:endParaRPr lang="en-AU" sz="1000" dirty="0"/>
              </a:p>
            </p:txBody>
          </p:sp>
          <p:sp>
            <p:nvSpPr>
              <p:cNvPr id="15" name="TextBox 14">
                <a:extLst>
                  <a:ext uri="{FF2B5EF4-FFF2-40B4-BE49-F238E27FC236}">
                    <a16:creationId xmlns:a16="http://schemas.microsoft.com/office/drawing/2014/main" id="{9DE0AEB7-C9C7-42E2-96D1-50ACE4BA19CD}"/>
                  </a:ext>
                </a:extLst>
              </p:cNvPr>
              <p:cNvSpPr txBox="1"/>
              <p:nvPr/>
            </p:nvSpPr>
            <p:spPr>
              <a:xfrm>
                <a:off x="9255181" y="2628263"/>
                <a:ext cx="1060485" cy="157228"/>
              </a:xfrm>
              <a:prstGeom prst="rect">
                <a:avLst/>
              </a:prstGeom>
              <a:noFill/>
            </p:spPr>
            <p:txBody>
              <a:bodyPr wrap="square" rtlCol="0">
                <a:spAutoFit/>
              </a:bodyPr>
              <a:lstStyle/>
              <a:p>
                <a:r>
                  <a:rPr lang="en-US" sz="1000" dirty="0"/>
                  <a:t>n = 5	E</a:t>
                </a:r>
                <a:r>
                  <a:rPr lang="en-US" sz="1000" baseline="-25000" dirty="0"/>
                  <a:t>5</a:t>
                </a:r>
                <a:r>
                  <a:rPr lang="en-US" sz="1000" dirty="0"/>
                  <a:t> = -0.54 eV</a:t>
                </a:r>
                <a:endParaRPr lang="en-AU" sz="1000" dirty="0"/>
              </a:p>
            </p:txBody>
          </p:sp>
          <p:sp>
            <p:nvSpPr>
              <p:cNvPr id="16" name="TextBox 15">
                <a:extLst>
                  <a:ext uri="{FF2B5EF4-FFF2-40B4-BE49-F238E27FC236}">
                    <a16:creationId xmlns:a16="http://schemas.microsoft.com/office/drawing/2014/main" id="{2E9A2377-A31F-4425-B00D-035702F629C2}"/>
                  </a:ext>
                </a:extLst>
              </p:cNvPr>
              <p:cNvSpPr txBox="1"/>
              <p:nvPr/>
            </p:nvSpPr>
            <p:spPr>
              <a:xfrm>
                <a:off x="9255180" y="2541344"/>
                <a:ext cx="889689" cy="157228"/>
              </a:xfrm>
              <a:prstGeom prst="rect">
                <a:avLst/>
              </a:prstGeom>
              <a:noFill/>
            </p:spPr>
            <p:txBody>
              <a:bodyPr wrap="square" rtlCol="0">
                <a:spAutoFit/>
              </a:bodyPr>
              <a:lstStyle/>
              <a:p>
                <a:r>
                  <a:rPr lang="en-US" sz="1000" dirty="0"/>
                  <a:t>n = </a:t>
                </a:r>
                <a:r>
                  <a:rPr lang="en-AU" sz="1000" dirty="0"/>
                  <a:t>∞</a:t>
                </a:r>
                <a:r>
                  <a:rPr lang="en-US" sz="1000" dirty="0"/>
                  <a:t>	E = 0 eV</a:t>
                </a:r>
                <a:endParaRPr lang="en-AU" sz="1000" dirty="0"/>
              </a:p>
            </p:txBody>
          </p:sp>
        </p:grpSp>
      </p:grpSp>
      <p:grpSp>
        <p:nvGrpSpPr>
          <p:cNvPr id="37" name="Group 36">
            <a:extLst>
              <a:ext uri="{FF2B5EF4-FFF2-40B4-BE49-F238E27FC236}">
                <a16:creationId xmlns:a16="http://schemas.microsoft.com/office/drawing/2014/main" id="{528A57B8-30B0-40ED-8464-6B6FDD172E63}"/>
              </a:ext>
            </a:extLst>
          </p:cNvPr>
          <p:cNvGrpSpPr/>
          <p:nvPr/>
        </p:nvGrpSpPr>
        <p:grpSpPr>
          <a:xfrm>
            <a:off x="2068558" y="4307214"/>
            <a:ext cx="1247254" cy="2081297"/>
            <a:chOff x="1397745" y="4300732"/>
            <a:chExt cx="1247254" cy="2099990"/>
          </a:xfrm>
        </p:grpSpPr>
        <p:sp>
          <p:nvSpPr>
            <p:cNvPr id="25" name="Arrow: Down 24">
              <a:extLst>
                <a:ext uri="{FF2B5EF4-FFF2-40B4-BE49-F238E27FC236}">
                  <a16:creationId xmlns:a16="http://schemas.microsoft.com/office/drawing/2014/main" id="{8C6D6BE1-C7B1-4CC6-ACC8-47B893FB0299}"/>
                </a:ext>
              </a:extLst>
            </p:cNvPr>
            <p:cNvSpPr/>
            <p:nvPr/>
          </p:nvSpPr>
          <p:spPr>
            <a:xfrm>
              <a:off x="1397745" y="5352475"/>
              <a:ext cx="273698" cy="1043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Arrow: Down 25">
              <a:extLst>
                <a:ext uri="{FF2B5EF4-FFF2-40B4-BE49-F238E27FC236}">
                  <a16:creationId xmlns:a16="http://schemas.microsoft.com/office/drawing/2014/main" id="{9BB10F2B-91AE-420C-81CA-05A38BCF52AD}"/>
                </a:ext>
              </a:extLst>
            </p:cNvPr>
            <p:cNvSpPr/>
            <p:nvPr/>
          </p:nvSpPr>
          <p:spPr>
            <a:xfrm>
              <a:off x="1708762" y="4875846"/>
              <a:ext cx="273698" cy="1520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Down 26">
              <a:extLst>
                <a:ext uri="{FF2B5EF4-FFF2-40B4-BE49-F238E27FC236}">
                  <a16:creationId xmlns:a16="http://schemas.microsoft.com/office/drawing/2014/main" id="{91650588-A99E-4E94-8F33-6594CD2EDE8C}"/>
                </a:ext>
              </a:extLst>
            </p:cNvPr>
            <p:cNvSpPr/>
            <p:nvPr/>
          </p:nvSpPr>
          <p:spPr>
            <a:xfrm>
              <a:off x="2031826" y="4560974"/>
              <a:ext cx="273698" cy="18349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Down 27">
              <a:extLst>
                <a:ext uri="{FF2B5EF4-FFF2-40B4-BE49-F238E27FC236}">
                  <a16:creationId xmlns:a16="http://schemas.microsoft.com/office/drawing/2014/main" id="{CFA9DC74-3560-4F1B-92BD-3FBF36AFA6E6}"/>
                </a:ext>
              </a:extLst>
            </p:cNvPr>
            <p:cNvSpPr/>
            <p:nvPr/>
          </p:nvSpPr>
          <p:spPr>
            <a:xfrm>
              <a:off x="2352630" y="4300732"/>
              <a:ext cx="292369" cy="2099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 name="Group 35">
            <a:extLst>
              <a:ext uri="{FF2B5EF4-FFF2-40B4-BE49-F238E27FC236}">
                <a16:creationId xmlns:a16="http://schemas.microsoft.com/office/drawing/2014/main" id="{6996037A-8692-4DD7-9717-4A5BDF3440EA}"/>
              </a:ext>
            </a:extLst>
          </p:cNvPr>
          <p:cNvGrpSpPr/>
          <p:nvPr/>
        </p:nvGrpSpPr>
        <p:grpSpPr>
          <a:xfrm>
            <a:off x="5017008" y="4307215"/>
            <a:ext cx="907779" cy="1038768"/>
            <a:chOff x="4292584" y="4307215"/>
            <a:chExt cx="907779" cy="1038768"/>
          </a:xfrm>
        </p:grpSpPr>
        <p:sp>
          <p:nvSpPr>
            <p:cNvPr id="29" name="Arrow: Down 28">
              <a:extLst>
                <a:ext uri="{FF2B5EF4-FFF2-40B4-BE49-F238E27FC236}">
                  <a16:creationId xmlns:a16="http://schemas.microsoft.com/office/drawing/2014/main" id="{A32550F6-CCBE-4E29-81F3-F7AD070258DB}"/>
                </a:ext>
              </a:extLst>
            </p:cNvPr>
            <p:cNvSpPr/>
            <p:nvPr/>
          </p:nvSpPr>
          <p:spPr>
            <a:xfrm>
              <a:off x="4292584" y="4880615"/>
              <a:ext cx="273698" cy="46536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Arrow: Down 29">
              <a:extLst>
                <a:ext uri="{FF2B5EF4-FFF2-40B4-BE49-F238E27FC236}">
                  <a16:creationId xmlns:a16="http://schemas.microsoft.com/office/drawing/2014/main" id="{DEF90B15-C4D6-438E-82F4-21C972CB5D59}"/>
                </a:ext>
              </a:extLst>
            </p:cNvPr>
            <p:cNvSpPr/>
            <p:nvPr/>
          </p:nvSpPr>
          <p:spPr>
            <a:xfrm>
              <a:off x="4603601" y="4552983"/>
              <a:ext cx="273698" cy="792994"/>
            </a:xfrm>
            <a:prstGeom prst="downArrow">
              <a:avLst/>
            </a:prstGeom>
            <a:solidFill>
              <a:srgbClr val="00CC99"/>
            </a:solidFill>
            <a:ln>
              <a:solidFill>
                <a:srgbClr val="00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Arrow: Down 30">
              <a:extLst>
                <a:ext uri="{FF2B5EF4-FFF2-40B4-BE49-F238E27FC236}">
                  <a16:creationId xmlns:a16="http://schemas.microsoft.com/office/drawing/2014/main" id="{9FDEB5BA-0600-4A09-8A16-CF57C7B3A6EA}"/>
                </a:ext>
              </a:extLst>
            </p:cNvPr>
            <p:cNvSpPr/>
            <p:nvPr/>
          </p:nvSpPr>
          <p:spPr>
            <a:xfrm>
              <a:off x="4926665" y="4307215"/>
              <a:ext cx="273698" cy="1038755"/>
            </a:xfrm>
            <a:prstGeom prst="downArrow">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 name="Group 34">
            <a:extLst>
              <a:ext uri="{FF2B5EF4-FFF2-40B4-BE49-F238E27FC236}">
                <a16:creationId xmlns:a16="http://schemas.microsoft.com/office/drawing/2014/main" id="{85929483-CD45-45F4-AC95-330E9972260F}"/>
              </a:ext>
            </a:extLst>
          </p:cNvPr>
          <p:cNvGrpSpPr/>
          <p:nvPr/>
        </p:nvGrpSpPr>
        <p:grpSpPr>
          <a:xfrm>
            <a:off x="7625983" y="4282127"/>
            <a:ext cx="584715" cy="592577"/>
            <a:chOff x="7625983" y="4282127"/>
            <a:chExt cx="584715" cy="592577"/>
          </a:xfrm>
        </p:grpSpPr>
        <p:sp>
          <p:nvSpPr>
            <p:cNvPr id="33" name="Arrow: Down 32">
              <a:extLst>
                <a:ext uri="{FF2B5EF4-FFF2-40B4-BE49-F238E27FC236}">
                  <a16:creationId xmlns:a16="http://schemas.microsoft.com/office/drawing/2014/main" id="{60127DE6-B5BB-4580-A5FF-9390118F8CE5}"/>
                </a:ext>
              </a:extLst>
            </p:cNvPr>
            <p:cNvSpPr/>
            <p:nvPr/>
          </p:nvSpPr>
          <p:spPr>
            <a:xfrm>
              <a:off x="7625983" y="4569458"/>
              <a:ext cx="273698" cy="3052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Arrow: Down 33">
              <a:extLst>
                <a:ext uri="{FF2B5EF4-FFF2-40B4-BE49-F238E27FC236}">
                  <a16:creationId xmlns:a16="http://schemas.microsoft.com/office/drawing/2014/main" id="{DB4D3CDE-BFD8-4F37-AE3D-8200A07E1259}"/>
                </a:ext>
              </a:extLst>
            </p:cNvPr>
            <p:cNvSpPr/>
            <p:nvPr/>
          </p:nvSpPr>
          <p:spPr>
            <a:xfrm>
              <a:off x="7937000" y="4282127"/>
              <a:ext cx="273698" cy="5925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a:extLst>
              <a:ext uri="{FF2B5EF4-FFF2-40B4-BE49-F238E27FC236}">
                <a16:creationId xmlns:a16="http://schemas.microsoft.com/office/drawing/2014/main" id="{96F3A66A-63B6-489E-9537-E05B46C77E1E}"/>
              </a:ext>
            </a:extLst>
          </p:cNvPr>
          <p:cNvSpPr txBox="1"/>
          <p:nvPr/>
        </p:nvSpPr>
        <p:spPr>
          <a:xfrm>
            <a:off x="2205407" y="6378981"/>
            <a:ext cx="1352550" cy="369332"/>
          </a:xfrm>
          <a:prstGeom prst="rect">
            <a:avLst/>
          </a:prstGeom>
          <a:noFill/>
        </p:spPr>
        <p:txBody>
          <a:bodyPr wrap="square" rtlCol="0">
            <a:spAutoFit/>
          </a:bodyPr>
          <a:lstStyle/>
          <a:p>
            <a:r>
              <a:rPr lang="en-US" dirty="0"/>
              <a:t>Lyman</a:t>
            </a:r>
            <a:endParaRPr lang="en-AU" dirty="0"/>
          </a:p>
        </p:txBody>
      </p:sp>
      <p:sp>
        <p:nvSpPr>
          <p:cNvPr id="39" name="TextBox 38">
            <a:extLst>
              <a:ext uri="{FF2B5EF4-FFF2-40B4-BE49-F238E27FC236}">
                <a16:creationId xmlns:a16="http://schemas.microsoft.com/office/drawing/2014/main" id="{47E2B6D8-B534-41AB-90A3-167CACC174DE}"/>
              </a:ext>
            </a:extLst>
          </p:cNvPr>
          <p:cNvSpPr txBox="1"/>
          <p:nvPr/>
        </p:nvSpPr>
        <p:spPr>
          <a:xfrm>
            <a:off x="4991204" y="5317279"/>
            <a:ext cx="1005025" cy="369332"/>
          </a:xfrm>
          <a:prstGeom prst="rect">
            <a:avLst/>
          </a:prstGeom>
          <a:noFill/>
        </p:spPr>
        <p:txBody>
          <a:bodyPr wrap="square" rtlCol="0">
            <a:spAutoFit/>
          </a:bodyPr>
          <a:lstStyle/>
          <a:p>
            <a:r>
              <a:rPr lang="en-US" dirty="0"/>
              <a:t>Balmer</a:t>
            </a:r>
            <a:endParaRPr lang="en-AU" dirty="0"/>
          </a:p>
        </p:txBody>
      </p:sp>
      <p:sp>
        <p:nvSpPr>
          <p:cNvPr id="40" name="TextBox 39">
            <a:extLst>
              <a:ext uri="{FF2B5EF4-FFF2-40B4-BE49-F238E27FC236}">
                <a16:creationId xmlns:a16="http://schemas.microsoft.com/office/drawing/2014/main" id="{F7160872-9836-4B00-8E79-FB1ADD0CAA3D}"/>
              </a:ext>
            </a:extLst>
          </p:cNvPr>
          <p:cNvSpPr txBox="1"/>
          <p:nvPr/>
        </p:nvSpPr>
        <p:spPr>
          <a:xfrm>
            <a:off x="7472616" y="4856518"/>
            <a:ext cx="1070960" cy="369332"/>
          </a:xfrm>
          <a:prstGeom prst="rect">
            <a:avLst/>
          </a:prstGeom>
          <a:noFill/>
        </p:spPr>
        <p:txBody>
          <a:bodyPr wrap="square" rtlCol="0">
            <a:spAutoFit/>
          </a:bodyPr>
          <a:lstStyle/>
          <a:p>
            <a:r>
              <a:rPr lang="en-US" dirty="0" err="1"/>
              <a:t>Paschen</a:t>
            </a:r>
            <a:endParaRPr lang="en-AU" dirty="0"/>
          </a:p>
        </p:txBody>
      </p:sp>
      <p:pic>
        <p:nvPicPr>
          <p:cNvPr id="3074" name="Picture 2" descr="Image result for hydrogen emission spectrum&quot;">
            <a:extLst>
              <a:ext uri="{FF2B5EF4-FFF2-40B4-BE49-F238E27FC236}">
                <a16:creationId xmlns:a16="http://schemas.microsoft.com/office/drawing/2014/main" id="{6720869A-3461-4DD1-ACAB-9C8AA2908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24" y="5631416"/>
            <a:ext cx="4236324" cy="115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23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2890-B9A5-4C1A-ACEA-0A71E6CD6330}"/>
              </a:ext>
            </a:extLst>
          </p:cNvPr>
          <p:cNvSpPr>
            <a:spLocks noGrp="1"/>
          </p:cNvSpPr>
          <p:nvPr>
            <p:ph type="title"/>
          </p:nvPr>
        </p:nvSpPr>
        <p:spPr>
          <a:xfrm>
            <a:off x="913795" y="138197"/>
            <a:ext cx="10353761" cy="742122"/>
          </a:xfrm>
        </p:spPr>
        <p:txBody>
          <a:bodyPr/>
          <a:lstStyle/>
          <a:p>
            <a:r>
              <a:rPr lang="en-US" dirty="0"/>
              <a:t>Band spectra</a:t>
            </a:r>
            <a:endParaRPr lang="en-AU" dirty="0"/>
          </a:p>
        </p:txBody>
      </p:sp>
      <p:sp>
        <p:nvSpPr>
          <p:cNvPr id="3" name="Content Placeholder 2">
            <a:extLst>
              <a:ext uri="{FF2B5EF4-FFF2-40B4-BE49-F238E27FC236}">
                <a16:creationId xmlns:a16="http://schemas.microsoft.com/office/drawing/2014/main" id="{46DF5E83-7DD5-4C2E-875B-9680BA50F5D6}"/>
              </a:ext>
            </a:extLst>
          </p:cNvPr>
          <p:cNvSpPr>
            <a:spLocks noGrp="1"/>
          </p:cNvSpPr>
          <p:nvPr>
            <p:ph idx="1"/>
          </p:nvPr>
        </p:nvSpPr>
        <p:spPr>
          <a:xfrm>
            <a:off x="528194" y="880319"/>
            <a:ext cx="11262454" cy="5889649"/>
          </a:xfrm>
        </p:spPr>
        <p:txBody>
          <a:bodyPr>
            <a:normAutofit lnSpcReduction="10000"/>
          </a:bodyPr>
          <a:lstStyle/>
          <a:p>
            <a:r>
              <a:rPr lang="en-US" dirty="0"/>
              <a:t>In small atoms the change in energy of transitions is very well defined so the absorption/emission lines are sharp</a:t>
            </a:r>
          </a:p>
          <a:p>
            <a:r>
              <a:rPr lang="en-US" dirty="0"/>
              <a:t>In larger atoms, and molecules, various factors* can cause small variations in the energy of energy levels – leading to variations in the change in energy of transitions</a:t>
            </a:r>
          </a:p>
          <a:p>
            <a:r>
              <a:rPr lang="en-US" dirty="0"/>
              <a:t>This creates many different transitions of very similar energies – they blur together appearing as a wider band rather than a line</a:t>
            </a:r>
          </a:p>
          <a:p>
            <a:endParaRPr lang="en-US" dirty="0"/>
          </a:p>
          <a:p>
            <a:pPr marL="0" indent="0">
              <a:buNone/>
            </a:pPr>
            <a:r>
              <a:rPr lang="en-US" dirty="0"/>
              <a:t>		</a:t>
            </a:r>
            <a:r>
              <a:rPr lang="en-US" sz="2400" dirty="0"/>
              <a:t>H</a:t>
            </a:r>
            <a:endParaRPr lang="en-US" dirty="0"/>
          </a:p>
          <a:p>
            <a:pPr marL="0" indent="0">
              <a:buNone/>
            </a:pPr>
            <a:endParaRPr lang="en-US" dirty="0"/>
          </a:p>
          <a:p>
            <a:pPr marL="0" indent="0">
              <a:buNone/>
            </a:pPr>
            <a:r>
              <a:rPr lang="en-US" dirty="0"/>
              <a:t>		</a:t>
            </a:r>
            <a:r>
              <a:rPr lang="en-US" sz="2400" dirty="0"/>
              <a:t>Fe</a:t>
            </a:r>
            <a:endParaRPr lang="en-AU" dirty="0"/>
          </a:p>
          <a:p>
            <a:endParaRPr lang="en-US" dirty="0"/>
          </a:p>
          <a:p>
            <a:pPr marL="0" indent="0">
              <a:buNone/>
            </a:pPr>
            <a:r>
              <a:rPr lang="en-US" dirty="0"/>
              <a:t>*temperature, pressure, inhomogeneity (e.g. surface effects), molecular vibration/rotation and even the doppler effect</a:t>
            </a:r>
          </a:p>
        </p:txBody>
      </p:sp>
      <p:pic>
        <p:nvPicPr>
          <p:cNvPr id="8194" name="Picture 2">
            <a:extLst>
              <a:ext uri="{FF2B5EF4-FFF2-40B4-BE49-F238E27FC236}">
                <a16:creationId xmlns:a16="http://schemas.microsoft.com/office/drawing/2014/main" id="{330346A5-CCD8-48F2-9C3F-A2C20B688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852" y="3503243"/>
            <a:ext cx="72104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D1B7AA9-293A-4322-8414-EB6E82167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852" y="4525014"/>
            <a:ext cx="721042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900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6AC9-C461-4289-9E13-794AC4822DEF}"/>
              </a:ext>
            </a:extLst>
          </p:cNvPr>
          <p:cNvSpPr>
            <a:spLocks noGrp="1"/>
          </p:cNvSpPr>
          <p:nvPr>
            <p:ph type="title"/>
          </p:nvPr>
        </p:nvSpPr>
        <p:spPr>
          <a:xfrm>
            <a:off x="913796" y="609600"/>
            <a:ext cx="4265912" cy="1326321"/>
          </a:xfrm>
        </p:spPr>
        <p:txBody>
          <a:bodyPr/>
          <a:lstStyle/>
          <a:p>
            <a:r>
              <a:rPr lang="en-US" dirty="0"/>
              <a:t>Gas-</a:t>
            </a:r>
            <a:r>
              <a:rPr lang="en-US" dirty="0" err="1"/>
              <a:t>DISCHArge</a:t>
            </a:r>
            <a:r>
              <a:rPr lang="en-US" dirty="0"/>
              <a:t> lamps</a:t>
            </a:r>
            <a:endParaRPr lang="en-AU" dirty="0"/>
          </a:p>
        </p:txBody>
      </p:sp>
      <p:sp>
        <p:nvSpPr>
          <p:cNvPr id="3" name="Content Placeholder 2">
            <a:extLst>
              <a:ext uri="{FF2B5EF4-FFF2-40B4-BE49-F238E27FC236}">
                <a16:creationId xmlns:a16="http://schemas.microsoft.com/office/drawing/2014/main" id="{60ACEF1D-675E-4B57-9C2A-976866D00AC9}"/>
              </a:ext>
            </a:extLst>
          </p:cNvPr>
          <p:cNvSpPr>
            <a:spLocks noGrp="1"/>
          </p:cNvSpPr>
          <p:nvPr>
            <p:ph idx="1"/>
          </p:nvPr>
        </p:nvSpPr>
        <p:spPr>
          <a:xfrm>
            <a:off x="913795" y="2096064"/>
            <a:ext cx="4265912" cy="3695136"/>
          </a:xfrm>
        </p:spPr>
        <p:txBody>
          <a:bodyPr/>
          <a:lstStyle/>
          <a:p>
            <a:r>
              <a:rPr lang="en-US" dirty="0"/>
              <a:t>Current flows through plasma exciting electrons in the plasma</a:t>
            </a:r>
          </a:p>
          <a:p>
            <a:r>
              <a:rPr lang="en-US" dirty="0"/>
              <a:t>Colour of light dependent on the element(s) in the plasma</a:t>
            </a:r>
            <a:endParaRPr lang="en-AU" dirty="0"/>
          </a:p>
        </p:txBody>
      </p:sp>
      <p:pic>
        <p:nvPicPr>
          <p:cNvPr id="6146" name="Picture 2">
            <a:extLst>
              <a:ext uri="{FF2B5EF4-FFF2-40B4-BE49-F238E27FC236}">
                <a16:creationId xmlns:a16="http://schemas.microsoft.com/office/drawing/2014/main" id="{AC3F7773-35E4-422A-90C5-48608FCDA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900" y="0"/>
            <a:ext cx="6261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887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A309-06A0-49EE-8D84-ABBAB0E30D26}"/>
              </a:ext>
            </a:extLst>
          </p:cNvPr>
          <p:cNvSpPr>
            <a:spLocks noGrp="1"/>
          </p:cNvSpPr>
          <p:nvPr>
            <p:ph type="title"/>
          </p:nvPr>
        </p:nvSpPr>
        <p:spPr/>
        <p:txBody>
          <a:bodyPr/>
          <a:lstStyle/>
          <a:p>
            <a:r>
              <a:rPr lang="en-US" dirty="0"/>
              <a:t>Sidebar – Snell’s law</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F148A4-43B4-48FB-BD77-38994FE833BB}"/>
                  </a:ext>
                </a:extLst>
              </p:cNvPr>
              <p:cNvSpPr>
                <a:spLocks noGrp="1"/>
              </p:cNvSpPr>
              <p:nvPr>
                <p:ph idx="1"/>
              </p:nvPr>
            </p:nvSpPr>
            <p:spPr>
              <a:xfrm>
                <a:off x="913795" y="2096064"/>
                <a:ext cx="8319105" cy="3695136"/>
              </a:xfrm>
            </p:spPr>
            <p:txBody>
              <a:bodyPr/>
              <a:lstStyle/>
              <a:p>
                <a:r>
                  <a:rPr lang="en-US" dirty="0"/>
                  <a:t>Formula for calculating angle of refraction – not in syllabus but can come up if the equation is given to you</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e>
                          </m:func>
                        </m:den>
                      </m:f>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en>
                      </m:f>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𝑎𝑛𝑔𝑙𝑒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𝑓𝑟𝑜𝑚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𝑛𝑜𝑟𝑚𝑎𝑙</m:t>
                      </m:r>
                      <m:r>
                        <a:rPr lang="en-US" b="0" i="1" smtClean="0">
                          <a:latin typeface="Cambria Math" panose="02040503050406030204" pitchFamily="18" charset="0"/>
                          <a:ea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𝑠𝑝𝑒𝑒𝑑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𝑟𝑒𝑓𝑟𝑎𝑐𝑡𝑖𝑣𝑒</m:t>
                      </m:r>
                      <m:r>
                        <a:rPr lang="en-US" b="0" i="1" smtClean="0">
                          <a:latin typeface="Cambria Math" panose="02040503050406030204" pitchFamily="18" charset="0"/>
                        </a:rPr>
                        <m:t> </m:t>
                      </m:r>
                      <m:r>
                        <a:rPr lang="en-US" b="0" i="1" smtClean="0">
                          <a:latin typeface="Cambria Math" panose="02040503050406030204" pitchFamily="18" charset="0"/>
                        </a:rPr>
                        <m:t>𝑖𝑛𝑑𝑒𝑥</m:t>
                      </m:r>
                      <m:r>
                        <a:rPr lang="en-US" b="0" i="1" smtClean="0">
                          <a:latin typeface="Cambria Math" panose="02040503050406030204" pitchFamily="18" charset="0"/>
                        </a:rPr>
                        <m:t> (</m:t>
                      </m:r>
                      <m:r>
                        <a:rPr lang="en-US" b="0" i="1" smtClean="0">
                          <a:latin typeface="Cambria Math" panose="02040503050406030204" pitchFamily="18" charset="0"/>
                        </a:rPr>
                        <m:t>𝑟𝑒𝑙𝑎𝑡𝑖𝑣𝑒</m:t>
                      </m:r>
                      <m:r>
                        <a:rPr lang="en-US" b="0" i="1" smtClean="0">
                          <a:latin typeface="Cambria Math" panose="02040503050406030204" pitchFamily="18" charset="0"/>
                        </a:rPr>
                        <m:t> </m:t>
                      </m:r>
                      <m:r>
                        <a:rPr lang="en-US" b="0" i="1" smtClean="0">
                          <a:latin typeface="Cambria Math" panose="02040503050406030204" pitchFamily="18" charset="0"/>
                        </a:rPr>
                        <m:t>𝑚𝑒𝑎𝑠𝑢𝑟𝑒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𝑠𝑝𝑒𝑒𝑑</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𝑙𝑖𝑔h𝑡</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8FF148A4-43B4-48FB-BD77-38994FE833BB}"/>
                  </a:ext>
                </a:extLst>
              </p:cNvPr>
              <p:cNvSpPr>
                <a:spLocks noGrp="1" noRot="1" noChangeAspect="1" noMove="1" noResize="1" noEditPoints="1" noAdjustHandles="1" noChangeArrowheads="1" noChangeShapeType="1" noTextEdit="1"/>
              </p:cNvSpPr>
              <p:nvPr>
                <p:ph idx="1"/>
              </p:nvPr>
            </p:nvSpPr>
            <p:spPr>
              <a:xfrm>
                <a:off x="913795" y="2096064"/>
                <a:ext cx="8319105" cy="3695136"/>
              </a:xfrm>
              <a:blipFill>
                <a:blip r:embed="rId2"/>
                <a:stretch>
                  <a:fillRect l="-806" t="-330"/>
                </a:stretch>
              </a:blipFill>
            </p:spPr>
            <p:txBody>
              <a:bodyPr/>
              <a:lstStyle/>
              <a:p>
                <a:r>
                  <a:rPr lang="en-AU">
                    <a:noFill/>
                  </a:rPr>
                  <a:t> </a:t>
                </a:r>
              </a:p>
            </p:txBody>
          </p:sp>
        </mc:Fallback>
      </mc:AlternateContent>
      <p:pic>
        <p:nvPicPr>
          <p:cNvPr id="1026" name="Picture 2">
            <a:extLst>
              <a:ext uri="{FF2B5EF4-FFF2-40B4-BE49-F238E27FC236}">
                <a16:creationId xmlns:a16="http://schemas.microsoft.com/office/drawing/2014/main" id="{15FE156A-E773-4136-9F32-F2A379E13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2439" y="1746250"/>
            <a:ext cx="2647810" cy="4756150"/>
          </a:xfrm>
          <a:prstGeom prst="rect">
            <a:avLst/>
          </a:prstGeom>
          <a:solidFill>
            <a:schemeClr val="tx1"/>
          </a:solidFill>
        </p:spPr>
      </p:pic>
    </p:spTree>
    <p:extLst>
      <p:ext uri="{BB962C8B-B14F-4D97-AF65-F5344CB8AC3E}">
        <p14:creationId xmlns:p14="http://schemas.microsoft.com/office/powerpoint/2010/main" val="1790083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D504D9-3534-4E96-BD02-E24544C7C0A7}"/>
              </a:ext>
            </a:extLst>
          </p:cNvPr>
          <p:cNvGrpSpPr/>
          <p:nvPr/>
        </p:nvGrpSpPr>
        <p:grpSpPr>
          <a:xfrm>
            <a:off x="7298375" y="4863830"/>
            <a:ext cx="2365240" cy="1943795"/>
            <a:chOff x="3886200" y="4139119"/>
            <a:chExt cx="2564657" cy="2114029"/>
          </a:xfrm>
        </p:grpSpPr>
        <p:sp>
          <p:nvSpPr>
            <p:cNvPr id="4" name="Rectangle 3">
              <a:extLst>
                <a:ext uri="{FF2B5EF4-FFF2-40B4-BE49-F238E27FC236}">
                  <a16:creationId xmlns:a16="http://schemas.microsoft.com/office/drawing/2014/main" id="{7BAA408A-D44F-4AF2-B037-61F2605384C9}"/>
                </a:ext>
              </a:extLst>
            </p:cNvPr>
            <p:cNvSpPr/>
            <p:nvPr/>
          </p:nvSpPr>
          <p:spPr>
            <a:xfrm>
              <a:off x="3886200" y="4139119"/>
              <a:ext cx="2563238" cy="210928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5">
              <a:extLst>
                <a:ext uri="{FF2B5EF4-FFF2-40B4-BE49-F238E27FC236}">
                  <a16:creationId xmlns:a16="http://schemas.microsoft.com/office/drawing/2014/main" id="{8BC140E1-CE5C-4C12-9AAF-787165D05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917207" y="4181461"/>
              <a:ext cx="2533650" cy="2071687"/>
            </a:xfrm>
            <a:prstGeom prst="rect">
              <a:avLst/>
            </a:prstGeom>
            <a:noFill/>
          </p:spPr>
        </p:pic>
      </p:grpSp>
      <p:sp>
        <p:nvSpPr>
          <p:cNvPr id="2" name="Title 1">
            <a:extLst>
              <a:ext uri="{FF2B5EF4-FFF2-40B4-BE49-F238E27FC236}">
                <a16:creationId xmlns:a16="http://schemas.microsoft.com/office/drawing/2014/main" id="{38EF53FA-D3B1-4613-893D-6C11F117E25B}"/>
              </a:ext>
            </a:extLst>
          </p:cNvPr>
          <p:cNvSpPr>
            <a:spLocks noGrp="1"/>
          </p:cNvSpPr>
          <p:nvPr>
            <p:ph type="title"/>
          </p:nvPr>
        </p:nvSpPr>
        <p:spPr>
          <a:xfrm>
            <a:off x="913795" y="50375"/>
            <a:ext cx="10353761" cy="1267723"/>
          </a:xfrm>
        </p:spPr>
        <p:txBody>
          <a:bodyPr/>
          <a:lstStyle/>
          <a:p>
            <a:r>
              <a:rPr lang="en-US" dirty="0"/>
              <a:t>Atomic emission - </a:t>
            </a:r>
            <a:r>
              <a:rPr lang="en-US" dirty="0" err="1"/>
              <a:t>FLuorescence</a:t>
            </a:r>
            <a:endParaRPr lang="en-AU" dirty="0"/>
          </a:p>
        </p:txBody>
      </p:sp>
      <p:sp>
        <p:nvSpPr>
          <p:cNvPr id="3" name="Content Placeholder 2">
            <a:extLst>
              <a:ext uri="{FF2B5EF4-FFF2-40B4-BE49-F238E27FC236}">
                <a16:creationId xmlns:a16="http://schemas.microsoft.com/office/drawing/2014/main" id="{0F311EBC-37DF-4847-B07F-50EC2F9C7F45}"/>
              </a:ext>
            </a:extLst>
          </p:cNvPr>
          <p:cNvSpPr>
            <a:spLocks noGrp="1"/>
          </p:cNvSpPr>
          <p:nvPr>
            <p:ph idx="1"/>
          </p:nvPr>
        </p:nvSpPr>
        <p:spPr>
          <a:xfrm>
            <a:off x="183409" y="1021405"/>
            <a:ext cx="5064664" cy="5286982"/>
          </a:xfrm>
        </p:spPr>
        <p:txBody>
          <a:bodyPr>
            <a:normAutofit/>
          </a:bodyPr>
          <a:lstStyle/>
          <a:p>
            <a:r>
              <a:rPr lang="en-US" dirty="0"/>
              <a:t>Certain materials glow with unexpected colours when exposed to invisible ultraviolet light – examples of fluorescence</a:t>
            </a:r>
          </a:p>
          <a:p>
            <a:r>
              <a:rPr lang="en-US" dirty="0"/>
              <a:t>The invisible UV light is absorbed by electrons exciting them</a:t>
            </a:r>
          </a:p>
          <a:p>
            <a:r>
              <a:rPr lang="en-US" dirty="0"/>
              <a:t>The electrons relax through multiple smaller transitions causing lower energy visible light to be emitted</a:t>
            </a:r>
          </a:p>
          <a:p>
            <a:r>
              <a:rPr lang="en-US" dirty="0"/>
              <a:t>glow only visible while directly exposed to high energy light</a:t>
            </a:r>
            <a:endParaRPr lang="en-AU" dirty="0"/>
          </a:p>
        </p:txBody>
      </p:sp>
      <p:pic>
        <p:nvPicPr>
          <p:cNvPr id="9218" name="Picture 2" descr="Image result for fluorescence&quot;">
            <a:extLst>
              <a:ext uri="{FF2B5EF4-FFF2-40B4-BE49-F238E27FC236}">
                <a16:creationId xmlns:a16="http://schemas.microsoft.com/office/drawing/2014/main" id="{0EA4412B-E04A-4A68-BC94-B8C75683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337" y="976414"/>
            <a:ext cx="6207545" cy="399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912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EB1B-F8A7-4A7C-9E24-D7A255939746}"/>
              </a:ext>
            </a:extLst>
          </p:cNvPr>
          <p:cNvSpPr>
            <a:spLocks noGrp="1"/>
          </p:cNvSpPr>
          <p:nvPr>
            <p:ph type="title"/>
          </p:nvPr>
        </p:nvSpPr>
        <p:spPr/>
        <p:txBody>
          <a:bodyPr/>
          <a:lstStyle/>
          <a:p>
            <a:r>
              <a:rPr lang="en-US" dirty="0"/>
              <a:t>Fluorescent lights</a:t>
            </a:r>
            <a:endParaRPr lang="en-AU" dirty="0"/>
          </a:p>
        </p:txBody>
      </p:sp>
      <p:sp>
        <p:nvSpPr>
          <p:cNvPr id="3" name="Content Placeholder 2">
            <a:extLst>
              <a:ext uri="{FF2B5EF4-FFF2-40B4-BE49-F238E27FC236}">
                <a16:creationId xmlns:a16="http://schemas.microsoft.com/office/drawing/2014/main" id="{A8287F53-FB50-4367-9E01-B6E30FC7B5B4}"/>
              </a:ext>
            </a:extLst>
          </p:cNvPr>
          <p:cNvSpPr>
            <a:spLocks noGrp="1"/>
          </p:cNvSpPr>
          <p:nvPr>
            <p:ph idx="1"/>
          </p:nvPr>
        </p:nvSpPr>
        <p:spPr>
          <a:xfrm>
            <a:off x="913795" y="2096064"/>
            <a:ext cx="7049357" cy="3695136"/>
          </a:xfrm>
        </p:spPr>
        <p:txBody>
          <a:bodyPr/>
          <a:lstStyle/>
          <a:p>
            <a:r>
              <a:rPr lang="en-US" dirty="0"/>
              <a:t>Similar to gas discharge lamp – current through gas causes atomic emission</a:t>
            </a:r>
          </a:p>
          <a:p>
            <a:r>
              <a:rPr lang="en-US" dirty="0"/>
              <a:t>However the emission from mercury is UV light - this is used to trigger fluorescence in a phosphor coating on the walls of the light</a:t>
            </a:r>
          </a:p>
          <a:p>
            <a:r>
              <a:rPr lang="en-US" dirty="0"/>
              <a:t>The phosphor is a mix  of different fluorescent substance which together produce enough different colours of light to appear white – not really a continuous spectrum like daylight</a:t>
            </a:r>
            <a:endParaRPr lang="en-AU" dirty="0"/>
          </a:p>
        </p:txBody>
      </p:sp>
      <p:pic>
        <p:nvPicPr>
          <p:cNvPr id="10242" name="Picture 2" descr="Image result for fluorescent light diagram&quot;">
            <a:extLst>
              <a:ext uri="{FF2B5EF4-FFF2-40B4-BE49-F238E27FC236}">
                <a16:creationId xmlns:a16="http://schemas.microsoft.com/office/drawing/2014/main" id="{AC7405D4-3A4C-4960-958F-5ED68D54E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3016" y="2021853"/>
            <a:ext cx="38100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061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fluorescent light spectrum&quot;">
            <a:extLst>
              <a:ext uri="{FF2B5EF4-FFF2-40B4-BE49-F238E27FC236}">
                <a16:creationId xmlns:a16="http://schemas.microsoft.com/office/drawing/2014/main" id="{7722F2CD-BAC3-4B40-A251-90112C7BBC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7265" y="0"/>
            <a:ext cx="100174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024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7139-ACD5-4059-9028-B507AB63B475}"/>
              </a:ext>
            </a:extLst>
          </p:cNvPr>
          <p:cNvSpPr>
            <a:spLocks noGrp="1"/>
          </p:cNvSpPr>
          <p:nvPr>
            <p:ph type="title"/>
          </p:nvPr>
        </p:nvSpPr>
        <p:spPr/>
        <p:txBody>
          <a:bodyPr/>
          <a:lstStyle/>
          <a:p>
            <a:r>
              <a:rPr lang="en-US" dirty="0"/>
              <a:t>Atomic emission - Phosphorescence</a:t>
            </a:r>
            <a:endParaRPr lang="en-AU" dirty="0"/>
          </a:p>
        </p:txBody>
      </p:sp>
      <p:sp>
        <p:nvSpPr>
          <p:cNvPr id="3" name="Content Placeholder 2">
            <a:extLst>
              <a:ext uri="{FF2B5EF4-FFF2-40B4-BE49-F238E27FC236}">
                <a16:creationId xmlns:a16="http://schemas.microsoft.com/office/drawing/2014/main" id="{E1DB9E08-5A16-49F4-8EAD-4AE05840BA61}"/>
              </a:ext>
            </a:extLst>
          </p:cNvPr>
          <p:cNvSpPr>
            <a:spLocks noGrp="1"/>
          </p:cNvSpPr>
          <p:nvPr>
            <p:ph idx="1"/>
          </p:nvPr>
        </p:nvSpPr>
        <p:spPr>
          <a:xfrm>
            <a:off x="913795" y="2096064"/>
            <a:ext cx="4487826" cy="3695136"/>
          </a:xfrm>
        </p:spPr>
        <p:txBody>
          <a:bodyPr/>
          <a:lstStyle/>
          <a:p>
            <a:r>
              <a:rPr lang="en-US" dirty="0"/>
              <a:t>Similar to normal atomic emission but with a time delay</a:t>
            </a:r>
          </a:p>
          <a:p>
            <a:r>
              <a:rPr lang="en-AU" dirty="0"/>
              <a:t>Excited electron gets ‘stuck’ in excited state for as much as a couple of hours</a:t>
            </a:r>
          </a:p>
          <a:p>
            <a:r>
              <a:rPr lang="en-AU" dirty="0"/>
              <a:t>Allows energy to be stored in phosphorescent material which will slowly emit light over minutes – glow in the dark materials</a:t>
            </a:r>
          </a:p>
        </p:txBody>
      </p:sp>
      <p:pic>
        <p:nvPicPr>
          <p:cNvPr id="12290" name="Picture 2" descr="Image result for phosphoexcence&quot;">
            <a:extLst>
              <a:ext uri="{FF2B5EF4-FFF2-40B4-BE49-F238E27FC236}">
                <a16:creationId xmlns:a16="http://schemas.microsoft.com/office/drawing/2014/main" id="{674327BE-3239-4006-B3FC-706B3C549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436" y="2031561"/>
            <a:ext cx="6276975"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70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AE30-A575-4319-97A2-CA8FBE2FF27C}"/>
              </a:ext>
            </a:extLst>
          </p:cNvPr>
          <p:cNvSpPr>
            <a:spLocks noGrp="1"/>
          </p:cNvSpPr>
          <p:nvPr>
            <p:ph type="title"/>
          </p:nvPr>
        </p:nvSpPr>
        <p:spPr/>
        <p:txBody>
          <a:bodyPr>
            <a:normAutofit fontScale="90000"/>
          </a:bodyPr>
          <a:lstStyle/>
          <a:p>
            <a:r>
              <a:rPr lang="en-US" dirty="0"/>
              <a:t>Lasers</a:t>
            </a:r>
            <a:br>
              <a:rPr lang="en-US" dirty="0"/>
            </a:br>
            <a:r>
              <a:rPr lang="en-US" dirty="0"/>
              <a:t>Light amplification by stimulated emission of radiation</a:t>
            </a:r>
            <a:endParaRPr lang="en-AU" dirty="0"/>
          </a:p>
        </p:txBody>
      </p:sp>
      <p:sp>
        <p:nvSpPr>
          <p:cNvPr id="3" name="Content Placeholder 2">
            <a:extLst>
              <a:ext uri="{FF2B5EF4-FFF2-40B4-BE49-F238E27FC236}">
                <a16:creationId xmlns:a16="http://schemas.microsoft.com/office/drawing/2014/main" id="{C3B6FDCE-1182-4DA2-ABA2-551B23B81949}"/>
              </a:ext>
            </a:extLst>
          </p:cNvPr>
          <p:cNvSpPr>
            <a:spLocks noGrp="1"/>
          </p:cNvSpPr>
          <p:nvPr>
            <p:ph idx="1"/>
          </p:nvPr>
        </p:nvSpPr>
        <p:spPr/>
        <p:txBody>
          <a:bodyPr/>
          <a:lstStyle/>
          <a:p>
            <a:r>
              <a:rPr lang="en-US" dirty="0"/>
              <a:t>Normal light sources create light of many different colours, all travelling in random directions and with no particular phase relationship between photons</a:t>
            </a:r>
          </a:p>
          <a:p>
            <a:pPr marL="0" indent="0">
              <a:buNone/>
            </a:pPr>
            <a:r>
              <a:rPr lang="en-US" dirty="0"/>
              <a:t>Lasers in contrast are said to be ‘coherent’, which encompasses a few ideas: </a:t>
            </a:r>
          </a:p>
          <a:p>
            <a:r>
              <a:rPr lang="en-US" dirty="0"/>
              <a:t>all photons have same wavelength/frequency/colour/energy</a:t>
            </a:r>
          </a:p>
          <a:p>
            <a:r>
              <a:rPr lang="en-US" dirty="0"/>
              <a:t>all travelling in same direction so maintains very </a:t>
            </a:r>
            <a:br>
              <a:rPr lang="en-US" dirty="0"/>
            </a:br>
            <a:r>
              <a:rPr lang="en-US" dirty="0"/>
              <a:t>narrow beam over enormous distances</a:t>
            </a:r>
          </a:p>
          <a:p>
            <a:r>
              <a:rPr lang="en-US" dirty="0"/>
              <a:t>all in phase</a:t>
            </a:r>
          </a:p>
        </p:txBody>
      </p:sp>
      <p:grpSp>
        <p:nvGrpSpPr>
          <p:cNvPr id="5" name="Group 4">
            <a:extLst>
              <a:ext uri="{FF2B5EF4-FFF2-40B4-BE49-F238E27FC236}">
                <a16:creationId xmlns:a16="http://schemas.microsoft.com/office/drawing/2014/main" id="{6442CF14-5AA7-4798-A384-CD36F346DFE1}"/>
              </a:ext>
            </a:extLst>
          </p:cNvPr>
          <p:cNvGrpSpPr/>
          <p:nvPr/>
        </p:nvGrpSpPr>
        <p:grpSpPr>
          <a:xfrm>
            <a:off x="7256832" y="3943632"/>
            <a:ext cx="4443383" cy="2202731"/>
            <a:chOff x="3621266" y="2827979"/>
            <a:chExt cx="7587704" cy="3698697"/>
          </a:xfrm>
        </p:grpSpPr>
        <p:sp>
          <p:nvSpPr>
            <p:cNvPr id="4" name="Rectangle 3">
              <a:extLst>
                <a:ext uri="{FF2B5EF4-FFF2-40B4-BE49-F238E27FC236}">
                  <a16:creationId xmlns:a16="http://schemas.microsoft.com/office/drawing/2014/main" id="{DD87E5AD-81E3-404B-A44A-78C226E2EB75}"/>
                </a:ext>
              </a:extLst>
            </p:cNvPr>
            <p:cNvSpPr/>
            <p:nvPr/>
          </p:nvSpPr>
          <p:spPr>
            <a:xfrm>
              <a:off x="3621266" y="2827979"/>
              <a:ext cx="7587704" cy="3695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362" name="Picture 2" descr="Image result for laser diagram&quot;">
              <a:extLst>
                <a:ext uri="{FF2B5EF4-FFF2-40B4-BE49-F238E27FC236}">
                  <a16:creationId xmlns:a16="http://schemas.microsoft.com/office/drawing/2014/main" id="{FEEA0028-06BD-4562-A464-B2C74132C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378" y="2831540"/>
              <a:ext cx="7567639" cy="3695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85206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4018-4FC9-4097-B262-942A0DC5507B}"/>
              </a:ext>
            </a:extLst>
          </p:cNvPr>
          <p:cNvSpPr>
            <a:spLocks noGrp="1"/>
          </p:cNvSpPr>
          <p:nvPr>
            <p:ph type="title"/>
          </p:nvPr>
        </p:nvSpPr>
        <p:spPr>
          <a:xfrm>
            <a:off x="913795" y="68095"/>
            <a:ext cx="10353761" cy="1128408"/>
          </a:xfrm>
        </p:spPr>
        <p:txBody>
          <a:bodyPr/>
          <a:lstStyle/>
          <a:p>
            <a:r>
              <a:rPr lang="en-US" dirty="0"/>
              <a:t>How do lasers work?</a:t>
            </a:r>
            <a:endParaRPr lang="en-AU" dirty="0"/>
          </a:p>
        </p:txBody>
      </p:sp>
      <p:sp>
        <p:nvSpPr>
          <p:cNvPr id="3" name="Content Placeholder 2">
            <a:extLst>
              <a:ext uri="{FF2B5EF4-FFF2-40B4-BE49-F238E27FC236}">
                <a16:creationId xmlns:a16="http://schemas.microsoft.com/office/drawing/2014/main" id="{738D78E4-8464-4818-8624-C33423E43E62}"/>
              </a:ext>
            </a:extLst>
          </p:cNvPr>
          <p:cNvSpPr>
            <a:spLocks noGrp="1"/>
          </p:cNvSpPr>
          <p:nvPr>
            <p:ph idx="1"/>
          </p:nvPr>
        </p:nvSpPr>
        <p:spPr>
          <a:xfrm>
            <a:off x="913795" y="958174"/>
            <a:ext cx="10353762" cy="5412348"/>
          </a:xfrm>
        </p:spPr>
        <p:txBody>
          <a:bodyPr>
            <a:normAutofit/>
          </a:bodyPr>
          <a:lstStyle/>
          <a:p>
            <a:r>
              <a:rPr lang="en-US" dirty="0"/>
              <a:t>Normally when an excited electron relaxes, the photon is emitted in a random direction – spontaneous emission</a:t>
            </a:r>
          </a:p>
          <a:p>
            <a:r>
              <a:rPr lang="en-US" dirty="0"/>
              <a:t>If a photon of the right energy passes by an excited electron it can trigger the relaxation and emission, in this case the emitted photon travels in the exact same directions as the stimulating photon and perfectly in phase with the stimulating photon – stimulated emission</a:t>
            </a:r>
          </a:p>
          <a:p>
            <a:r>
              <a:rPr lang="en-US" dirty="0"/>
              <a:t>This takes you from one initial photon to two </a:t>
            </a:r>
            <a:br>
              <a:rPr lang="en-US" dirty="0"/>
            </a:br>
            <a:r>
              <a:rPr lang="en-US" dirty="0"/>
              <a:t>which can each stimulate further emission </a:t>
            </a:r>
            <a:br>
              <a:rPr lang="en-US" dirty="0"/>
            </a:br>
            <a:r>
              <a:rPr lang="en-US" dirty="0"/>
              <a:t>– creates a cascade chain reaction </a:t>
            </a:r>
            <a:br>
              <a:rPr lang="en-US" dirty="0"/>
            </a:br>
            <a:r>
              <a:rPr lang="en-US" dirty="0"/>
              <a:t>– light amplification</a:t>
            </a:r>
          </a:p>
          <a:p>
            <a:r>
              <a:rPr lang="en-US" dirty="0"/>
              <a:t>Just need to start with a collection of excited </a:t>
            </a:r>
            <a:br>
              <a:rPr lang="en-US" dirty="0"/>
            </a:br>
            <a:r>
              <a:rPr lang="en-US" dirty="0"/>
              <a:t>atoms</a:t>
            </a:r>
          </a:p>
        </p:txBody>
      </p:sp>
      <p:pic>
        <p:nvPicPr>
          <p:cNvPr id="16386" name="Picture 2">
            <a:extLst>
              <a:ext uri="{FF2B5EF4-FFF2-40B4-BE49-F238E27FC236}">
                <a16:creationId xmlns:a16="http://schemas.microsoft.com/office/drawing/2014/main" id="{DB0F8309-C9E1-4C8A-B659-9CBC01A84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046" y="3466005"/>
            <a:ext cx="5480221" cy="2904517"/>
          </a:xfrm>
          <a:prstGeom prst="rect">
            <a:avLst/>
          </a:prstGeom>
          <a:solidFill>
            <a:schemeClr val="tx1"/>
          </a:solidFill>
        </p:spPr>
      </p:pic>
    </p:spTree>
    <p:extLst>
      <p:ext uri="{BB962C8B-B14F-4D97-AF65-F5344CB8AC3E}">
        <p14:creationId xmlns:p14="http://schemas.microsoft.com/office/powerpoint/2010/main" val="42360395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89F2-0007-4792-8D9B-E053C47474E1}"/>
              </a:ext>
            </a:extLst>
          </p:cNvPr>
          <p:cNvSpPr>
            <a:spLocks noGrp="1"/>
          </p:cNvSpPr>
          <p:nvPr>
            <p:ph type="title"/>
          </p:nvPr>
        </p:nvSpPr>
        <p:spPr/>
        <p:txBody>
          <a:bodyPr/>
          <a:lstStyle/>
          <a:p>
            <a:r>
              <a:rPr lang="en-US" dirty="0"/>
              <a:t>applied spectra</a:t>
            </a:r>
            <a:endParaRPr lang="en-AU" dirty="0"/>
          </a:p>
        </p:txBody>
      </p:sp>
      <p:sp>
        <p:nvSpPr>
          <p:cNvPr id="3" name="Content Placeholder 2">
            <a:extLst>
              <a:ext uri="{FF2B5EF4-FFF2-40B4-BE49-F238E27FC236}">
                <a16:creationId xmlns:a16="http://schemas.microsoft.com/office/drawing/2014/main" id="{8937D88C-30EE-40E2-BAB4-836E5152CF9C}"/>
              </a:ext>
            </a:extLst>
          </p:cNvPr>
          <p:cNvSpPr>
            <a:spLocks noGrp="1"/>
          </p:cNvSpPr>
          <p:nvPr>
            <p:ph idx="1"/>
          </p:nvPr>
        </p:nvSpPr>
        <p:spPr>
          <a:xfrm>
            <a:off x="913795" y="1790700"/>
            <a:ext cx="4261455" cy="4457700"/>
          </a:xfrm>
        </p:spPr>
        <p:txBody>
          <a:bodyPr>
            <a:normAutofit fontScale="92500" lnSpcReduction="10000"/>
          </a:bodyPr>
          <a:lstStyle/>
          <a:p>
            <a:r>
              <a:rPr lang="en-US" dirty="0"/>
              <a:t>Since each element has a unique absorption/emission spectrum, these spectra can be used to identify elements</a:t>
            </a:r>
          </a:p>
          <a:p>
            <a:r>
              <a:rPr lang="en-US" dirty="0"/>
              <a:t>Used to determine the chemical composition of stars</a:t>
            </a:r>
          </a:p>
          <a:p>
            <a:r>
              <a:rPr lang="en-US" dirty="0"/>
              <a:t>A star should emit a continuous spectrum</a:t>
            </a:r>
          </a:p>
          <a:p>
            <a:r>
              <a:rPr lang="en-US" dirty="0"/>
              <a:t>Different types of star have had different colours absorbed from their spectrum by elements in their outer layers</a:t>
            </a:r>
            <a:endParaRPr lang="en-AU" dirty="0"/>
          </a:p>
        </p:txBody>
      </p:sp>
      <p:pic>
        <p:nvPicPr>
          <p:cNvPr id="4098" name="Picture 2">
            <a:extLst>
              <a:ext uri="{FF2B5EF4-FFF2-40B4-BE49-F238E27FC236}">
                <a16:creationId xmlns:a16="http://schemas.microsoft.com/office/drawing/2014/main" id="{9949EDC8-C60B-4908-8A21-3AD255F30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8" y="1935921"/>
            <a:ext cx="6524625"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7111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ECFB-DED2-495A-AD33-F9235F4B2C3A}"/>
              </a:ext>
            </a:extLst>
          </p:cNvPr>
          <p:cNvSpPr>
            <a:spLocks noGrp="1"/>
          </p:cNvSpPr>
          <p:nvPr>
            <p:ph type="title"/>
          </p:nvPr>
        </p:nvSpPr>
        <p:spPr/>
        <p:txBody>
          <a:bodyPr/>
          <a:lstStyle/>
          <a:p>
            <a:pPr algn="l"/>
            <a:r>
              <a:rPr lang="en-US" dirty="0"/>
              <a:t>Example</a:t>
            </a:r>
            <a:endParaRPr lang="en-AU" dirty="0"/>
          </a:p>
        </p:txBody>
      </p:sp>
      <p:sp>
        <p:nvSpPr>
          <p:cNvPr id="3" name="Content Placeholder 2">
            <a:extLst>
              <a:ext uri="{FF2B5EF4-FFF2-40B4-BE49-F238E27FC236}">
                <a16:creationId xmlns:a16="http://schemas.microsoft.com/office/drawing/2014/main" id="{07BC00C9-6D29-45CB-A821-EB25F9D397CA}"/>
              </a:ext>
            </a:extLst>
          </p:cNvPr>
          <p:cNvSpPr>
            <a:spLocks noGrp="1"/>
          </p:cNvSpPr>
          <p:nvPr>
            <p:ph idx="1"/>
          </p:nvPr>
        </p:nvSpPr>
        <p:spPr>
          <a:xfrm>
            <a:off x="913795" y="2096064"/>
            <a:ext cx="4236324" cy="3695136"/>
          </a:xfrm>
        </p:spPr>
        <p:txBody>
          <a:bodyPr>
            <a:normAutofit lnSpcReduction="10000"/>
          </a:bodyPr>
          <a:lstStyle/>
          <a:p>
            <a:r>
              <a:rPr lang="en-US" dirty="0"/>
              <a:t>Use the diagrams to the right to determine which spectral classes of star (O, B, A, F, G, K and/or M) contain H in their outer layers?</a:t>
            </a:r>
          </a:p>
          <a:p>
            <a:r>
              <a:rPr lang="en-US" dirty="0"/>
              <a:t>O, B, A, F &amp; G</a:t>
            </a:r>
          </a:p>
          <a:p>
            <a:r>
              <a:rPr lang="en-US" dirty="0"/>
              <a:t>Which contain He in their outer layers?</a:t>
            </a:r>
          </a:p>
          <a:p>
            <a:r>
              <a:rPr lang="en-US" dirty="0"/>
              <a:t>F, G, K &amp; M</a:t>
            </a:r>
            <a:endParaRPr lang="en-AU" dirty="0"/>
          </a:p>
        </p:txBody>
      </p:sp>
      <p:pic>
        <p:nvPicPr>
          <p:cNvPr id="4" name="Picture 2">
            <a:extLst>
              <a:ext uri="{FF2B5EF4-FFF2-40B4-BE49-F238E27FC236}">
                <a16:creationId xmlns:a16="http://schemas.microsoft.com/office/drawing/2014/main" id="{05E615D8-E8BE-47C4-B7DF-60A92E79D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2748721"/>
            <a:ext cx="6524625" cy="39243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EB1E5D2-C346-4A13-9EC4-B632B2DDA330}"/>
              </a:ext>
            </a:extLst>
          </p:cNvPr>
          <p:cNvGrpSpPr/>
          <p:nvPr/>
        </p:nvGrpSpPr>
        <p:grpSpPr>
          <a:xfrm>
            <a:off x="5481638" y="1440960"/>
            <a:ext cx="6524620" cy="565249"/>
            <a:chOff x="5481638" y="2085828"/>
            <a:chExt cx="6524620" cy="565249"/>
          </a:xfrm>
        </p:grpSpPr>
        <p:sp>
          <p:nvSpPr>
            <p:cNvPr id="14" name="Rectangle 13">
              <a:extLst>
                <a:ext uri="{FF2B5EF4-FFF2-40B4-BE49-F238E27FC236}">
                  <a16:creationId xmlns:a16="http://schemas.microsoft.com/office/drawing/2014/main" id="{9FCD9E94-B8C0-436E-B268-51C88DE2304B}"/>
                </a:ext>
              </a:extLst>
            </p:cNvPr>
            <p:cNvSpPr/>
            <p:nvPr/>
          </p:nvSpPr>
          <p:spPr>
            <a:xfrm>
              <a:off x="5481638" y="2085828"/>
              <a:ext cx="6524620" cy="565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15" name="Group 14">
              <a:extLst>
                <a:ext uri="{FF2B5EF4-FFF2-40B4-BE49-F238E27FC236}">
                  <a16:creationId xmlns:a16="http://schemas.microsoft.com/office/drawing/2014/main" id="{0A6B7531-27D7-48A1-AAEC-241556EEDFEA}"/>
                </a:ext>
              </a:extLst>
            </p:cNvPr>
            <p:cNvGrpSpPr/>
            <p:nvPr/>
          </p:nvGrpSpPr>
          <p:grpSpPr>
            <a:xfrm>
              <a:off x="5972279" y="2152452"/>
              <a:ext cx="5760000" cy="432000"/>
              <a:chOff x="5975368" y="2152452"/>
              <a:chExt cx="5760000" cy="432000"/>
            </a:xfrm>
          </p:grpSpPr>
          <p:sp>
            <p:nvSpPr>
              <p:cNvPr id="6" name="Rectangle 5">
                <a:extLst>
                  <a:ext uri="{FF2B5EF4-FFF2-40B4-BE49-F238E27FC236}">
                    <a16:creationId xmlns:a16="http://schemas.microsoft.com/office/drawing/2014/main" id="{FA8B72AC-420A-4A96-9452-A7904B05D6EC}"/>
                  </a:ext>
                </a:extLst>
              </p:cNvPr>
              <p:cNvSpPr/>
              <p:nvPr/>
            </p:nvSpPr>
            <p:spPr>
              <a:xfrm>
                <a:off x="5975368" y="2152452"/>
                <a:ext cx="576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Connector 7">
                <a:extLst>
                  <a:ext uri="{FF2B5EF4-FFF2-40B4-BE49-F238E27FC236}">
                    <a16:creationId xmlns:a16="http://schemas.microsoft.com/office/drawing/2014/main" id="{1D7EDED7-977A-4F86-B2A2-90DAF919E95E}"/>
                  </a:ext>
                </a:extLst>
              </p:cNvPr>
              <p:cNvCxnSpPr>
                <a:cxnSpLocks/>
              </p:cNvCxnSpPr>
              <p:nvPr/>
            </p:nvCxnSpPr>
            <p:spPr>
              <a:xfrm flipV="1">
                <a:off x="10948916" y="2152452"/>
                <a:ext cx="0" cy="432000"/>
              </a:xfrm>
              <a:prstGeom prst="line">
                <a:avLst/>
              </a:prstGeom>
              <a:ln w="28575">
                <a:solidFill>
                  <a:srgbClr val="C6242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FFE174-1BE9-4A43-93D1-2B0638C5F267}"/>
                  </a:ext>
                </a:extLst>
              </p:cNvPr>
              <p:cNvCxnSpPr>
                <a:cxnSpLocks/>
              </p:cNvCxnSpPr>
              <p:nvPr/>
            </p:nvCxnSpPr>
            <p:spPr>
              <a:xfrm flipV="1">
                <a:off x="7900916" y="2152452"/>
                <a:ext cx="0" cy="432000"/>
              </a:xfrm>
              <a:prstGeom prst="line">
                <a:avLst/>
              </a:prstGeom>
              <a:ln w="28575">
                <a:solidFill>
                  <a:srgbClr val="264D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C3AE73-D1E7-44D9-A0BD-B735F7169F84}"/>
                  </a:ext>
                </a:extLst>
              </p:cNvPr>
              <p:cNvCxnSpPr>
                <a:cxnSpLocks/>
              </p:cNvCxnSpPr>
              <p:nvPr/>
            </p:nvCxnSpPr>
            <p:spPr>
              <a:xfrm flipV="1">
                <a:off x="6961495" y="2152452"/>
                <a:ext cx="0" cy="432000"/>
              </a:xfrm>
              <a:prstGeom prst="line">
                <a:avLst/>
              </a:prstGeom>
              <a:ln w="28575">
                <a:solidFill>
                  <a:srgbClr val="381E7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59CFA8-8158-415E-8606-6505A35D87F9}"/>
                  </a:ext>
                </a:extLst>
              </p:cNvPr>
              <p:cNvCxnSpPr>
                <a:cxnSpLocks/>
              </p:cNvCxnSpPr>
              <p:nvPr/>
            </p:nvCxnSpPr>
            <p:spPr>
              <a:xfrm flipV="1">
                <a:off x="6528178" y="2152452"/>
                <a:ext cx="0" cy="432000"/>
              </a:xfrm>
              <a:prstGeom prst="line">
                <a:avLst/>
              </a:prstGeom>
              <a:ln w="28575">
                <a:solidFill>
                  <a:srgbClr val="351667"/>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40D2C628-7140-4783-8AFC-7EADF00C6130}"/>
              </a:ext>
            </a:extLst>
          </p:cNvPr>
          <p:cNvGrpSpPr/>
          <p:nvPr/>
        </p:nvGrpSpPr>
        <p:grpSpPr>
          <a:xfrm>
            <a:off x="5481638" y="2002814"/>
            <a:ext cx="6524620" cy="565249"/>
            <a:chOff x="5481638" y="2002814"/>
            <a:chExt cx="6524620" cy="565249"/>
          </a:xfrm>
        </p:grpSpPr>
        <p:sp>
          <p:nvSpPr>
            <p:cNvPr id="18" name="Rectangle 17">
              <a:extLst>
                <a:ext uri="{FF2B5EF4-FFF2-40B4-BE49-F238E27FC236}">
                  <a16:creationId xmlns:a16="http://schemas.microsoft.com/office/drawing/2014/main" id="{BA383593-ED1D-48DB-AB73-F7E2B4B2F81F}"/>
                </a:ext>
              </a:extLst>
            </p:cNvPr>
            <p:cNvSpPr/>
            <p:nvPr/>
          </p:nvSpPr>
          <p:spPr>
            <a:xfrm>
              <a:off x="5481638" y="2002814"/>
              <a:ext cx="6524620" cy="565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A8B8CF29-9A5A-48E7-88C8-3134D3A42F78}"/>
                </a:ext>
              </a:extLst>
            </p:cNvPr>
            <p:cNvSpPr/>
            <p:nvPr/>
          </p:nvSpPr>
          <p:spPr>
            <a:xfrm>
              <a:off x="5972279" y="2069438"/>
              <a:ext cx="576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 name="Straight Connector 20">
              <a:extLst>
                <a:ext uri="{FF2B5EF4-FFF2-40B4-BE49-F238E27FC236}">
                  <a16:creationId xmlns:a16="http://schemas.microsoft.com/office/drawing/2014/main" id="{C222ADEE-96FC-4A5E-A10F-ABFBB4C7D275}"/>
                </a:ext>
              </a:extLst>
            </p:cNvPr>
            <p:cNvCxnSpPr>
              <a:cxnSpLocks/>
            </p:cNvCxnSpPr>
            <p:nvPr/>
          </p:nvCxnSpPr>
          <p:spPr>
            <a:xfrm flipV="1">
              <a:off x="9748236" y="2069438"/>
              <a:ext cx="0" cy="432000"/>
            </a:xfrm>
            <a:prstGeom prst="line">
              <a:avLst/>
            </a:prstGeom>
            <a:ln w="28575">
              <a:solidFill>
                <a:srgbClr val="D6A83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6514647-5CF0-4C0B-8D1F-501F96FA666C}"/>
                </a:ext>
              </a:extLst>
            </p:cNvPr>
            <p:cNvCxnSpPr>
              <a:cxnSpLocks/>
            </p:cNvCxnSpPr>
            <p:nvPr/>
          </p:nvCxnSpPr>
          <p:spPr>
            <a:xfrm flipV="1">
              <a:off x="8007011" y="2069438"/>
              <a:ext cx="0" cy="432000"/>
            </a:xfrm>
            <a:prstGeom prst="line">
              <a:avLst/>
            </a:prstGeom>
            <a:ln w="28575">
              <a:solidFill>
                <a:srgbClr val="07649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BEC3FBD-8A13-4260-A474-3B09293382EE}"/>
                </a:ext>
              </a:extLst>
            </p:cNvPr>
            <p:cNvCxnSpPr>
              <a:cxnSpLocks/>
            </p:cNvCxnSpPr>
            <p:nvPr/>
          </p:nvCxnSpPr>
          <p:spPr>
            <a:xfrm flipV="1">
              <a:off x="7770448" y="2069438"/>
              <a:ext cx="0" cy="432000"/>
            </a:xfrm>
            <a:prstGeom prst="line">
              <a:avLst/>
            </a:prstGeom>
            <a:ln w="28575">
              <a:solidFill>
                <a:srgbClr val="36308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C0B852-D65E-428D-9828-FDABD6F38B71}"/>
                </a:ext>
              </a:extLst>
            </p:cNvPr>
            <p:cNvCxnSpPr>
              <a:cxnSpLocks/>
            </p:cNvCxnSpPr>
            <p:nvPr/>
          </p:nvCxnSpPr>
          <p:spPr>
            <a:xfrm flipV="1">
              <a:off x="6221421" y="2069438"/>
              <a:ext cx="0" cy="432000"/>
            </a:xfrm>
            <a:prstGeom prst="line">
              <a:avLst/>
            </a:prstGeom>
            <a:ln w="28575">
              <a:solidFill>
                <a:srgbClr val="2A1A4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9BC664-D849-4ECD-BD83-85C1957FCF5E}"/>
                </a:ext>
              </a:extLst>
            </p:cNvPr>
            <p:cNvCxnSpPr>
              <a:cxnSpLocks/>
            </p:cNvCxnSpPr>
            <p:nvPr/>
          </p:nvCxnSpPr>
          <p:spPr>
            <a:xfrm flipV="1">
              <a:off x="6288522" y="2069438"/>
              <a:ext cx="0" cy="432000"/>
            </a:xfrm>
            <a:prstGeom prst="line">
              <a:avLst/>
            </a:prstGeom>
            <a:ln w="28575">
              <a:solidFill>
                <a:srgbClr val="2C1843"/>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1285B28-9A8E-4A28-A50B-8FEDDCEFA3B2}"/>
              </a:ext>
            </a:extLst>
          </p:cNvPr>
          <p:cNvSpPr txBox="1"/>
          <p:nvPr/>
        </p:nvSpPr>
        <p:spPr>
          <a:xfrm>
            <a:off x="5610041" y="1514073"/>
            <a:ext cx="369012" cy="430887"/>
          </a:xfrm>
          <a:prstGeom prst="rect">
            <a:avLst/>
          </a:prstGeom>
          <a:noFill/>
        </p:spPr>
        <p:txBody>
          <a:bodyPr wrap="none" rtlCol="0">
            <a:spAutoFit/>
          </a:bodyPr>
          <a:lstStyle/>
          <a:p>
            <a:r>
              <a:rPr lang="en-US" sz="2200" dirty="0">
                <a:solidFill>
                  <a:schemeClr val="bg1"/>
                </a:solidFill>
                <a:latin typeface="Abadi" panose="020B0604020104020204" pitchFamily="34" charset="0"/>
              </a:rPr>
              <a:t>H</a:t>
            </a:r>
            <a:endParaRPr lang="en-AU" sz="2200" dirty="0">
              <a:solidFill>
                <a:schemeClr val="bg1"/>
              </a:solidFill>
              <a:latin typeface="Abadi" panose="020B0604020104020204" pitchFamily="34" charset="0"/>
            </a:endParaRPr>
          </a:p>
        </p:txBody>
      </p:sp>
      <p:sp>
        <p:nvSpPr>
          <p:cNvPr id="29" name="TextBox 28">
            <a:extLst>
              <a:ext uri="{FF2B5EF4-FFF2-40B4-BE49-F238E27FC236}">
                <a16:creationId xmlns:a16="http://schemas.microsoft.com/office/drawing/2014/main" id="{0F8B9185-9245-4082-875B-2DA13CAB0935}"/>
              </a:ext>
            </a:extLst>
          </p:cNvPr>
          <p:cNvSpPr txBox="1"/>
          <p:nvPr/>
        </p:nvSpPr>
        <p:spPr>
          <a:xfrm>
            <a:off x="5539509" y="2071692"/>
            <a:ext cx="510076" cy="430887"/>
          </a:xfrm>
          <a:prstGeom prst="rect">
            <a:avLst/>
          </a:prstGeom>
          <a:noFill/>
        </p:spPr>
        <p:txBody>
          <a:bodyPr wrap="none" rtlCol="0">
            <a:spAutoFit/>
          </a:bodyPr>
          <a:lstStyle/>
          <a:p>
            <a:r>
              <a:rPr lang="en-US" sz="2200" dirty="0">
                <a:solidFill>
                  <a:schemeClr val="bg1"/>
                </a:solidFill>
                <a:latin typeface="Abadi" panose="020B0604020202020204" pitchFamily="34" charset="0"/>
              </a:rPr>
              <a:t>He</a:t>
            </a:r>
            <a:endParaRPr lang="en-AU" sz="2200" dirty="0">
              <a:solidFill>
                <a:schemeClr val="bg1"/>
              </a:solidFill>
              <a:latin typeface="Abadi" panose="020B0604020202020204" pitchFamily="34" charset="0"/>
            </a:endParaRPr>
          </a:p>
        </p:txBody>
      </p:sp>
    </p:spTree>
    <p:extLst>
      <p:ext uri="{BB962C8B-B14F-4D97-AF65-F5344CB8AC3E}">
        <p14:creationId xmlns:p14="http://schemas.microsoft.com/office/powerpoint/2010/main" val="9079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48F9-7B59-427D-89EC-F60014C37B09}"/>
              </a:ext>
            </a:extLst>
          </p:cNvPr>
          <p:cNvSpPr>
            <a:spLocks noGrp="1"/>
          </p:cNvSpPr>
          <p:nvPr>
            <p:ph type="title"/>
          </p:nvPr>
        </p:nvSpPr>
        <p:spPr>
          <a:xfrm>
            <a:off x="913795" y="-8802"/>
            <a:ext cx="10353761" cy="1429040"/>
          </a:xfrm>
        </p:spPr>
        <p:txBody>
          <a:bodyPr/>
          <a:lstStyle/>
          <a:p>
            <a:r>
              <a:rPr lang="en-US" dirty="0"/>
              <a:t>Doppler shift of absorption spectra</a:t>
            </a:r>
            <a:endParaRPr lang="en-AU" dirty="0"/>
          </a:p>
        </p:txBody>
      </p:sp>
      <p:sp>
        <p:nvSpPr>
          <p:cNvPr id="3" name="Content Placeholder 2">
            <a:extLst>
              <a:ext uri="{FF2B5EF4-FFF2-40B4-BE49-F238E27FC236}">
                <a16:creationId xmlns:a16="http://schemas.microsoft.com/office/drawing/2014/main" id="{E72EE1D0-D309-4C3A-A64C-E008650CD99A}"/>
              </a:ext>
            </a:extLst>
          </p:cNvPr>
          <p:cNvSpPr>
            <a:spLocks noGrp="1"/>
          </p:cNvSpPr>
          <p:nvPr>
            <p:ph idx="1"/>
          </p:nvPr>
        </p:nvSpPr>
        <p:spPr>
          <a:xfrm>
            <a:off x="656617" y="1240277"/>
            <a:ext cx="11272738" cy="2800509"/>
          </a:xfrm>
        </p:spPr>
        <p:txBody>
          <a:bodyPr>
            <a:normAutofit/>
          </a:bodyPr>
          <a:lstStyle/>
          <a:p>
            <a:r>
              <a:rPr lang="en-US" dirty="0"/>
              <a:t>atomic absorption leads to very characteristic absorption patterns</a:t>
            </a:r>
          </a:p>
          <a:p>
            <a:r>
              <a:rPr lang="en-US" dirty="0"/>
              <a:t>When looking at distant stars the familiar pattern is recognizable but it appears in the wrong place – shifted towards the red</a:t>
            </a:r>
          </a:p>
          <a:p>
            <a:r>
              <a:rPr lang="en-US" dirty="0"/>
              <a:t>The further away the star is the more it is redshifted – expanding universe</a:t>
            </a:r>
          </a:p>
          <a:p>
            <a:r>
              <a:rPr lang="en-US" dirty="0"/>
              <a:t>Caused by doppler effect – a wave source moving away from an observer results in waves of increased wavelength (more red) so the entire spectrum is shifted</a:t>
            </a:r>
            <a:endParaRPr lang="en-AU" dirty="0"/>
          </a:p>
        </p:txBody>
      </p:sp>
      <p:grpSp>
        <p:nvGrpSpPr>
          <p:cNvPr id="9" name="Group 8">
            <a:extLst>
              <a:ext uri="{FF2B5EF4-FFF2-40B4-BE49-F238E27FC236}">
                <a16:creationId xmlns:a16="http://schemas.microsoft.com/office/drawing/2014/main" id="{06AD2F09-B59C-42AD-BFFC-6E4544787571}"/>
              </a:ext>
            </a:extLst>
          </p:cNvPr>
          <p:cNvGrpSpPr/>
          <p:nvPr/>
        </p:nvGrpSpPr>
        <p:grpSpPr>
          <a:xfrm>
            <a:off x="6393712" y="4074288"/>
            <a:ext cx="5676089" cy="2660514"/>
            <a:chOff x="6254885" y="1785026"/>
            <a:chExt cx="5676089" cy="2660514"/>
          </a:xfrm>
        </p:grpSpPr>
        <p:sp>
          <p:nvSpPr>
            <p:cNvPr id="5" name="Rectangle 4">
              <a:extLst>
                <a:ext uri="{FF2B5EF4-FFF2-40B4-BE49-F238E27FC236}">
                  <a16:creationId xmlns:a16="http://schemas.microsoft.com/office/drawing/2014/main" id="{F77F0E10-0620-4728-9CAB-C8CA46A71E9F}"/>
                </a:ext>
              </a:extLst>
            </p:cNvPr>
            <p:cNvSpPr/>
            <p:nvPr/>
          </p:nvSpPr>
          <p:spPr>
            <a:xfrm>
              <a:off x="6254885" y="1785026"/>
              <a:ext cx="5676089" cy="2660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6B47E968-96FC-47A1-BAB0-8CB30140B229}"/>
                </a:ext>
              </a:extLst>
            </p:cNvPr>
            <p:cNvGrpSpPr/>
            <p:nvPr/>
          </p:nvGrpSpPr>
          <p:grpSpPr>
            <a:xfrm>
              <a:off x="6292174" y="1929555"/>
              <a:ext cx="5565842" cy="2342851"/>
              <a:chOff x="6292174" y="1929555"/>
              <a:chExt cx="5565842" cy="2342851"/>
            </a:xfrm>
          </p:grpSpPr>
          <p:pic>
            <p:nvPicPr>
              <p:cNvPr id="13314" name="Picture 2" descr="Image result for doppler shift absorption spectra&quot;">
                <a:extLst>
                  <a:ext uri="{FF2B5EF4-FFF2-40B4-BE49-F238E27FC236}">
                    <a16:creationId xmlns:a16="http://schemas.microsoft.com/office/drawing/2014/main" id="{ADD3166C-213B-4F71-A8A3-FA36CCD6DB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 t="73941" r="952" b="9380"/>
              <a:stretch/>
            </p:blipFill>
            <p:spPr bwMode="auto">
              <a:xfrm flipH="1">
                <a:off x="6292175" y="1929555"/>
                <a:ext cx="5565841" cy="6354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doppler shift absorption spectra&quot;">
                <a:extLst>
                  <a:ext uri="{FF2B5EF4-FFF2-40B4-BE49-F238E27FC236}">
                    <a16:creationId xmlns:a16="http://schemas.microsoft.com/office/drawing/2014/main" id="{02421471-71B3-4C1B-BAE0-EF6E15DA28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 t="18238" r="952" b="64333"/>
              <a:stretch/>
            </p:blipFill>
            <p:spPr bwMode="auto">
              <a:xfrm flipH="1">
                <a:off x="6292174" y="3608367"/>
                <a:ext cx="5565841" cy="6640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oppler shift absorption spectra&quot;">
                <a:extLst>
                  <a:ext uri="{FF2B5EF4-FFF2-40B4-BE49-F238E27FC236}">
                    <a16:creationId xmlns:a16="http://schemas.microsoft.com/office/drawing/2014/main" id="{2DFB7657-5FCF-4705-ACF7-8767E3FB0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 t="45218" r="952" b="35074"/>
              <a:stretch/>
            </p:blipFill>
            <p:spPr bwMode="auto">
              <a:xfrm flipH="1">
                <a:off x="6292174" y="2715806"/>
                <a:ext cx="5565841" cy="75089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3316" name="Picture 4" descr="Image result for doppler effect gif&quot;">
            <a:extLst>
              <a:ext uri="{FF2B5EF4-FFF2-40B4-BE49-F238E27FC236}">
                <a16:creationId xmlns:a16="http://schemas.microsoft.com/office/drawing/2014/main" id="{89B8809A-52F6-4210-B1A1-9BCFA7E235D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80530" y="4213920"/>
            <a:ext cx="41433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72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99F8-0D8F-44CC-9B5C-958CCF316405}"/>
              </a:ext>
            </a:extLst>
          </p:cNvPr>
          <p:cNvSpPr>
            <a:spLocks noGrp="1"/>
          </p:cNvSpPr>
          <p:nvPr>
            <p:ph type="title"/>
          </p:nvPr>
        </p:nvSpPr>
        <p:spPr/>
        <p:txBody>
          <a:bodyPr/>
          <a:lstStyle/>
          <a:p>
            <a:r>
              <a:rPr lang="en-US" dirty="0"/>
              <a:t>Summary of stellar spectra</a:t>
            </a:r>
            <a:endParaRPr lang="en-AU" dirty="0"/>
          </a:p>
        </p:txBody>
      </p:sp>
      <p:sp>
        <p:nvSpPr>
          <p:cNvPr id="3" name="Content Placeholder 2">
            <a:extLst>
              <a:ext uri="{FF2B5EF4-FFF2-40B4-BE49-F238E27FC236}">
                <a16:creationId xmlns:a16="http://schemas.microsoft.com/office/drawing/2014/main" id="{F29ECA86-C05B-489D-A2B2-45FE7330A945}"/>
              </a:ext>
            </a:extLst>
          </p:cNvPr>
          <p:cNvSpPr>
            <a:spLocks noGrp="1"/>
          </p:cNvSpPr>
          <p:nvPr>
            <p:ph idx="1"/>
          </p:nvPr>
        </p:nvSpPr>
        <p:spPr/>
        <p:txBody>
          <a:bodyPr/>
          <a:lstStyle/>
          <a:p>
            <a:r>
              <a:rPr lang="en-US" dirty="0"/>
              <a:t>Stars are a long way away – light is by far the best way to gain information about them</a:t>
            </a:r>
          </a:p>
          <a:p>
            <a:r>
              <a:rPr lang="en-US" dirty="0"/>
              <a:t>Most information about stars comes from interpretation of the absorption spectra</a:t>
            </a:r>
          </a:p>
          <a:p>
            <a:pPr marL="0" indent="0">
              <a:buNone/>
            </a:pPr>
            <a:endParaRPr lang="en-AU" dirty="0"/>
          </a:p>
        </p:txBody>
      </p:sp>
      <p:graphicFrame>
        <p:nvGraphicFramePr>
          <p:cNvPr id="6" name="Table 6">
            <a:extLst>
              <a:ext uri="{FF2B5EF4-FFF2-40B4-BE49-F238E27FC236}">
                <a16:creationId xmlns:a16="http://schemas.microsoft.com/office/drawing/2014/main" id="{10A1BF7B-F09E-4E56-A35E-359004D814E3}"/>
              </a:ext>
            </a:extLst>
          </p:cNvPr>
          <p:cNvGraphicFramePr>
            <a:graphicFrameLocks noGrp="1"/>
          </p:cNvGraphicFramePr>
          <p:nvPr>
            <p:extLst>
              <p:ext uri="{D42A27DB-BD31-4B8C-83A1-F6EECF244321}">
                <p14:modId xmlns:p14="http://schemas.microsoft.com/office/powerpoint/2010/main" val="3818683526"/>
              </p:ext>
            </p:extLst>
          </p:nvPr>
        </p:nvGraphicFramePr>
        <p:xfrm>
          <a:off x="278057" y="3456499"/>
          <a:ext cx="6044921" cy="2931160"/>
        </p:xfrm>
        <a:graphic>
          <a:graphicData uri="http://schemas.openxmlformats.org/drawingml/2006/table">
            <a:tbl>
              <a:tblPr firstRow="1" bandRow="1">
                <a:tableStyleId>{5C22544A-7EE6-4342-B048-85BDC9FD1C3A}</a:tableStyleId>
              </a:tblPr>
              <a:tblGrid>
                <a:gridCol w="2124675">
                  <a:extLst>
                    <a:ext uri="{9D8B030D-6E8A-4147-A177-3AD203B41FA5}">
                      <a16:colId xmlns:a16="http://schemas.microsoft.com/office/drawing/2014/main" val="4042579645"/>
                    </a:ext>
                  </a:extLst>
                </a:gridCol>
                <a:gridCol w="3920246">
                  <a:extLst>
                    <a:ext uri="{9D8B030D-6E8A-4147-A177-3AD203B41FA5}">
                      <a16:colId xmlns:a16="http://schemas.microsoft.com/office/drawing/2014/main" val="3619958480"/>
                    </a:ext>
                  </a:extLst>
                </a:gridCol>
              </a:tblGrid>
              <a:tr h="370840">
                <a:tc>
                  <a:txBody>
                    <a:bodyPr/>
                    <a:lstStyle/>
                    <a:p>
                      <a:r>
                        <a:rPr lang="en-US" dirty="0"/>
                        <a:t>Information</a:t>
                      </a:r>
                      <a:endParaRPr lang="en-AU" dirty="0"/>
                    </a:p>
                  </a:txBody>
                  <a:tcPr/>
                </a:tc>
                <a:tc>
                  <a:txBody>
                    <a:bodyPr/>
                    <a:lstStyle/>
                    <a:p>
                      <a:r>
                        <a:rPr lang="en-US" dirty="0"/>
                        <a:t>Evidence</a:t>
                      </a:r>
                      <a:endParaRPr lang="en-AU" dirty="0"/>
                    </a:p>
                  </a:txBody>
                  <a:tcPr/>
                </a:tc>
                <a:extLst>
                  <a:ext uri="{0D108BD9-81ED-4DB2-BD59-A6C34878D82A}">
                    <a16:rowId xmlns:a16="http://schemas.microsoft.com/office/drawing/2014/main" val="2238302404"/>
                  </a:ext>
                </a:extLst>
              </a:tr>
              <a:tr h="370840">
                <a:tc>
                  <a:txBody>
                    <a:bodyPr/>
                    <a:lstStyle/>
                    <a:p>
                      <a:r>
                        <a:rPr lang="en-US" dirty="0"/>
                        <a:t>Chemical composition</a:t>
                      </a:r>
                      <a:endParaRPr lang="en-AU" dirty="0"/>
                    </a:p>
                  </a:txBody>
                  <a:tcPr/>
                </a:tc>
                <a:tc>
                  <a:txBody>
                    <a:bodyPr/>
                    <a:lstStyle/>
                    <a:p>
                      <a:r>
                        <a:rPr lang="en-US" dirty="0"/>
                        <a:t>Characteristic absorption lines</a:t>
                      </a:r>
                      <a:endParaRPr lang="en-AU" dirty="0"/>
                    </a:p>
                  </a:txBody>
                  <a:tcPr/>
                </a:tc>
                <a:extLst>
                  <a:ext uri="{0D108BD9-81ED-4DB2-BD59-A6C34878D82A}">
                    <a16:rowId xmlns:a16="http://schemas.microsoft.com/office/drawing/2014/main" val="2138962778"/>
                  </a:ext>
                </a:extLst>
              </a:tr>
              <a:tr h="370840">
                <a:tc>
                  <a:txBody>
                    <a:bodyPr/>
                    <a:lstStyle/>
                    <a:p>
                      <a:r>
                        <a:rPr lang="en-US" dirty="0"/>
                        <a:t>Temperature</a:t>
                      </a:r>
                    </a:p>
                    <a:p>
                      <a:endParaRPr lang="en-AU" dirty="0"/>
                    </a:p>
                  </a:txBody>
                  <a:tcPr/>
                </a:tc>
                <a:tc>
                  <a:txBody>
                    <a:bodyPr/>
                    <a:lstStyle/>
                    <a:p>
                      <a:r>
                        <a:rPr lang="en-US" dirty="0"/>
                        <a:t>Blackbody spectral profile</a:t>
                      </a:r>
                      <a:endParaRPr lang="en-AU" dirty="0"/>
                    </a:p>
                  </a:txBody>
                  <a:tcPr/>
                </a:tc>
                <a:extLst>
                  <a:ext uri="{0D108BD9-81ED-4DB2-BD59-A6C34878D82A}">
                    <a16:rowId xmlns:a16="http://schemas.microsoft.com/office/drawing/2014/main" val="427759015"/>
                  </a:ext>
                </a:extLst>
              </a:tr>
              <a:tr h="370840">
                <a:tc>
                  <a:txBody>
                    <a:bodyPr/>
                    <a:lstStyle/>
                    <a:p>
                      <a:r>
                        <a:rPr lang="en-US" dirty="0"/>
                        <a:t>Relative velocity</a:t>
                      </a:r>
                      <a:endParaRPr lang="en-AU" dirty="0"/>
                    </a:p>
                  </a:txBody>
                  <a:tcPr/>
                </a:tc>
                <a:tc>
                  <a:txBody>
                    <a:bodyPr/>
                    <a:lstStyle/>
                    <a:p>
                      <a:r>
                        <a:rPr lang="en-US" dirty="0"/>
                        <a:t>Degree of doppler shift of absorption lines</a:t>
                      </a:r>
                      <a:endParaRPr lang="en-AU" dirty="0"/>
                    </a:p>
                  </a:txBody>
                  <a:tcPr/>
                </a:tc>
                <a:extLst>
                  <a:ext uri="{0D108BD9-81ED-4DB2-BD59-A6C34878D82A}">
                    <a16:rowId xmlns:a16="http://schemas.microsoft.com/office/drawing/2014/main" val="795077311"/>
                  </a:ext>
                </a:extLst>
              </a:tr>
              <a:tr h="370840">
                <a:tc>
                  <a:txBody>
                    <a:bodyPr/>
                    <a:lstStyle/>
                    <a:p>
                      <a:r>
                        <a:rPr lang="en-US" dirty="0"/>
                        <a:t>Rotational motion</a:t>
                      </a:r>
                      <a:endParaRPr lang="en-AU" dirty="0"/>
                    </a:p>
                  </a:txBody>
                  <a:tcPr/>
                </a:tc>
                <a:tc>
                  <a:txBody>
                    <a:bodyPr/>
                    <a:lstStyle/>
                    <a:p>
                      <a:r>
                        <a:rPr lang="en-US" dirty="0"/>
                        <a:t>Smearing of absorption lines due to varying doppler shift</a:t>
                      </a:r>
                      <a:endParaRPr lang="en-AU" dirty="0"/>
                    </a:p>
                  </a:txBody>
                  <a:tcPr/>
                </a:tc>
                <a:extLst>
                  <a:ext uri="{0D108BD9-81ED-4DB2-BD59-A6C34878D82A}">
                    <a16:rowId xmlns:a16="http://schemas.microsoft.com/office/drawing/2014/main" val="2127356802"/>
                  </a:ext>
                </a:extLst>
              </a:tr>
            </a:tbl>
          </a:graphicData>
        </a:graphic>
      </p:graphicFrame>
      <p:pic>
        <p:nvPicPr>
          <p:cNvPr id="14338" name="Picture 2" descr="Image result for visible spectra temperatures&quot;">
            <a:extLst>
              <a:ext uri="{FF2B5EF4-FFF2-40B4-BE49-F238E27FC236}">
                <a16:creationId xmlns:a16="http://schemas.microsoft.com/office/drawing/2014/main" id="{9C54043C-17E4-4E14-97E8-D793B7C79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006" y="3232637"/>
            <a:ext cx="5581824" cy="337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83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DF6F-E27B-4919-A6F8-8AEA026BBF3E}"/>
              </a:ext>
            </a:extLst>
          </p:cNvPr>
          <p:cNvSpPr>
            <a:spLocks noGrp="1"/>
          </p:cNvSpPr>
          <p:nvPr>
            <p:ph type="title"/>
          </p:nvPr>
        </p:nvSpPr>
        <p:spPr>
          <a:xfrm>
            <a:off x="913795" y="609600"/>
            <a:ext cx="10353761" cy="1326321"/>
          </a:xfrm>
        </p:spPr>
        <p:txBody>
          <a:bodyPr>
            <a:normAutofit/>
          </a:bodyPr>
          <a:lstStyle/>
          <a:p>
            <a:r>
              <a:rPr lang="en-US" dirty="0"/>
              <a:t>Dispersion</a:t>
            </a:r>
            <a:endParaRPr lang="en-AU" dirty="0"/>
          </a:p>
        </p:txBody>
      </p:sp>
      <p:sp>
        <p:nvSpPr>
          <p:cNvPr id="3" name="Content Placeholder 2">
            <a:extLst>
              <a:ext uri="{FF2B5EF4-FFF2-40B4-BE49-F238E27FC236}">
                <a16:creationId xmlns:a16="http://schemas.microsoft.com/office/drawing/2014/main" id="{FB51456D-69A8-43D7-B28F-046A50F389BA}"/>
              </a:ext>
            </a:extLst>
          </p:cNvPr>
          <p:cNvSpPr>
            <a:spLocks noGrp="1"/>
          </p:cNvSpPr>
          <p:nvPr>
            <p:ph idx="1"/>
          </p:nvPr>
        </p:nvSpPr>
        <p:spPr>
          <a:xfrm>
            <a:off x="913795" y="2096064"/>
            <a:ext cx="5016860" cy="3695136"/>
          </a:xfrm>
        </p:spPr>
        <p:txBody>
          <a:bodyPr>
            <a:normAutofit/>
          </a:bodyPr>
          <a:lstStyle/>
          <a:p>
            <a:r>
              <a:rPr lang="en-US" dirty="0"/>
              <a:t>As white light (mixture of all colours) is refracted, the different colours refract different amounts – spreads out the colours</a:t>
            </a:r>
          </a:p>
          <a:p>
            <a:r>
              <a:rPr lang="en-US" dirty="0"/>
              <a:t>Shorter wavelength (more blue) light bends more</a:t>
            </a:r>
            <a:endParaRPr lang="en-AU" dirty="0"/>
          </a:p>
        </p:txBody>
      </p:sp>
      <p:pic>
        <p:nvPicPr>
          <p:cNvPr id="2050" name="Picture 2" descr="Image result for dispersion">
            <a:extLst>
              <a:ext uri="{FF2B5EF4-FFF2-40B4-BE49-F238E27FC236}">
                <a16:creationId xmlns:a16="http://schemas.microsoft.com/office/drawing/2014/main" id="{C4965A48-585B-4FFB-9639-F43510CF4A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7257" y="2439498"/>
            <a:ext cx="4833257" cy="3036053"/>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628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5550-D61D-46E8-AF97-E48B465D3E2C}"/>
              </a:ext>
            </a:extLst>
          </p:cNvPr>
          <p:cNvSpPr>
            <a:spLocks noGrp="1"/>
          </p:cNvSpPr>
          <p:nvPr>
            <p:ph type="title"/>
          </p:nvPr>
        </p:nvSpPr>
        <p:spPr>
          <a:xfrm>
            <a:off x="913796" y="609600"/>
            <a:ext cx="9990910" cy="1326321"/>
          </a:xfrm>
        </p:spPr>
        <p:txBody>
          <a:bodyPr/>
          <a:lstStyle/>
          <a:p>
            <a:r>
              <a:rPr lang="en-US" dirty="0"/>
              <a:t>Photovoltaic cells – solar panels</a:t>
            </a:r>
            <a:endParaRPr lang="en-AU" dirty="0"/>
          </a:p>
        </p:txBody>
      </p:sp>
      <p:sp>
        <p:nvSpPr>
          <p:cNvPr id="3" name="Content Placeholder 2">
            <a:extLst>
              <a:ext uri="{FF2B5EF4-FFF2-40B4-BE49-F238E27FC236}">
                <a16:creationId xmlns:a16="http://schemas.microsoft.com/office/drawing/2014/main" id="{5957CF1F-07B6-4398-B67A-AE8DD34BFBC1}"/>
              </a:ext>
            </a:extLst>
          </p:cNvPr>
          <p:cNvSpPr>
            <a:spLocks noGrp="1"/>
          </p:cNvSpPr>
          <p:nvPr>
            <p:ph idx="1"/>
          </p:nvPr>
        </p:nvSpPr>
        <p:spPr>
          <a:xfrm>
            <a:off x="165370" y="2096064"/>
            <a:ext cx="7227651" cy="4528472"/>
          </a:xfrm>
        </p:spPr>
        <p:txBody>
          <a:bodyPr>
            <a:normAutofit fontScale="92500" lnSpcReduction="20000"/>
          </a:bodyPr>
          <a:lstStyle/>
          <a:p>
            <a:pPr marL="0" indent="0">
              <a:buNone/>
            </a:pPr>
            <a:r>
              <a:rPr lang="en-US" dirty="0"/>
              <a:t>The basics:</a:t>
            </a:r>
          </a:p>
          <a:p>
            <a:r>
              <a:rPr lang="en-US" dirty="0"/>
              <a:t>Join between two different semiconductors creates persistent electric field due to local charge separation</a:t>
            </a:r>
          </a:p>
          <a:p>
            <a:r>
              <a:rPr lang="en-US" dirty="0"/>
              <a:t>Incident photon excites electron from immobile ground state (valence band) to a higher energy level where electrons can move (conduction band)</a:t>
            </a:r>
          </a:p>
          <a:p>
            <a:r>
              <a:rPr lang="en-US" dirty="0"/>
              <a:t>The excited electron leaves behind an ‘electron hole’ or just ‘hole’ – vacancy for an electron – can be thought of as a positive particle</a:t>
            </a:r>
          </a:p>
          <a:p>
            <a:r>
              <a:rPr lang="en-US" dirty="0"/>
              <a:t>The electric field pushes the electron to one end of the cell and the hole to the other</a:t>
            </a:r>
          </a:p>
          <a:p>
            <a:r>
              <a:rPr lang="en-US" dirty="0"/>
              <a:t>Overall result is a small flow of current – many cells can combine to produce useful amounts of DC</a:t>
            </a:r>
            <a:endParaRPr lang="en-AU" dirty="0"/>
          </a:p>
        </p:txBody>
      </p:sp>
      <p:pic>
        <p:nvPicPr>
          <p:cNvPr id="17410" name="Picture 2">
            <a:extLst>
              <a:ext uri="{FF2B5EF4-FFF2-40B4-BE49-F238E27FC236}">
                <a16:creationId xmlns:a16="http://schemas.microsoft.com/office/drawing/2014/main" id="{27ECD7B3-3EFC-4F67-BC13-9C4FD5BB3E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93021" y="2461178"/>
            <a:ext cx="4522056" cy="378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6715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BB12-11E5-4EEE-86FA-A8000B3D30E5}"/>
              </a:ext>
            </a:extLst>
          </p:cNvPr>
          <p:cNvSpPr>
            <a:spLocks noGrp="1"/>
          </p:cNvSpPr>
          <p:nvPr>
            <p:ph type="title"/>
          </p:nvPr>
        </p:nvSpPr>
        <p:spPr>
          <a:xfrm>
            <a:off x="913795" y="199418"/>
            <a:ext cx="10353761" cy="1274322"/>
          </a:xfrm>
        </p:spPr>
        <p:txBody>
          <a:bodyPr/>
          <a:lstStyle/>
          <a:p>
            <a:r>
              <a:rPr lang="en-US" dirty="0"/>
              <a:t>Understanding semiconductors – electrons bands</a:t>
            </a:r>
            <a:endParaRPr lang="en-AU" dirty="0"/>
          </a:p>
        </p:txBody>
      </p:sp>
      <p:sp>
        <p:nvSpPr>
          <p:cNvPr id="3" name="Content Placeholder 2">
            <a:extLst>
              <a:ext uri="{FF2B5EF4-FFF2-40B4-BE49-F238E27FC236}">
                <a16:creationId xmlns:a16="http://schemas.microsoft.com/office/drawing/2014/main" id="{E1A97DD7-FDD1-4DFD-B64A-BD017FE077D3}"/>
              </a:ext>
            </a:extLst>
          </p:cNvPr>
          <p:cNvSpPr>
            <a:spLocks noGrp="1"/>
          </p:cNvSpPr>
          <p:nvPr>
            <p:ph idx="1"/>
          </p:nvPr>
        </p:nvSpPr>
        <p:spPr>
          <a:xfrm>
            <a:off x="452336" y="1386191"/>
            <a:ext cx="11060349" cy="5194571"/>
          </a:xfrm>
        </p:spPr>
        <p:txBody>
          <a:bodyPr>
            <a:normAutofit lnSpcReduction="10000"/>
          </a:bodyPr>
          <a:lstStyle/>
          <a:p>
            <a:r>
              <a:rPr lang="en-US" dirty="0"/>
              <a:t>In a single atom energy levels have single defined energies</a:t>
            </a:r>
          </a:p>
          <a:p>
            <a:r>
              <a:rPr lang="en-US" dirty="0"/>
              <a:t>In a solid array of many atoms (metal/covalent network) no </a:t>
            </a:r>
            <a:br>
              <a:rPr lang="en-US" dirty="0"/>
            </a:br>
            <a:r>
              <a:rPr lang="en-US" dirty="0"/>
              <a:t>two energy levels may have exactly the same energy so the </a:t>
            </a:r>
            <a:br>
              <a:rPr lang="en-US" dirty="0"/>
            </a:br>
            <a:r>
              <a:rPr lang="en-US" dirty="0"/>
              <a:t>levels of each atom change slightly – resulting in a very large </a:t>
            </a:r>
            <a:br>
              <a:rPr lang="en-US" dirty="0"/>
            </a:br>
            <a:r>
              <a:rPr lang="en-US" dirty="0"/>
              <a:t>number of very similar energy levels – effectively becomes a </a:t>
            </a:r>
            <a:br>
              <a:rPr lang="en-US" dirty="0"/>
            </a:br>
            <a:r>
              <a:rPr lang="en-US" dirty="0"/>
              <a:t>continuous band of allowed energies </a:t>
            </a:r>
          </a:p>
          <a:p>
            <a:r>
              <a:rPr lang="en-US" dirty="0"/>
              <a:t>In metals there are partially filled bands, the room allows for easy movement of electrons – conduction</a:t>
            </a:r>
          </a:p>
          <a:p>
            <a:r>
              <a:rPr lang="en-US" dirty="0"/>
              <a:t>In non-metals the valence band is full – no room for movement – insulator</a:t>
            </a:r>
          </a:p>
          <a:p>
            <a:r>
              <a:rPr lang="en-US" dirty="0"/>
              <a:t>In non-metals if electrons could become excited up from the valence band to the next band up (conduction band) they could conduct but there is a very large energy gap (band gap)</a:t>
            </a:r>
          </a:p>
          <a:p>
            <a:r>
              <a:rPr lang="en-US" dirty="0"/>
              <a:t>In semi-conductors this band gap is relatively small, allowing for conduction under the right circumstances</a:t>
            </a:r>
            <a:endParaRPr lang="en-AU" dirty="0"/>
          </a:p>
        </p:txBody>
      </p:sp>
      <p:pic>
        <p:nvPicPr>
          <p:cNvPr id="18434" name="Picture 2">
            <a:extLst>
              <a:ext uri="{FF2B5EF4-FFF2-40B4-BE49-F238E27FC236}">
                <a16:creationId xmlns:a16="http://schemas.microsoft.com/office/drawing/2014/main" id="{B7481164-1A5B-4C3B-B9A9-1F4430430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770" y="1421532"/>
            <a:ext cx="4124934" cy="2007468"/>
          </a:xfrm>
          <a:prstGeom prst="rect">
            <a:avLst/>
          </a:prstGeom>
          <a:solidFill>
            <a:schemeClr val="tx1"/>
          </a:solidFill>
        </p:spPr>
      </p:pic>
    </p:spTree>
    <p:extLst>
      <p:ext uri="{BB962C8B-B14F-4D97-AF65-F5344CB8AC3E}">
        <p14:creationId xmlns:p14="http://schemas.microsoft.com/office/powerpoint/2010/main" val="28357690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8DE4-7CC9-4A82-815F-A7CDFB2FC988}"/>
              </a:ext>
            </a:extLst>
          </p:cNvPr>
          <p:cNvSpPr>
            <a:spLocks noGrp="1"/>
          </p:cNvSpPr>
          <p:nvPr>
            <p:ph type="title"/>
          </p:nvPr>
        </p:nvSpPr>
        <p:spPr>
          <a:xfrm>
            <a:off x="913795" y="116732"/>
            <a:ext cx="10353761" cy="1624519"/>
          </a:xfrm>
        </p:spPr>
        <p:txBody>
          <a:bodyPr/>
          <a:lstStyle/>
          <a:p>
            <a:r>
              <a:rPr lang="en-US" dirty="0"/>
              <a:t>n and P semiconductors</a:t>
            </a:r>
            <a:endParaRPr lang="en-AU" dirty="0"/>
          </a:p>
        </p:txBody>
      </p:sp>
      <p:sp>
        <p:nvSpPr>
          <p:cNvPr id="3" name="Content Placeholder 2">
            <a:extLst>
              <a:ext uri="{FF2B5EF4-FFF2-40B4-BE49-F238E27FC236}">
                <a16:creationId xmlns:a16="http://schemas.microsoft.com/office/drawing/2014/main" id="{9648ED6B-6528-4902-A38D-5FFEE5A3C8CD}"/>
              </a:ext>
            </a:extLst>
          </p:cNvPr>
          <p:cNvSpPr>
            <a:spLocks noGrp="1"/>
          </p:cNvSpPr>
          <p:nvPr>
            <p:ph idx="1"/>
          </p:nvPr>
        </p:nvSpPr>
        <p:spPr>
          <a:xfrm>
            <a:off x="248055" y="1707203"/>
            <a:ext cx="7718898" cy="4897878"/>
          </a:xfrm>
        </p:spPr>
        <p:txBody>
          <a:bodyPr>
            <a:normAutofit fontScale="92500" lnSpcReduction="10000"/>
          </a:bodyPr>
          <a:lstStyle/>
          <a:p>
            <a:pPr marL="0" indent="0">
              <a:buNone/>
            </a:pPr>
            <a:r>
              <a:rPr lang="en-US" dirty="0"/>
              <a:t>n-type (doped with electron donor)</a:t>
            </a:r>
          </a:p>
          <a:p>
            <a:r>
              <a:rPr lang="en-US" dirty="0"/>
              <a:t>increased number of electrons in conduction band, small number of holes in the valence band</a:t>
            </a:r>
          </a:p>
          <a:p>
            <a:r>
              <a:rPr lang="en-US" dirty="0"/>
              <a:t>electrons as primary charge carriers</a:t>
            </a:r>
          </a:p>
          <a:p>
            <a:r>
              <a:rPr lang="en-US" dirty="0"/>
              <a:t>e.g. silicon doped with phosphorous</a:t>
            </a:r>
          </a:p>
          <a:p>
            <a:endParaRPr lang="en-US" dirty="0"/>
          </a:p>
          <a:p>
            <a:pPr marL="0" indent="0">
              <a:buNone/>
            </a:pPr>
            <a:r>
              <a:rPr lang="en-US" dirty="0"/>
              <a:t>p-type (doped with electron acceptor)</a:t>
            </a:r>
          </a:p>
          <a:p>
            <a:r>
              <a:rPr lang="en-US" dirty="0"/>
              <a:t>increased number of holes in the valence band, small number of electrons in the conduction band</a:t>
            </a:r>
          </a:p>
          <a:p>
            <a:r>
              <a:rPr lang="en-US" dirty="0"/>
              <a:t>holes as primary charge carriers</a:t>
            </a:r>
          </a:p>
          <a:p>
            <a:r>
              <a:rPr lang="en-US" dirty="0"/>
              <a:t>e.g. silicon doped with boron</a:t>
            </a:r>
          </a:p>
          <a:p>
            <a:endParaRPr lang="en-AU" dirty="0"/>
          </a:p>
        </p:txBody>
      </p:sp>
      <p:pic>
        <p:nvPicPr>
          <p:cNvPr id="19458" name="Picture 2">
            <a:extLst>
              <a:ext uri="{FF2B5EF4-FFF2-40B4-BE49-F238E27FC236}">
                <a16:creationId xmlns:a16="http://schemas.microsoft.com/office/drawing/2014/main" id="{B86B6A22-6EBE-4C5A-965A-A2A6F6E47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582" y="2650684"/>
            <a:ext cx="1905000" cy="1362075"/>
          </a:xfrm>
          <a:prstGeom prst="rect">
            <a:avLst/>
          </a:prstGeom>
          <a:solidFill>
            <a:schemeClr val="tx1"/>
          </a:solidFill>
        </p:spPr>
      </p:pic>
      <p:pic>
        <p:nvPicPr>
          <p:cNvPr id="19460" name="Picture 4">
            <a:extLst>
              <a:ext uri="{FF2B5EF4-FFF2-40B4-BE49-F238E27FC236}">
                <a16:creationId xmlns:a16="http://schemas.microsoft.com/office/drawing/2014/main" id="{1A5A59A8-B5F6-4BD0-A96E-EE49381BA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582" y="5243006"/>
            <a:ext cx="1905000" cy="1362075"/>
          </a:xfrm>
          <a:prstGeom prst="rect">
            <a:avLst/>
          </a:prstGeom>
          <a:solidFill>
            <a:schemeClr val="tx1"/>
          </a:solidFill>
        </p:spPr>
      </p:pic>
      <p:pic>
        <p:nvPicPr>
          <p:cNvPr id="19464" name="Picture 8">
            <a:extLst>
              <a:ext uri="{FF2B5EF4-FFF2-40B4-BE49-F238E27FC236}">
                <a16:creationId xmlns:a16="http://schemas.microsoft.com/office/drawing/2014/main" id="{F2AB28CD-90C4-4700-95C3-780E45C5A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096" y="4275916"/>
            <a:ext cx="35433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a:extLst>
              <a:ext uri="{FF2B5EF4-FFF2-40B4-BE49-F238E27FC236}">
                <a16:creationId xmlns:a16="http://schemas.microsoft.com/office/drawing/2014/main" id="{0FA5AB4E-7B61-4621-A6A9-98947343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1196" y="1348293"/>
            <a:ext cx="350520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1312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FA0F-3F93-4AA6-8DA2-7B3780F4CA96}"/>
              </a:ext>
            </a:extLst>
          </p:cNvPr>
          <p:cNvSpPr>
            <a:spLocks noGrp="1"/>
          </p:cNvSpPr>
          <p:nvPr>
            <p:ph type="title"/>
          </p:nvPr>
        </p:nvSpPr>
        <p:spPr>
          <a:xfrm>
            <a:off x="913795" y="77822"/>
            <a:ext cx="10353761" cy="1318097"/>
          </a:xfrm>
        </p:spPr>
        <p:txBody>
          <a:bodyPr/>
          <a:lstStyle/>
          <a:p>
            <a:r>
              <a:rPr lang="en-US" dirty="0"/>
              <a:t>p-n junctions</a:t>
            </a:r>
            <a:endParaRPr lang="en-AU" dirty="0"/>
          </a:p>
        </p:txBody>
      </p:sp>
      <p:sp>
        <p:nvSpPr>
          <p:cNvPr id="3" name="Content Placeholder 2">
            <a:extLst>
              <a:ext uri="{FF2B5EF4-FFF2-40B4-BE49-F238E27FC236}">
                <a16:creationId xmlns:a16="http://schemas.microsoft.com/office/drawing/2014/main" id="{D57F7666-E0F4-41A0-AE0E-81D3F461F27E}"/>
              </a:ext>
            </a:extLst>
          </p:cNvPr>
          <p:cNvSpPr>
            <a:spLocks noGrp="1"/>
          </p:cNvSpPr>
          <p:nvPr>
            <p:ph idx="1"/>
          </p:nvPr>
        </p:nvSpPr>
        <p:spPr>
          <a:xfrm>
            <a:off x="403698" y="1429965"/>
            <a:ext cx="6177063" cy="5058383"/>
          </a:xfrm>
        </p:spPr>
        <p:txBody>
          <a:bodyPr>
            <a:normAutofit fontScale="92500"/>
          </a:bodyPr>
          <a:lstStyle/>
          <a:p>
            <a:pPr marL="0" indent="0">
              <a:buNone/>
            </a:pPr>
            <a:r>
              <a:rPr lang="en-US" dirty="0"/>
              <a:t>Junction between n-type and p-type semiconductors</a:t>
            </a:r>
          </a:p>
          <a:p>
            <a:r>
              <a:rPr lang="en-US" dirty="0"/>
              <a:t>electrons diffuse from n to p due to concentration gradient – holes diffuse p to n </a:t>
            </a:r>
          </a:p>
          <a:p>
            <a:r>
              <a:rPr lang="en-US" dirty="0"/>
              <a:t>holes and mobile electrons combine at junction cancelling out – depletion zone (no charge carriers)</a:t>
            </a:r>
          </a:p>
          <a:p>
            <a:r>
              <a:rPr lang="en-US" dirty="0"/>
              <a:t>n-type side becomes positively charges due to lost electrons – p-type side becomes negatively charged due to lost holes</a:t>
            </a:r>
          </a:p>
          <a:p>
            <a:r>
              <a:rPr lang="en-US" dirty="0"/>
              <a:t>charge separation at the boundary leading to an electric field pushing electrons back the opposite way – prevents process from spreading further</a:t>
            </a:r>
          </a:p>
          <a:p>
            <a:r>
              <a:rPr lang="en-US" dirty="0"/>
              <a:t>dynamic equilibrium</a:t>
            </a:r>
          </a:p>
          <a:p>
            <a:endParaRPr lang="en-AU" dirty="0"/>
          </a:p>
        </p:txBody>
      </p:sp>
      <p:pic>
        <p:nvPicPr>
          <p:cNvPr id="4" name="Picture 6">
            <a:extLst>
              <a:ext uri="{FF2B5EF4-FFF2-40B4-BE49-F238E27FC236}">
                <a16:creationId xmlns:a16="http://schemas.microsoft.com/office/drawing/2014/main" id="{A6B30747-7AC9-4192-ACBC-C59CA7E66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174" y="1935921"/>
            <a:ext cx="5470190" cy="340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726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F8CE-0333-476E-8230-90119355165C}"/>
              </a:ext>
            </a:extLst>
          </p:cNvPr>
          <p:cNvSpPr>
            <a:spLocks noGrp="1"/>
          </p:cNvSpPr>
          <p:nvPr>
            <p:ph type="title"/>
          </p:nvPr>
        </p:nvSpPr>
        <p:spPr/>
        <p:txBody>
          <a:bodyPr/>
          <a:lstStyle/>
          <a:p>
            <a:r>
              <a:rPr lang="en-US" dirty="0"/>
              <a:t>light emitting diodes (LED</a:t>
            </a:r>
            <a:r>
              <a:rPr lang="en-US" cap="none" dirty="0"/>
              <a:t>s</a:t>
            </a:r>
            <a:r>
              <a:rPr lang="en-US" dirty="0"/>
              <a:t>)</a:t>
            </a:r>
            <a:endParaRPr lang="en-AU" dirty="0"/>
          </a:p>
        </p:txBody>
      </p:sp>
      <p:sp>
        <p:nvSpPr>
          <p:cNvPr id="3" name="Content Placeholder 2">
            <a:extLst>
              <a:ext uri="{FF2B5EF4-FFF2-40B4-BE49-F238E27FC236}">
                <a16:creationId xmlns:a16="http://schemas.microsoft.com/office/drawing/2014/main" id="{C956221E-4280-4A9B-8C76-A86073DEC7B4}"/>
              </a:ext>
            </a:extLst>
          </p:cNvPr>
          <p:cNvSpPr>
            <a:spLocks noGrp="1"/>
          </p:cNvSpPr>
          <p:nvPr>
            <p:ph idx="1"/>
          </p:nvPr>
        </p:nvSpPr>
        <p:spPr/>
        <p:txBody>
          <a:bodyPr>
            <a:normAutofit/>
          </a:bodyPr>
          <a:lstStyle/>
          <a:p>
            <a:pPr marL="0" indent="0">
              <a:buNone/>
            </a:pPr>
            <a:r>
              <a:rPr lang="en-US" dirty="0"/>
              <a:t>The simple version:</a:t>
            </a:r>
          </a:p>
          <a:p>
            <a:r>
              <a:rPr lang="en-US" dirty="0"/>
              <a:t>Junction of two different semiconductors</a:t>
            </a:r>
          </a:p>
          <a:p>
            <a:r>
              <a:rPr lang="en-US" dirty="0"/>
              <a:t>n-type holds high energy electrons (similar to excited electrons but actually stable)</a:t>
            </a:r>
          </a:p>
          <a:p>
            <a:r>
              <a:rPr lang="en-US" dirty="0"/>
              <a:t>p-type holds electron holes in a lower energy level</a:t>
            </a:r>
          </a:p>
          <a:p>
            <a:r>
              <a:rPr lang="en-US" dirty="0"/>
              <a:t>Stable until a voltage is applied</a:t>
            </a:r>
          </a:p>
          <a:p>
            <a:r>
              <a:rPr lang="en-US" dirty="0"/>
              <a:t>With enough voltage the electrons from the n-type semiconductor are pushed across to the p-type where they relax into the holes releasing the excess energy as light of a wavelength specific to the energy level gap</a:t>
            </a:r>
            <a:endParaRPr lang="en-AU" dirty="0"/>
          </a:p>
        </p:txBody>
      </p:sp>
    </p:spTree>
    <p:extLst>
      <p:ext uri="{BB962C8B-B14F-4D97-AF65-F5344CB8AC3E}">
        <p14:creationId xmlns:p14="http://schemas.microsoft.com/office/powerpoint/2010/main" val="661132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F8CE-0333-476E-8230-90119355165C}"/>
              </a:ext>
            </a:extLst>
          </p:cNvPr>
          <p:cNvSpPr>
            <a:spLocks noGrp="1"/>
          </p:cNvSpPr>
          <p:nvPr>
            <p:ph type="title"/>
          </p:nvPr>
        </p:nvSpPr>
        <p:spPr/>
        <p:txBody>
          <a:bodyPr/>
          <a:lstStyle/>
          <a:p>
            <a:r>
              <a:rPr lang="en-US" dirty="0"/>
              <a:t>light emitting diodes (LED</a:t>
            </a:r>
            <a:r>
              <a:rPr lang="en-US" cap="none" dirty="0"/>
              <a:t>s</a:t>
            </a:r>
            <a:r>
              <a:rPr lang="en-US" dirty="0"/>
              <a:t>) - detail</a:t>
            </a:r>
            <a:endParaRPr lang="en-AU" dirty="0"/>
          </a:p>
        </p:txBody>
      </p:sp>
      <p:sp>
        <p:nvSpPr>
          <p:cNvPr id="3" name="Content Placeholder 2">
            <a:extLst>
              <a:ext uri="{FF2B5EF4-FFF2-40B4-BE49-F238E27FC236}">
                <a16:creationId xmlns:a16="http://schemas.microsoft.com/office/drawing/2014/main" id="{C956221E-4280-4A9B-8C76-A86073DEC7B4}"/>
              </a:ext>
            </a:extLst>
          </p:cNvPr>
          <p:cNvSpPr>
            <a:spLocks noGrp="1"/>
          </p:cNvSpPr>
          <p:nvPr>
            <p:ph idx="1"/>
          </p:nvPr>
        </p:nvSpPr>
        <p:spPr>
          <a:xfrm>
            <a:off x="913795" y="2096064"/>
            <a:ext cx="6805103" cy="4581974"/>
          </a:xfrm>
        </p:spPr>
        <p:txBody>
          <a:bodyPr>
            <a:normAutofit/>
          </a:bodyPr>
          <a:lstStyle/>
          <a:p>
            <a:r>
              <a:rPr lang="en-US" dirty="0"/>
              <a:t>similar to photovoltaic cells – makes use of p-n junctions – almost the same process in reverse</a:t>
            </a:r>
          </a:p>
          <a:p>
            <a:r>
              <a:rPr lang="en-US" dirty="0"/>
              <a:t>high energy (conduction band) electrons from the n-type semiconductor are pushed by an external voltage across to the p-type semiconductor where they combine with low energy (valence band) holes</a:t>
            </a:r>
          </a:p>
          <a:p>
            <a:r>
              <a:rPr lang="en-US" dirty="0"/>
              <a:t>This is a transition down in energy so the excess energy is released as a photon with a specific energy equivalent to the band gap (difference between energy level bands)</a:t>
            </a:r>
            <a:endParaRPr lang="en-AU" dirty="0"/>
          </a:p>
        </p:txBody>
      </p:sp>
      <p:grpSp>
        <p:nvGrpSpPr>
          <p:cNvPr id="8" name="Group 7">
            <a:extLst>
              <a:ext uri="{FF2B5EF4-FFF2-40B4-BE49-F238E27FC236}">
                <a16:creationId xmlns:a16="http://schemas.microsoft.com/office/drawing/2014/main" id="{1B2EFD5A-E6C4-4FDD-AF13-47F2519E5B08}"/>
              </a:ext>
            </a:extLst>
          </p:cNvPr>
          <p:cNvGrpSpPr/>
          <p:nvPr/>
        </p:nvGrpSpPr>
        <p:grpSpPr>
          <a:xfrm>
            <a:off x="7850222" y="2465962"/>
            <a:ext cx="4046706" cy="2816157"/>
            <a:chOff x="8069094" y="2743200"/>
            <a:chExt cx="4046706" cy="2816157"/>
          </a:xfrm>
        </p:grpSpPr>
        <p:sp>
          <p:nvSpPr>
            <p:cNvPr id="7" name="Rectangle 6">
              <a:extLst>
                <a:ext uri="{FF2B5EF4-FFF2-40B4-BE49-F238E27FC236}">
                  <a16:creationId xmlns:a16="http://schemas.microsoft.com/office/drawing/2014/main" id="{7A6CD6E2-1F06-4363-9540-1996CF6F4545}"/>
                </a:ext>
              </a:extLst>
            </p:cNvPr>
            <p:cNvSpPr/>
            <p:nvPr/>
          </p:nvSpPr>
          <p:spPr>
            <a:xfrm>
              <a:off x="8069094" y="2743200"/>
              <a:ext cx="4046706" cy="28161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510" name="Picture 6" descr="Image result for light emitting diode&quot;">
              <a:extLst>
                <a:ext uri="{FF2B5EF4-FFF2-40B4-BE49-F238E27FC236}">
                  <a16:creationId xmlns:a16="http://schemas.microsoft.com/office/drawing/2014/main" id="{A9E80B0B-F012-4A15-B843-22D4EB1D3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7693" y="2782228"/>
              <a:ext cx="3726099" cy="26703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55421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AB59-D149-4E46-9DB9-5E7DCEB18F91}"/>
              </a:ext>
            </a:extLst>
          </p:cNvPr>
          <p:cNvSpPr>
            <a:spLocks noGrp="1"/>
          </p:cNvSpPr>
          <p:nvPr>
            <p:ph type="title"/>
          </p:nvPr>
        </p:nvSpPr>
        <p:spPr/>
        <p:txBody>
          <a:bodyPr/>
          <a:lstStyle/>
          <a:p>
            <a:r>
              <a:rPr lang="en-US" dirty="0"/>
              <a:t>Colour of </a:t>
            </a:r>
            <a:r>
              <a:rPr lang="en-US" dirty="0" err="1"/>
              <a:t>lED</a:t>
            </a:r>
            <a:r>
              <a:rPr lang="en-US" cap="none" dirty="0" err="1"/>
              <a:t>s</a:t>
            </a:r>
            <a:endParaRPr lang="en-AU" cap="none" dirty="0"/>
          </a:p>
        </p:txBody>
      </p:sp>
      <p:sp>
        <p:nvSpPr>
          <p:cNvPr id="3" name="Content Placeholder 2">
            <a:extLst>
              <a:ext uri="{FF2B5EF4-FFF2-40B4-BE49-F238E27FC236}">
                <a16:creationId xmlns:a16="http://schemas.microsoft.com/office/drawing/2014/main" id="{B85B9DCB-1668-4CC5-97A3-4F412C7894FD}"/>
              </a:ext>
            </a:extLst>
          </p:cNvPr>
          <p:cNvSpPr>
            <a:spLocks noGrp="1"/>
          </p:cNvSpPr>
          <p:nvPr>
            <p:ph idx="1"/>
          </p:nvPr>
        </p:nvSpPr>
        <p:spPr/>
        <p:txBody>
          <a:bodyPr/>
          <a:lstStyle/>
          <a:p>
            <a:r>
              <a:rPr lang="en-US" dirty="0"/>
              <a:t>Initially monochromatic determined by band gap – large band gap = more blue</a:t>
            </a:r>
          </a:p>
          <a:p>
            <a:r>
              <a:rPr lang="en-US" dirty="0"/>
              <a:t>Can use phosphors in the housing to convert down to lower energy colours to create a mixture of colours – white light</a:t>
            </a:r>
          </a:p>
          <a:p>
            <a:r>
              <a:rPr lang="en-US" dirty="0"/>
              <a:t>Blue LEDs are most versatile in that sense </a:t>
            </a:r>
            <a:br>
              <a:rPr lang="en-US" dirty="0"/>
            </a:br>
            <a:r>
              <a:rPr lang="en-US" dirty="0"/>
              <a:t>– highest energy so other visible colours can be </a:t>
            </a:r>
            <a:br>
              <a:rPr lang="en-US" dirty="0"/>
            </a:br>
            <a:r>
              <a:rPr lang="en-US" dirty="0"/>
              <a:t>created</a:t>
            </a:r>
          </a:p>
          <a:p>
            <a:r>
              <a:rPr lang="en-US" dirty="0"/>
              <a:t>However blue LEDs require the largest band gap </a:t>
            </a:r>
            <a:br>
              <a:rPr lang="en-US" dirty="0"/>
            </a:br>
            <a:r>
              <a:rPr lang="en-US" dirty="0"/>
              <a:t>which makes them harder to make – tend to break</a:t>
            </a:r>
            <a:endParaRPr lang="en-AU" dirty="0"/>
          </a:p>
        </p:txBody>
      </p:sp>
      <p:grpSp>
        <p:nvGrpSpPr>
          <p:cNvPr id="5" name="Group 4">
            <a:extLst>
              <a:ext uri="{FF2B5EF4-FFF2-40B4-BE49-F238E27FC236}">
                <a16:creationId xmlns:a16="http://schemas.microsoft.com/office/drawing/2014/main" id="{56DCD240-3617-4144-B5E1-1A386DD49AD2}"/>
              </a:ext>
            </a:extLst>
          </p:cNvPr>
          <p:cNvGrpSpPr/>
          <p:nvPr/>
        </p:nvGrpSpPr>
        <p:grpSpPr>
          <a:xfrm>
            <a:off x="7286016" y="3428066"/>
            <a:ext cx="4786009" cy="3312343"/>
            <a:chOff x="7286016" y="3428066"/>
            <a:chExt cx="4786009" cy="3312343"/>
          </a:xfrm>
        </p:grpSpPr>
        <p:pic>
          <p:nvPicPr>
            <p:cNvPr id="22530" name="Picture 2" descr="Image result for LED spectrum&quot;">
              <a:extLst>
                <a:ext uri="{FF2B5EF4-FFF2-40B4-BE49-F238E27FC236}">
                  <a16:creationId xmlns:a16="http://schemas.microsoft.com/office/drawing/2014/main" id="{B62CAE64-37B5-497B-996A-8603661217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16" t="17375" r="8179" b="24918"/>
            <a:stretch/>
          </p:blipFill>
          <p:spPr bwMode="auto">
            <a:xfrm>
              <a:off x="7286016" y="3429000"/>
              <a:ext cx="4786009" cy="33114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B327A7-453E-4AB4-81BC-978B6C541CD1}"/>
                </a:ext>
              </a:extLst>
            </p:cNvPr>
            <p:cNvSpPr/>
            <p:nvPr/>
          </p:nvSpPr>
          <p:spPr>
            <a:xfrm>
              <a:off x="9756843" y="3428066"/>
              <a:ext cx="1595336" cy="5155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2566233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6848-80BA-40A6-9C36-356225F817FA}"/>
              </a:ext>
            </a:extLst>
          </p:cNvPr>
          <p:cNvSpPr>
            <a:spLocks noGrp="1"/>
          </p:cNvSpPr>
          <p:nvPr>
            <p:ph type="title"/>
          </p:nvPr>
        </p:nvSpPr>
        <p:spPr/>
        <p:txBody>
          <a:bodyPr/>
          <a:lstStyle/>
          <a:p>
            <a:r>
              <a:rPr lang="en-US" dirty="0"/>
              <a:t>LED</a:t>
            </a:r>
            <a:r>
              <a:rPr lang="en-US" cap="none" dirty="0"/>
              <a:t>s</a:t>
            </a:r>
            <a:r>
              <a:rPr lang="en-US" dirty="0"/>
              <a:t> pros and cons</a:t>
            </a:r>
            <a:endParaRPr lang="en-AU" dirty="0"/>
          </a:p>
        </p:txBody>
      </p:sp>
      <p:graphicFrame>
        <p:nvGraphicFramePr>
          <p:cNvPr id="4" name="Table 4">
            <a:extLst>
              <a:ext uri="{FF2B5EF4-FFF2-40B4-BE49-F238E27FC236}">
                <a16:creationId xmlns:a16="http://schemas.microsoft.com/office/drawing/2014/main" id="{5991D634-9118-4473-A724-1A13A02C0AB5}"/>
              </a:ext>
            </a:extLst>
          </p:cNvPr>
          <p:cNvGraphicFramePr>
            <a:graphicFrameLocks noGrp="1"/>
          </p:cNvGraphicFramePr>
          <p:nvPr>
            <p:ph idx="1"/>
            <p:extLst>
              <p:ext uri="{D42A27DB-BD31-4B8C-83A1-F6EECF244321}">
                <p14:modId xmlns:p14="http://schemas.microsoft.com/office/powerpoint/2010/main" val="548983704"/>
              </p:ext>
            </p:extLst>
          </p:nvPr>
        </p:nvGraphicFramePr>
        <p:xfrm>
          <a:off x="914400" y="2095500"/>
          <a:ext cx="10353674" cy="3408680"/>
        </p:xfrm>
        <a:graphic>
          <a:graphicData uri="http://schemas.openxmlformats.org/drawingml/2006/table">
            <a:tbl>
              <a:tblPr firstRow="1" bandRow="1">
                <a:tableStyleId>{5C22544A-7EE6-4342-B048-85BDC9FD1C3A}</a:tableStyleId>
              </a:tblPr>
              <a:tblGrid>
                <a:gridCol w="5176837">
                  <a:extLst>
                    <a:ext uri="{9D8B030D-6E8A-4147-A177-3AD203B41FA5}">
                      <a16:colId xmlns:a16="http://schemas.microsoft.com/office/drawing/2014/main" val="4203873899"/>
                    </a:ext>
                  </a:extLst>
                </a:gridCol>
                <a:gridCol w="5176837">
                  <a:extLst>
                    <a:ext uri="{9D8B030D-6E8A-4147-A177-3AD203B41FA5}">
                      <a16:colId xmlns:a16="http://schemas.microsoft.com/office/drawing/2014/main" val="2035871346"/>
                    </a:ext>
                  </a:extLst>
                </a:gridCol>
              </a:tblGrid>
              <a:tr h="370840">
                <a:tc>
                  <a:txBody>
                    <a:bodyPr/>
                    <a:lstStyle/>
                    <a:p>
                      <a:pPr algn="ctr"/>
                      <a:r>
                        <a:rPr lang="en-US" dirty="0"/>
                        <a:t>Pros</a:t>
                      </a:r>
                      <a:endParaRPr lang="en-AU" dirty="0"/>
                    </a:p>
                  </a:txBody>
                  <a:tcPr/>
                </a:tc>
                <a:tc>
                  <a:txBody>
                    <a:bodyPr/>
                    <a:lstStyle/>
                    <a:p>
                      <a:pPr algn="ctr"/>
                      <a:r>
                        <a:rPr lang="en-US" dirty="0"/>
                        <a:t>Cons</a:t>
                      </a:r>
                      <a:endParaRPr lang="en-AU" dirty="0"/>
                    </a:p>
                  </a:txBody>
                  <a:tcPr/>
                </a:tc>
                <a:extLst>
                  <a:ext uri="{0D108BD9-81ED-4DB2-BD59-A6C34878D82A}">
                    <a16:rowId xmlns:a16="http://schemas.microsoft.com/office/drawing/2014/main" val="234037008"/>
                  </a:ext>
                </a:extLst>
              </a:tr>
              <a:tr h="370840">
                <a:tc>
                  <a:txBody>
                    <a:bodyPr/>
                    <a:lstStyle/>
                    <a:p>
                      <a:r>
                        <a:rPr lang="en-US" dirty="0"/>
                        <a:t>Much more energy efficient than older light sources</a:t>
                      </a:r>
                    </a:p>
                    <a:p>
                      <a:endParaRPr lang="en-AU" dirty="0"/>
                    </a:p>
                  </a:txBody>
                  <a:tcPr/>
                </a:tc>
                <a:tc>
                  <a:txBody>
                    <a:bodyPr/>
                    <a:lstStyle/>
                    <a:p>
                      <a:r>
                        <a:rPr lang="en-US" dirty="0"/>
                        <a:t>Harder to use with dimmers</a:t>
                      </a:r>
                      <a:endParaRPr lang="en-AU" dirty="0"/>
                    </a:p>
                  </a:txBody>
                  <a:tcPr/>
                </a:tc>
                <a:extLst>
                  <a:ext uri="{0D108BD9-81ED-4DB2-BD59-A6C34878D82A}">
                    <a16:rowId xmlns:a16="http://schemas.microsoft.com/office/drawing/2014/main" val="3939036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longer lifespan</a:t>
                      </a:r>
                      <a:endParaRPr lang="en-AU" dirty="0"/>
                    </a:p>
                  </a:txBody>
                  <a:tcPr/>
                </a:tc>
                <a:tc>
                  <a:txBody>
                    <a:bodyPr/>
                    <a:lstStyle/>
                    <a:p>
                      <a:r>
                        <a:rPr lang="en-US" dirty="0"/>
                        <a:t>Tend to decrease in brightness over their lifespan</a:t>
                      </a:r>
                      <a:endParaRPr lang="en-AU" dirty="0"/>
                    </a:p>
                  </a:txBody>
                  <a:tcPr/>
                </a:tc>
                <a:extLst>
                  <a:ext uri="{0D108BD9-81ED-4DB2-BD59-A6C34878D82A}">
                    <a16:rowId xmlns:a16="http://schemas.microsoft.com/office/drawing/2014/main" val="1627471106"/>
                  </a:ext>
                </a:extLst>
              </a:tr>
              <a:tr h="370840">
                <a:tc>
                  <a:txBody>
                    <a:bodyPr/>
                    <a:lstStyle/>
                    <a:p>
                      <a:r>
                        <a:rPr lang="en-US" dirty="0"/>
                        <a:t>Less waste heat</a:t>
                      </a:r>
                      <a:endParaRPr lang="en-AU" dirty="0"/>
                    </a:p>
                  </a:txBody>
                  <a:tcPr/>
                </a:tc>
                <a:tc>
                  <a:txBody>
                    <a:bodyPr/>
                    <a:lstStyle/>
                    <a:p>
                      <a:r>
                        <a:rPr lang="en-US" dirty="0"/>
                        <a:t>Can fail prematurely in high temperatures</a:t>
                      </a:r>
                      <a:endParaRPr lang="en-AU" dirty="0"/>
                    </a:p>
                  </a:txBody>
                  <a:tcPr/>
                </a:tc>
                <a:extLst>
                  <a:ext uri="{0D108BD9-81ED-4DB2-BD59-A6C34878D82A}">
                    <a16:rowId xmlns:a16="http://schemas.microsoft.com/office/drawing/2014/main" val="7596392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physically durable</a:t>
                      </a:r>
                    </a:p>
                  </a:txBody>
                  <a:tcPr/>
                </a:tc>
                <a:tc>
                  <a:txBody>
                    <a:bodyPr/>
                    <a:lstStyle/>
                    <a:p>
                      <a:endParaRPr lang="en-AU" dirty="0"/>
                    </a:p>
                  </a:txBody>
                  <a:tcPr/>
                </a:tc>
                <a:extLst>
                  <a:ext uri="{0D108BD9-81ED-4DB2-BD59-A6C34878D82A}">
                    <a16:rowId xmlns:a16="http://schemas.microsoft.com/office/drawing/2014/main" val="12980596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Increasingly affordable</a:t>
                      </a:r>
                    </a:p>
                  </a:txBody>
                  <a:tcPr/>
                </a:tc>
                <a:tc>
                  <a:txBody>
                    <a:bodyPr/>
                    <a:lstStyle/>
                    <a:p>
                      <a:endParaRPr lang="en-AU"/>
                    </a:p>
                  </a:txBody>
                  <a:tcPr/>
                </a:tc>
                <a:extLst>
                  <a:ext uri="{0D108BD9-81ED-4DB2-BD59-A6C34878D82A}">
                    <a16:rowId xmlns:a16="http://schemas.microsoft.com/office/drawing/2014/main" val="36711684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at directional light</a:t>
                      </a:r>
                    </a:p>
                  </a:txBody>
                  <a:tcPr/>
                </a:tc>
                <a:tc>
                  <a:txBody>
                    <a:bodyPr/>
                    <a:lstStyle/>
                    <a:p>
                      <a:endParaRPr lang="en-AU" dirty="0"/>
                    </a:p>
                  </a:txBody>
                  <a:tcPr/>
                </a:tc>
                <a:extLst>
                  <a:ext uri="{0D108BD9-81ED-4DB2-BD59-A6C34878D82A}">
                    <a16:rowId xmlns:a16="http://schemas.microsoft.com/office/drawing/2014/main" val="210375431"/>
                  </a:ext>
                </a:extLst>
              </a:tr>
            </a:tbl>
          </a:graphicData>
        </a:graphic>
      </p:graphicFrame>
    </p:spTree>
    <p:extLst>
      <p:ext uri="{BB962C8B-B14F-4D97-AF65-F5344CB8AC3E}">
        <p14:creationId xmlns:p14="http://schemas.microsoft.com/office/powerpoint/2010/main" val="3056850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88F63-606E-4154-85A1-5F554B9C7E0E}"/>
              </a:ext>
            </a:extLst>
          </p:cNvPr>
          <p:cNvSpPr>
            <a:spLocks noGrp="1"/>
          </p:cNvSpPr>
          <p:nvPr>
            <p:ph type="title"/>
          </p:nvPr>
        </p:nvSpPr>
        <p:spPr/>
        <p:txBody>
          <a:bodyPr/>
          <a:lstStyle/>
          <a:p>
            <a:r>
              <a:rPr lang="en-US" dirty="0"/>
              <a:t>LEDs and Photovoltaic cells summary</a:t>
            </a:r>
            <a:endParaRPr lang="en-AU" dirty="0"/>
          </a:p>
        </p:txBody>
      </p:sp>
      <p:graphicFrame>
        <p:nvGraphicFramePr>
          <p:cNvPr id="4" name="Table 4">
            <a:extLst>
              <a:ext uri="{FF2B5EF4-FFF2-40B4-BE49-F238E27FC236}">
                <a16:creationId xmlns:a16="http://schemas.microsoft.com/office/drawing/2014/main" id="{197E8108-748D-4421-BFFB-76038FC8EF89}"/>
              </a:ext>
            </a:extLst>
          </p:cNvPr>
          <p:cNvGraphicFramePr>
            <a:graphicFrameLocks noGrp="1"/>
          </p:cNvGraphicFramePr>
          <p:nvPr>
            <p:ph idx="1"/>
            <p:extLst>
              <p:ext uri="{D42A27DB-BD31-4B8C-83A1-F6EECF244321}">
                <p14:modId xmlns:p14="http://schemas.microsoft.com/office/powerpoint/2010/main" val="1434851008"/>
              </p:ext>
            </p:extLst>
          </p:nvPr>
        </p:nvGraphicFramePr>
        <p:xfrm>
          <a:off x="914400" y="2095500"/>
          <a:ext cx="10353674" cy="4028440"/>
        </p:xfrm>
        <a:graphic>
          <a:graphicData uri="http://schemas.openxmlformats.org/drawingml/2006/table">
            <a:tbl>
              <a:tblPr firstRow="1" bandRow="1">
                <a:tableStyleId>{5C22544A-7EE6-4342-B048-85BDC9FD1C3A}</a:tableStyleId>
              </a:tblPr>
              <a:tblGrid>
                <a:gridCol w="5176837">
                  <a:extLst>
                    <a:ext uri="{9D8B030D-6E8A-4147-A177-3AD203B41FA5}">
                      <a16:colId xmlns:a16="http://schemas.microsoft.com/office/drawing/2014/main" val="3787227600"/>
                    </a:ext>
                  </a:extLst>
                </a:gridCol>
                <a:gridCol w="5176837">
                  <a:extLst>
                    <a:ext uri="{9D8B030D-6E8A-4147-A177-3AD203B41FA5}">
                      <a16:colId xmlns:a16="http://schemas.microsoft.com/office/drawing/2014/main" val="506563837"/>
                    </a:ext>
                  </a:extLst>
                </a:gridCol>
              </a:tblGrid>
              <a:tr h="370840">
                <a:tc>
                  <a:txBody>
                    <a:bodyPr/>
                    <a:lstStyle/>
                    <a:p>
                      <a:r>
                        <a:rPr lang="en-US" dirty="0"/>
                        <a:t>LEDs</a:t>
                      </a:r>
                      <a:endParaRPr lang="en-AU" dirty="0"/>
                    </a:p>
                  </a:txBody>
                  <a:tcPr/>
                </a:tc>
                <a:tc>
                  <a:txBody>
                    <a:bodyPr/>
                    <a:lstStyle/>
                    <a:p>
                      <a:r>
                        <a:rPr lang="en-US" dirty="0"/>
                        <a:t>Photovoltaic cells</a:t>
                      </a:r>
                      <a:endParaRPr lang="en-AU" dirty="0"/>
                    </a:p>
                  </a:txBody>
                  <a:tcPr/>
                </a:tc>
                <a:extLst>
                  <a:ext uri="{0D108BD9-81ED-4DB2-BD59-A6C34878D82A}">
                    <a16:rowId xmlns:a16="http://schemas.microsoft.com/office/drawing/2014/main" val="1768489711"/>
                  </a:ext>
                </a:extLst>
              </a:tr>
              <a:tr h="370840">
                <a:tc>
                  <a:txBody>
                    <a:bodyPr/>
                    <a:lstStyle/>
                    <a:p>
                      <a:r>
                        <a:rPr lang="en-US" dirty="0"/>
                        <a:t>n-type semiconductor contains trapped, excited electrons</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electric field naturally occurring in n-p junction</a:t>
                      </a:r>
                      <a:r>
                        <a:rPr lang="en-AU" dirty="0"/>
                        <a:t> would push electrons from the p-type semiconductor to the n-type semiconductor</a:t>
                      </a:r>
                      <a:endParaRPr lang="en-US" dirty="0"/>
                    </a:p>
                  </a:txBody>
                  <a:tcPr/>
                </a:tc>
                <a:extLst>
                  <a:ext uri="{0D108BD9-81ED-4DB2-BD59-A6C34878D82A}">
                    <a16:rowId xmlns:a16="http://schemas.microsoft.com/office/drawing/2014/main" val="951128825"/>
                  </a:ext>
                </a:extLst>
              </a:tr>
              <a:tr h="370840">
                <a:tc>
                  <a:txBody>
                    <a:bodyPr/>
                    <a:lstStyle/>
                    <a:p>
                      <a:r>
                        <a:rPr lang="en-US" dirty="0"/>
                        <a:t>p-type semiconductor contains holes that the electrons can relax into</a:t>
                      </a:r>
                      <a:endParaRPr lang="en-AU" dirty="0"/>
                    </a:p>
                  </a:txBody>
                  <a:tcPr/>
                </a:tc>
                <a:tc>
                  <a:txBody>
                    <a:bodyPr/>
                    <a:lstStyle/>
                    <a:p>
                      <a:r>
                        <a:rPr lang="en-US" dirty="0"/>
                        <a:t>p-type semiconductor does not contain electrons in the conduction band where they could move, so no current flows</a:t>
                      </a:r>
                      <a:endParaRPr lang="en-AU" dirty="0"/>
                    </a:p>
                  </a:txBody>
                  <a:tcPr/>
                </a:tc>
                <a:extLst>
                  <a:ext uri="{0D108BD9-81ED-4DB2-BD59-A6C34878D82A}">
                    <a16:rowId xmlns:a16="http://schemas.microsoft.com/office/drawing/2014/main" val="4175973563"/>
                  </a:ext>
                </a:extLst>
              </a:tr>
              <a:tr h="370840">
                <a:tc>
                  <a:txBody>
                    <a:bodyPr/>
                    <a:lstStyle/>
                    <a:p>
                      <a:r>
                        <a:rPr lang="en-US" dirty="0"/>
                        <a:t>electric field naturally occurring in n-p junction</a:t>
                      </a:r>
                      <a:r>
                        <a:rPr lang="en-AU" dirty="0"/>
                        <a:t> prevents electrons and holes recombining</a:t>
                      </a:r>
                      <a:endParaRPr lang="en-US" dirty="0"/>
                    </a:p>
                  </a:txBody>
                  <a:tcPr/>
                </a:tc>
                <a:tc>
                  <a:txBody>
                    <a:bodyPr/>
                    <a:lstStyle/>
                    <a:p>
                      <a:r>
                        <a:rPr lang="en-US" dirty="0"/>
                        <a:t>incident light excites valence band electron in p-type to the conduction band where it can move</a:t>
                      </a:r>
                      <a:endParaRPr lang="en-AU" dirty="0"/>
                    </a:p>
                  </a:txBody>
                  <a:tcPr/>
                </a:tc>
                <a:extLst>
                  <a:ext uri="{0D108BD9-81ED-4DB2-BD59-A6C34878D82A}">
                    <a16:rowId xmlns:a16="http://schemas.microsoft.com/office/drawing/2014/main" val="3618623982"/>
                  </a:ext>
                </a:extLst>
              </a:tr>
              <a:tr h="370840">
                <a:tc>
                  <a:txBody>
                    <a:bodyPr/>
                    <a:lstStyle/>
                    <a:p>
                      <a:r>
                        <a:rPr lang="en-US" dirty="0"/>
                        <a:t>external voltage can push the excited electrons against the field allowing them to relax and emit light based on the band gap</a:t>
                      </a:r>
                    </a:p>
                  </a:txBody>
                  <a:tcPr/>
                </a:tc>
                <a:tc>
                  <a:txBody>
                    <a:bodyPr/>
                    <a:lstStyle/>
                    <a:p>
                      <a:r>
                        <a:rPr lang="en-US" dirty="0"/>
                        <a:t>electron current flows from p-type to n-type pushed by electric field</a:t>
                      </a:r>
                      <a:endParaRPr lang="en-AU" dirty="0"/>
                    </a:p>
                  </a:txBody>
                  <a:tcPr/>
                </a:tc>
                <a:extLst>
                  <a:ext uri="{0D108BD9-81ED-4DB2-BD59-A6C34878D82A}">
                    <a16:rowId xmlns:a16="http://schemas.microsoft.com/office/drawing/2014/main" val="4099064318"/>
                  </a:ext>
                </a:extLst>
              </a:tr>
            </a:tbl>
          </a:graphicData>
        </a:graphic>
      </p:graphicFrame>
    </p:spTree>
    <p:extLst>
      <p:ext uri="{BB962C8B-B14F-4D97-AF65-F5344CB8AC3E}">
        <p14:creationId xmlns:p14="http://schemas.microsoft.com/office/powerpoint/2010/main" val="4407279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0C24-85D2-4DC0-BF3B-803A64080868}"/>
              </a:ext>
            </a:extLst>
          </p:cNvPr>
          <p:cNvSpPr>
            <a:spLocks noGrp="1"/>
          </p:cNvSpPr>
          <p:nvPr>
            <p:ph type="title"/>
          </p:nvPr>
        </p:nvSpPr>
        <p:spPr/>
        <p:txBody>
          <a:bodyPr/>
          <a:lstStyle/>
          <a:p>
            <a:r>
              <a:rPr lang="en-US" dirty="0"/>
              <a:t>X-ray radiation</a:t>
            </a:r>
            <a:endParaRPr lang="en-AU" dirty="0"/>
          </a:p>
        </p:txBody>
      </p:sp>
      <p:sp>
        <p:nvSpPr>
          <p:cNvPr id="3" name="Content Placeholder 2">
            <a:extLst>
              <a:ext uri="{FF2B5EF4-FFF2-40B4-BE49-F238E27FC236}">
                <a16:creationId xmlns:a16="http://schemas.microsoft.com/office/drawing/2014/main" id="{E7246921-1F29-4F23-8255-A4FB0B215090}"/>
              </a:ext>
            </a:extLst>
          </p:cNvPr>
          <p:cNvSpPr>
            <a:spLocks noGrp="1"/>
          </p:cNvSpPr>
          <p:nvPr>
            <p:ph idx="1"/>
          </p:nvPr>
        </p:nvSpPr>
        <p:spPr>
          <a:xfrm>
            <a:off x="913795" y="2096064"/>
            <a:ext cx="10353762" cy="3910766"/>
          </a:xfrm>
        </p:spPr>
        <p:txBody>
          <a:bodyPr>
            <a:normAutofit fontScale="92500"/>
          </a:bodyPr>
          <a:lstStyle/>
          <a:p>
            <a:pPr marL="0" indent="0">
              <a:buNone/>
            </a:pPr>
            <a:r>
              <a:rPr lang="en-US" dirty="0"/>
              <a:t>X-rays very useful due to high penetration ability:</a:t>
            </a:r>
          </a:p>
          <a:p>
            <a:r>
              <a:rPr lang="en-US" dirty="0"/>
              <a:t>Used in medical imaging</a:t>
            </a:r>
          </a:p>
          <a:p>
            <a:r>
              <a:rPr lang="en-US" dirty="0"/>
              <a:t>Detecting flaws/wear in metals and joins e.g. welds in airplane fuselage</a:t>
            </a:r>
          </a:p>
          <a:p>
            <a:r>
              <a:rPr lang="en-US" dirty="0"/>
              <a:t>X-ray crystallography – used to determine detailed structure of crystals from diffraction pattern </a:t>
            </a:r>
            <a:r>
              <a:rPr lang="en-US" dirty="0">
                <a:cs typeface="Calibri" panose="020F0502020204030204" pitchFamily="34" charset="0"/>
              </a:rPr>
              <a:t>(</a:t>
            </a:r>
            <a:r>
              <a:rPr lang="el-GR" dirty="0">
                <a:cs typeface="Calibri" panose="020F0502020204030204" pitchFamily="34" charset="0"/>
              </a:rPr>
              <a:t>λ≈</a:t>
            </a:r>
            <a:r>
              <a:rPr lang="en-US" dirty="0">
                <a:cs typeface="Calibri" panose="020F0502020204030204" pitchFamily="34" charset="0"/>
              </a:rPr>
              <a:t>bond length)</a:t>
            </a:r>
          </a:p>
          <a:p>
            <a:pPr marL="0" indent="0">
              <a:buNone/>
            </a:pPr>
            <a:r>
              <a:rPr lang="en-US" dirty="0"/>
              <a:t>2 main types:</a:t>
            </a:r>
          </a:p>
          <a:p>
            <a:r>
              <a:rPr lang="en-US" dirty="0"/>
              <a:t>Characteristic radiation – a few specific wavelengths specific to the element being used</a:t>
            </a:r>
          </a:p>
          <a:p>
            <a:r>
              <a:rPr lang="en-US" dirty="0" err="1"/>
              <a:t>Brehmsstrahlung</a:t>
            </a:r>
            <a:r>
              <a:rPr lang="en-US" dirty="0"/>
              <a:t> – continuous spectrum of x-ray wavelengths up to a maximum energy</a:t>
            </a:r>
          </a:p>
        </p:txBody>
      </p:sp>
    </p:spTree>
    <p:extLst>
      <p:ext uri="{BB962C8B-B14F-4D97-AF65-F5344CB8AC3E}">
        <p14:creationId xmlns:p14="http://schemas.microsoft.com/office/powerpoint/2010/main" val="28217303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19708</TotalTime>
  <Words>8681</Words>
  <Application>Microsoft Office PowerPoint</Application>
  <PresentationFormat>Widescreen</PresentationFormat>
  <Paragraphs>845</Paragraphs>
  <Slides>106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Abadi</vt:lpstr>
      <vt:lpstr>Arial</vt:lpstr>
      <vt:lpstr>Bookman Old Style</vt:lpstr>
      <vt:lpstr>Calibri</vt:lpstr>
      <vt:lpstr>Cambria Math</vt:lpstr>
      <vt:lpstr>Museo Sans 300</vt:lpstr>
      <vt:lpstr>Rockwell</vt:lpstr>
      <vt:lpstr>Damask</vt:lpstr>
      <vt:lpstr>Wave particle duality and the quantum theory</vt:lpstr>
      <vt:lpstr>SCSA ATAR Syllabus  (last updated 29/11/19; https://senior-secondary.scsa.wa.edu.au/syllabus-and-support-materials/science/physics)</vt:lpstr>
      <vt:lpstr>PowerPoint Presentation</vt:lpstr>
      <vt:lpstr>Is light a wave or a particle</vt:lpstr>
      <vt:lpstr>Light – confused identity</vt:lpstr>
      <vt:lpstr>Light behaviour - reflection</vt:lpstr>
      <vt:lpstr>Light Behaviour - Refraction</vt:lpstr>
      <vt:lpstr>Sidebar – Snell’s law</vt:lpstr>
      <vt:lpstr>Dispersion</vt:lpstr>
      <vt:lpstr>Total internal reflection</vt:lpstr>
      <vt:lpstr>Example</vt:lpstr>
      <vt:lpstr>Polarization</vt:lpstr>
      <vt:lpstr>Polarization applications</vt:lpstr>
      <vt:lpstr>Interference - Superposition</vt:lpstr>
      <vt:lpstr>Interference in two dimensions</vt:lpstr>
      <vt:lpstr>Diffraction</vt:lpstr>
      <vt:lpstr>Explaining Diffraction</vt:lpstr>
      <vt:lpstr>example</vt:lpstr>
      <vt:lpstr>Example</vt:lpstr>
      <vt:lpstr>ATAR example</vt:lpstr>
      <vt:lpstr>PowerPoint Presentation</vt:lpstr>
      <vt:lpstr>Wave or Particle? – Double slit experiment</vt:lpstr>
      <vt:lpstr>Double slit experiment - result</vt:lpstr>
      <vt:lpstr>Double slit experiment – one ‘particle’ at a time</vt:lpstr>
      <vt:lpstr>Double-slit experiment - Path difference</vt:lpstr>
      <vt:lpstr>PowerPoint Presentation</vt:lpstr>
      <vt:lpstr>Variations on Double slit</vt:lpstr>
      <vt:lpstr>PowerPoint Presentation</vt:lpstr>
      <vt:lpstr>Example</vt:lpstr>
      <vt:lpstr>Travel through a vacuum</vt:lpstr>
      <vt:lpstr>Light as electromagnetic waves</vt:lpstr>
      <vt:lpstr>Wave equation</vt:lpstr>
      <vt:lpstr>Wave characteristics</vt:lpstr>
      <vt:lpstr>Electromagnetic spectrum</vt:lpstr>
      <vt:lpstr>PowerPoint Presentation</vt:lpstr>
      <vt:lpstr>Examples</vt:lpstr>
      <vt:lpstr>PowerPoint Presentation</vt:lpstr>
      <vt:lpstr>Blackbody radiation</vt:lpstr>
      <vt:lpstr>Blackbody radiation spectrum</vt:lpstr>
      <vt:lpstr>Planck to the (accidental) rescue</vt:lpstr>
      <vt:lpstr>Example</vt:lpstr>
      <vt:lpstr>Quantized vs continuous light</vt:lpstr>
      <vt:lpstr>Planck-Einstein relation</vt:lpstr>
      <vt:lpstr>Planck-Einstein relation – energy of a single photon</vt:lpstr>
      <vt:lpstr>Examples</vt:lpstr>
      <vt:lpstr>Photoelectric effect – insufficient energy</vt:lpstr>
      <vt:lpstr>Photoelectric effect – enough energy</vt:lpstr>
      <vt:lpstr>Threshold frequency</vt:lpstr>
      <vt:lpstr>Work function and Kinetic energy of photoelectrons</vt:lpstr>
      <vt:lpstr>Measuring photoelectric effect</vt:lpstr>
      <vt:lpstr>Stopping potential</vt:lpstr>
      <vt:lpstr>I/V graphs – varying parameters</vt:lpstr>
      <vt:lpstr>Example</vt:lpstr>
      <vt:lpstr>Note on electron Volts</vt:lpstr>
      <vt:lpstr>Example</vt:lpstr>
      <vt:lpstr>Max EK against frequency</vt:lpstr>
      <vt:lpstr>Photon mass? Photon momentum?</vt:lpstr>
      <vt:lpstr>Sidebar – Why momentum but not mass?</vt:lpstr>
      <vt:lpstr>Compton scattering</vt:lpstr>
      <vt:lpstr>Nature of light summary</vt:lpstr>
      <vt:lpstr>De Broglie wavelength</vt:lpstr>
      <vt:lpstr>Electron energy level as standing waves</vt:lpstr>
      <vt:lpstr>Example</vt:lpstr>
      <vt:lpstr>Example</vt:lpstr>
      <vt:lpstr>Application of quantized light – atomic absorption and emission</vt:lpstr>
      <vt:lpstr>Basic generation of spectra</vt:lpstr>
      <vt:lpstr>Emission vs absorption</vt:lpstr>
      <vt:lpstr>PowerPoint Presentation</vt:lpstr>
      <vt:lpstr>Understanding absorption and emission – atomic structure</vt:lpstr>
      <vt:lpstr>Explaining emission</vt:lpstr>
      <vt:lpstr>Explaining Absorption</vt:lpstr>
      <vt:lpstr>incorrect energy for Absorption</vt:lpstr>
      <vt:lpstr>Energy level diagrams - </vt:lpstr>
      <vt:lpstr>Working with energy level diagrams</vt:lpstr>
      <vt:lpstr>Working with energy level diagrams</vt:lpstr>
      <vt:lpstr>Example</vt:lpstr>
      <vt:lpstr>Lyman, Balmer and Paschen series</vt:lpstr>
      <vt:lpstr>Band spectra</vt:lpstr>
      <vt:lpstr>Gas-DISCHArge lamps</vt:lpstr>
      <vt:lpstr>Atomic emission - FLuorescence</vt:lpstr>
      <vt:lpstr>Fluorescent lights</vt:lpstr>
      <vt:lpstr>PowerPoint Presentation</vt:lpstr>
      <vt:lpstr>Atomic emission - Phosphorescence</vt:lpstr>
      <vt:lpstr>Lasers Light amplification by stimulated emission of radiation</vt:lpstr>
      <vt:lpstr>How do lasers work?</vt:lpstr>
      <vt:lpstr>applied spectra</vt:lpstr>
      <vt:lpstr>Example</vt:lpstr>
      <vt:lpstr>Doppler shift of absorption spectra</vt:lpstr>
      <vt:lpstr>Summary of stellar spectra</vt:lpstr>
      <vt:lpstr>Photovoltaic cells – solar panels</vt:lpstr>
      <vt:lpstr>Understanding semiconductors – electrons bands</vt:lpstr>
      <vt:lpstr>n and P semiconductors</vt:lpstr>
      <vt:lpstr>p-n junctions</vt:lpstr>
      <vt:lpstr>light emitting diodes (LEDs)</vt:lpstr>
      <vt:lpstr>light emitting diodes (LEDs) - detail</vt:lpstr>
      <vt:lpstr>Colour of lEDs</vt:lpstr>
      <vt:lpstr>LEDs pros and cons</vt:lpstr>
      <vt:lpstr>LEDs and Photovoltaic cells summary</vt:lpstr>
      <vt:lpstr>X-ray radiation</vt:lpstr>
      <vt:lpstr>X-ray Vacuum tube </vt:lpstr>
      <vt:lpstr>Characteristic radiation</vt:lpstr>
      <vt:lpstr>Brehmsstrahlung  (braking radiation)</vt:lpstr>
      <vt:lpstr>Energy of Brehmsstrahlung</vt:lpstr>
      <vt:lpstr>Typical x-ray spectrum</vt:lpstr>
      <vt:lpstr>Example</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 particle duality and the quantum theory</dc:title>
  <dc:creator>John Owen</dc:creator>
  <cp:lastModifiedBy>D'CRUZ Jean [Narrogin Senior High School]</cp:lastModifiedBy>
  <cp:revision>271</cp:revision>
  <dcterms:created xsi:type="dcterms:W3CDTF">2019-12-05T04:26:40Z</dcterms:created>
  <dcterms:modified xsi:type="dcterms:W3CDTF">2024-05-30T00:59:56Z</dcterms:modified>
</cp:coreProperties>
</file>